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121E2-B992-43B9-9B7B-8499F80413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B9F574-62ED-4B88-A43F-3101D579F8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1D894-91DB-48BB-A415-CF58F2C6B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F1B2-7FE3-41E4-922D-F91FBDD5AEBB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954D0-F22F-4631-8C0F-756F650AA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E609E-C8F2-4061-A4A3-59D86CDE5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4247E-0E62-42F9-BA59-FA547C96E5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201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BA920-9B4E-412A-A574-A2DD0E522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ED8DC2-E44F-4284-A1D8-C5CFB0E53C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35D47-85B7-4A31-8114-61B7EF1D0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F1B2-7FE3-41E4-922D-F91FBDD5AEBB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D0A890-0CD0-40A4-A9FD-80FE43F72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DD091-51EB-4693-9DE7-E0BA78683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4247E-0E62-42F9-BA59-FA547C96E5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556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150090-534F-4449-BA52-2960A00CE4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5193F5-C9DD-4897-A981-EA35FA268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AA803-B437-4B80-B1BB-E76C35452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F1B2-7FE3-41E4-922D-F91FBDD5AEBB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3BD99-CE28-4037-8B6B-DD03558EB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C5B81-7202-4269-AE6E-01A085BFD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4247E-0E62-42F9-BA59-FA547C96E5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827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CA138-D4F7-4DF5-AA70-EF4F2B19A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31D4F-5F9D-44C6-9B0C-62A54BD62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F2D70-0CC0-4500-91BC-51A7B1FA2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F1B2-7FE3-41E4-922D-F91FBDD5AEBB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2DAEB-1370-4370-AC82-ED35A18CB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89108-BA32-4045-8DD3-DF4FC2E3E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4247E-0E62-42F9-BA59-FA547C96E5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509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51F16-D7DE-4AA7-9449-FA7840CC4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D1F92E-921D-4432-A702-4A4A860AF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41B58-699C-4389-AED4-881609741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F1B2-7FE3-41E4-922D-F91FBDD5AEBB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71210-8A7B-439F-99A5-014BC9C88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88A40-F335-46DC-98DF-ED2978F7D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4247E-0E62-42F9-BA59-FA547C96E5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821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479CE-DE25-4503-8083-AA772FB84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E4103-B187-4D32-9B33-A24370DF46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85BAC1-06AB-4BE1-A108-7815C4FD16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3AFD17-8137-49B7-8F54-F00860AC0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F1B2-7FE3-41E4-922D-F91FBDD5AEBB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B3FBB5-D8A5-4302-97A9-58A30679F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C4E35C-D3C6-4BD5-9347-15D45B19A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4247E-0E62-42F9-BA59-FA547C96E5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83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C4841-B0C8-4D1C-BE0B-71C9C2832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3744D-2E00-4A19-8DDB-8F32A8517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4EF415-56C9-40DC-965A-35079AF2E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B67D94-8010-4516-9A9D-46B0A4798F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B5E68A-7874-4378-AF80-4BDF31AFD6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C5521A-EBC6-42D8-9A52-FAA0F4998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F1B2-7FE3-41E4-922D-F91FBDD5AEBB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99B1C8-0F74-49D8-BFEA-802E22EE3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1CEBD-0898-4C2D-A459-334B8D847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4247E-0E62-42F9-BA59-FA547C96E5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610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8E378-EBA7-433A-8AB5-041F9D9B0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1AE496-15D0-42C4-B4D2-754A393E0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F1B2-7FE3-41E4-922D-F91FBDD5AEBB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6E58A5-C20A-47EB-8D99-8E1DC1086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BE988F-D749-43CB-AF48-8825164F2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4247E-0E62-42F9-BA59-FA547C96E5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57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A6D341-8B8E-435D-9846-85B3F065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F1B2-7FE3-41E4-922D-F91FBDD5AEBB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9FCD34-D953-4DB6-9DAD-E698D0E49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F86E0F-4E26-45E5-8611-AAA5097CB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4247E-0E62-42F9-BA59-FA547C96E5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00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E38BF-EB9E-4397-8008-6F1D1B474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32671-A85E-4E52-A534-1BE9651B0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D2BF6-1875-4BA1-830C-9A1F9A0FA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A8C2-1831-4632-8814-D03422FFC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F1B2-7FE3-41E4-922D-F91FBDD5AEBB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5A73C9-F6D0-46DB-9BD8-FA352322D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AA4A99-D0C1-4C55-B28B-F48DCAD7F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4247E-0E62-42F9-BA59-FA547C96E5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848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CADBA-2886-4FD2-9D6C-17D7C31CC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4B8BF2-AAE6-4856-97D5-D8ACE8500C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E72900-CF13-40F2-AB37-7C42A3D78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574EBE-AE06-4490-B646-0D6452230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F1B2-7FE3-41E4-922D-F91FBDD5AEBB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3C513D-C9EA-4B44-B746-B4F70E98A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A6CD00-B6A7-4AC0-8D82-D19EA4821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4247E-0E62-42F9-BA59-FA547C96E5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139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2CAB3D-BCE4-49B7-80A0-B1430406A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F2D35-8001-4357-931A-8A50FC811A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F97D6-ECD4-488C-AF4B-B11E8B7C51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3F1B2-7FE3-41E4-922D-F91FBDD5AEBB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41917-F948-4C2F-A34D-57DCDC8A4F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DF063-1484-450C-9197-8490DE567E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4247E-0E62-42F9-BA59-FA547C96E5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745CFE7-5F1D-4898-AE18-731664452C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637595"/>
              </p:ext>
            </p:extLst>
          </p:nvPr>
        </p:nvGraphicFramePr>
        <p:xfrm>
          <a:off x="609601" y="990601"/>
          <a:ext cx="10972800" cy="5591174"/>
        </p:xfrm>
        <a:graphic>
          <a:graphicData uri="http://schemas.openxmlformats.org/drawingml/2006/table">
            <a:tbl>
              <a:tblPr/>
              <a:tblGrid>
                <a:gridCol w="10972800">
                  <a:extLst>
                    <a:ext uri="{9D8B030D-6E8A-4147-A177-3AD203B41FA5}">
                      <a16:colId xmlns:a16="http://schemas.microsoft.com/office/drawing/2014/main" val="633326111"/>
                    </a:ext>
                  </a:extLst>
                </a:gridCol>
              </a:tblGrid>
              <a:tr h="559117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41995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A78E01E-130E-44FC-9117-2ECBF5F81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403912"/>
              </p:ext>
            </p:extLst>
          </p:nvPr>
        </p:nvGraphicFramePr>
        <p:xfrm>
          <a:off x="3171825" y="990602"/>
          <a:ext cx="2905125" cy="5591173"/>
        </p:xfrm>
        <a:graphic>
          <a:graphicData uri="http://schemas.openxmlformats.org/drawingml/2006/table">
            <a:tbl>
              <a:tblPr/>
              <a:tblGrid>
                <a:gridCol w="2905125">
                  <a:extLst>
                    <a:ext uri="{9D8B030D-6E8A-4147-A177-3AD203B41FA5}">
                      <a16:colId xmlns:a16="http://schemas.microsoft.com/office/drawing/2014/main" val="3332709790"/>
                    </a:ext>
                  </a:extLst>
                </a:gridCol>
              </a:tblGrid>
              <a:tr h="5591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3455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50359E3-8DD4-4979-A48F-ED0A429D3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829442"/>
              </p:ext>
            </p:extLst>
          </p:nvPr>
        </p:nvGraphicFramePr>
        <p:xfrm>
          <a:off x="6076950" y="1000125"/>
          <a:ext cx="2857500" cy="5581809"/>
        </p:xfrm>
        <a:graphic>
          <a:graphicData uri="http://schemas.openxmlformats.org/drawingml/2006/table">
            <a:tbl>
              <a:tblPr/>
              <a:tblGrid>
                <a:gridCol w="2857500">
                  <a:extLst>
                    <a:ext uri="{9D8B030D-6E8A-4147-A177-3AD203B41FA5}">
                      <a16:colId xmlns:a16="http://schemas.microsoft.com/office/drawing/2014/main" val="3443100357"/>
                    </a:ext>
                  </a:extLst>
                </a:gridCol>
              </a:tblGrid>
              <a:tr h="558180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93462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F8278C0-4389-4593-B1EB-7AF827F2DA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209827"/>
              </p:ext>
            </p:extLst>
          </p:nvPr>
        </p:nvGraphicFramePr>
        <p:xfrm>
          <a:off x="3162300" y="990600"/>
          <a:ext cx="8429625" cy="2828366"/>
        </p:xfrm>
        <a:graphic>
          <a:graphicData uri="http://schemas.openxmlformats.org/drawingml/2006/table">
            <a:tbl>
              <a:tblPr/>
              <a:tblGrid>
                <a:gridCol w="8429625">
                  <a:extLst>
                    <a:ext uri="{9D8B030D-6E8A-4147-A177-3AD203B41FA5}">
                      <a16:colId xmlns:a16="http://schemas.microsoft.com/office/drawing/2014/main" val="1816125648"/>
                    </a:ext>
                  </a:extLst>
                </a:gridCol>
              </a:tblGrid>
              <a:tr h="282836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52832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701B0A6-FA30-4946-9EC9-0C79BF2377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848402"/>
              </p:ext>
            </p:extLst>
          </p:nvPr>
        </p:nvGraphicFramePr>
        <p:xfrm>
          <a:off x="6086475" y="2400300"/>
          <a:ext cx="5514975" cy="2828366"/>
        </p:xfrm>
        <a:graphic>
          <a:graphicData uri="http://schemas.openxmlformats.org/drawingml/2006/table">
            <a:tbl>
              <a:tblPr/>
              <a:tblGrid>
                <a:gridCol w="5514975">
                  <a:extLst>
                    <a:ext uri="{9D8B030D-6E8A-4147-A177-3AD203B41FA5}">
                      <a16:colId xmlns:a16="http://schemas.microsoft.com/office/drawing/2014/main" val="157414627"/>
                    </a:ext>
                  </a:extLst>
                </a:gridCol>
              </a:tblGrid>
              <a:tr h="282836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118324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4E97D59-7265-4866-8C87-D06FF6A5EF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157833"/>
              </p:ext>
            </p:extLst>
          </p:nvPr>
        </p:nvGraphicFramePr>
        <p:xfrm>
          <a:off x="8943975" y="1685926"/>
          <a:ext cx="2638424" cy="1395452"/>
        </p:xfrm>
        <a:graphic>
          <a:graphicData uri="http://schemas.openxmlformats.org/drawingml/2006/table">
            <a:tbl>
              <a:tblPr/>
              <a:tblGrid>
                <a:gridCol w="2638424">
                  <a:extLst>
                    <a:ext uri="{9D8B030D-6E8A-4147-A177-3AD203B41FA5}">
                      <a16:colId xmlns:a16="http://schemas.microsoft.com/office/drawing/2014/main" val="672823975"/>
                    </a:ext>
                  </a:extLst>
                </a:gridCol>
              </a:tblGrid>
              <a:tr h="139545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7111067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476A2DC-1F6A-49FF-85E5-9A7CA47C4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599729"/>
              </p:ext>
            </p:extLst>
          </p:nvPr>
        </p:nvGraphicFramePr>
        <p:xfrm>
          <a:off x="8943975" y="4591050"/>
          <a:ext cx="2647949" cy="1386087"/>
        </p:xfrm>
        <a:graphic>
          <a:graphicData uri="http://schemas.openxmlformats.org/drawingml/2006/table">
            <a:tbl>
              <a:tblPr/>
              <a:tblGrid>
                <a:gridCol w="2647949">
                  <a:extLst>
                    <a:ext uri="{9D8B030D-6E8A-4147-A177-3AD203B41FA5}">
                      <a16:colId xmlns:a16="http://schemas.microsoft.com/office/drawing/2014/main" val="1958757878"/>
                    </a:ext>
                  </a:extLst>
                </a:gridCol>
              </a:tblGrid>
              <a:tr h="138608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09309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55D2BB6B-40D0-462D-A271-EA07F95BA97D}"/>
              </a:ext>
            </a:extLst>
          </p:cNvPr>
          <p:cNvSpPr txBox="1"/>
          <p:nvPr/>
        </p:nvSpPr>
        <p:spPr>
          <a:xfrm>
            <a:off x="904875" y="638175"/>
            <a:ext cx="18192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Aim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D54423-9D38-408F-898D-718FE9ECEC08}"/>
              </a:ext>
            </a:extLst>
          </p:cNvPr>
          <p:cNvSpPr txBox="1"/>
          <p:nvPr/>
        </p:nvSpPr>
        <p:spPr>
          <a:xfrm>
            <a:off x="3621881" y="638175"/>
            <a:ext cx="18192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Primary Drivers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DCE13EA-0E00-447B-8CDB-F44EE08EEE65}"/>
              </a:ext>
            </a:extLst>
          </p:cNvPr>
          <p:cNvSpPr txBox="1"/>
          <p:nvPr/>
        </p:nvSpPr>
        <p:spPr>
          <a:xfrm>
            <a:off x="6484144" y="659368"/>
            <a:ext cx="2043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Secondary Drivers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E76695-C03B-423B-AAF1-C1FFAE0265B9}"/>
              </a:ext>
            </a:extLst>
          </p:cNvPr>
          <p:cNvSpPr txBox="1"/>
          <p:nvPr/>
        </p:nvSpPr>
        <p:spPr>
          <a:xfrm>
            <a:off x="9353549" y="630793"/>
            <a:ext cx="18192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Change Ideas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465F8B6-9CDB-4CE2-A979-728CF21637A5}"/>
              </a:ext>
            </a:extLst>
          </p:cNvPr>
          <p:cNvSpPr txBox="1"/>
          <p:nvPr/>
        </p:nvSpPr>
        <p:spPr>
          <a:xfrm>
            <a:off x="600075" y="997982"/>
            <a:ext cx="2562223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srgbClr val="554E4C"/>
              </a:solidFill>
            </a:endParaRPr>
          </a:p>
          <a:p>
            <a:r>
              <a:rPr lang="en-GB" sz="1600" b="0" i="0" dirty="0">
                <a:solidFill>
                  <a:srgbClr val="554E4C"/>
                </a:solidFill>
                <a:effectLst/>
              </a:rPr>
              <a:t>The aim of [NAME</a:t>
            </a:r>
            <a:r>
              <a:rPr lang="en-GB" sz="1600" dirty="0">
                <a:solidFill>
                  <a:srgbClr val="554E4C"/>
                </a:solidFill>
              </a:rPr>
              <a:t> of PCN/PRACTICE] </a:t>
            </a:r>
            <a:r>
              <a:rPr lang="en-GB" sz="1600" b="0" i="0" dirty="0">
                <a:solidFill>
                  <a:srgbClr val="554E4C"/>
                </a:solidFill>
                <a:effectLst/>
              </a:rPr>
              <a:t>FeNO </a:t>
            </a:r>
            <a:r>
              <a:rPr lang="en-GB" sz="1600" dirty="0">
                <a:solidFill>
                  <a:srgbClr val="554E4C"/>
                </a:solidFill>
              </a:rPr>
              <a:t>project </a:t>
            </a:r>
            <a:r>
              <a:rPr lang="en-GB" sz="1600" b="0" i="0" dirty="0">
                <a:solidFill>
                  <a:srgbClr val="554E4C"/>
                </a:solidFill>
                <a:effectLst/>
              </a:rPr>
              <a:t>is to:</a:t>
            </a:r>
          </a:p>
          <a:p>
            <a:endParaRPr lang="en-GB" sz="1600" b="0" i="0" dirty="0">
              <a:solidFill>
                <a:srgbClr val="554E4C"/>
              </a:solidFill>
              <a:effectLst/>
            </a:endParaRPr>
          </a:p>
          <a:p>
            <a:endParaRPr lang="en-GB" sz="1600" b="0" i="0" dirty="0">
              <a:solidFill>
                <a:srgbClr val="554E4C"/>
              </a:solidFill>
              <a:effectLst/>
            </a:endParaRPr>
          </a:p>
          <a:p>
            <a:r>
              <a:rPr lang="en-GB" sz="1600" b="0" i="0" dirty="0">
                <a:solidFill>
                  <a:srgbClr val="554E4C"/>
                </a:solidFill>
                <a:effectLst/>
              </a:rPr>
              <a:t>[AIM ONE e.g. Improve patient care and outcomes by more effectively diagnosing patients with suspected asthma]</a:t>
            </a:r>
          </a:p>
          <a:p>
            <a:endParaRPr lang="en-GB" sz="1600" b="0" i="0" dirty="0">
              <a:solidFill>
                <a:srgbClr val="554E4C"/>
              </a:solidFill>
              <a:effectLst/>
            </a:endParaRPr>
          </a:p>
          <a:p>
            <a:endParaRPr lang="en-GB" sz="1600" b="0" i="0" dirty="0">
              <a:solidFill>
                <a:srgbClr val="554E4C"/>
              </a:solidFill>
              <a:effectLst/>
            </a:endParaRPr>
          </a:p>
          <a:p>
            <a:r>
              <a:rPr lang="en-GB" sz="1600" b="0" i="0" dirty="0">
                <a:solidFill>
                  <a:srgbClr val="554E4C"/>
                </a:solidFill>
                <a:effectLst/>
              </a:rPr>
              <a:t>[AIM TWO e.g. Increase widespread patient and clinician access to FeNO testing across primary care]</a:t>
            </a:r>
          </a:p>
          <a:p>
            <a:endParaRPr lang="en-GB" sz="1600" b="0" i="0" dirty="0">
              <a:solidFill>
                <a:srgbClr val="554E4C"/>
              </a:solidFill>
              <a:effectLst/>
            </a:endParaRPr>
          </a:p>
          <a:p>
            <a:endParaRPr lang="en-GB" sz="1600" dirty="0">
              <a:solidFill>
                <a:srgbClr val="554E4C"/>
              </a:solidFill>
            </a:endParaRPr>
          </a:p>
          <a:p>
            <a:r>
              <a:rPr lang="en-GB" sz="1600" b="0" i="0" dirty="0">
                <a:solidFill>
                  <a:srgbClr val="554E4C"/>
                </a:solidFill>
                <a:effectLst/>
              </a:rPr>
              <a:t>[AIM THREE…….]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554E4C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1800" b="0" i="0" dirty="0">
              <a:solidFill>
                <a:srgbClr val="554E4C"/>
              </a:solidFill>
              <a:effectLst/>
            </a:endParaRPr>
          </a:p>
          <a:p>
            <a:endParaRPr lang="en-GB" sz="1800" b="0" i="0" dirty="0">
              <a:solidFill>
                <a:srgbClr val="554E4C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1800" b="0" i="0" dirty="0">
              <a:solidFill>
                <a:srgbClr val="554E4C"/>
              </a:solidFill>
              <a:effectLst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BD50D5-D09E-4EA0-A266-4C46AAC7B2C1}"/>
              </a:ext>
            </a:extLst>
          </p:cNvPr>
          <p:cNvSpPr txBox="1"/>
          <p:nvPr/>
        </p:nvSpPr>
        <p:spPr>
          <a:xfrm>
            <a:off x="10467975" y="6581775"/>
            <a:ext cx="1704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V1.0 July 2021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0F57CC-C1B9-4787-8BE5-077D2A2CE3EC}"/>
              </a:ext>
            </a:extLst>
          </p:cNvPr>
          <p:cNvSpPr txBox="1"/>
          <p:nvPr/>
        </p:nvSpPr>
        <p:spPr>
          <a:xfrm>
            <a:off x="590550" y="152400"/>
            <a:ext cx="1101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Driver Diagram Template to aid in the development of project plan</a:t>
            </a:r>
          </a:p>
        </p:txBody>
      </p:sp>
    </p:spTree>
    <p:extLst>
      <p:ext uri="{BB962C8B-B14F-4D97-AF65-F5344CB8AC3E}">
        <p14:creationId xmlns:p14="http://schemas.microsoft.com/office/powerpoint/2010/main" val="99381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4A7BA550EA9847AF23E300F8F645A9" ma:contentTypeVersion="17" ma:contentTypeDescription="Create a new document." ma:contentTypeScope="" ma:versionID="421bb0a3fd639ad3ef6462dbc2c509a2">
  <xsd:schema xmlns:xsd="http://www.w3.org/2001/XMLSchema" xmlns:xs="http://www.w3.org/2001/XMLSchema" xmlns:p="http://schemas.microsoft.com/office/2006/metadata/properties" xmlns:ns2="fee059d8-09a0-4432-b9e5-d1cad5850a2b" xmlns:ns3="ba8588b1-d6ea-4ab5-b830-00c054d952b1" targetNamespace="http://schemas.microsoft.com/office/2006/metadata/properties" ma:root="true" ma:fieldsID="cae619ef1c5163b9ddd34ff36d1fcad9" ns2:_="" ns3:_="">
    <xsd:import namespace="fee059d8-09a0-4432-b9e5-d1cad5850a2b"/>
    <xsd:import namespace="ba8588b1-d6ea-4ab5-b830-00c054d952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_Flow_SignoffStatu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e059d8-09a0-4432-b9e5-d1cad5850a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_Flow_SignoffStatus" ma:index="15" nillable="true" ma:displayName="Sign-off status" ma:internalName="Sign_x002d_off_x0020_status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1a5f208e-45e3-42bd-b392-3c24c59dd4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588b1-d6ea-4ab5-b830-00c054d952b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4b60c2d-6392-4a3e-8d95-e70bf70576db}" ma:internalName="TaxCatchAll" ma:showField="CatchAllData" ma:web="ba8588b1-d6ea-4ab5-b830-00c054d952b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D565E9-8B9B-4C13-99E0-2E6CCEAA3A1D}"/>
</file>

<file path=customXml/itemProps2.xml><?xml version="1.0" encoding="utf-8"?>
<ds:datastoreItem xmlns:ds="http://schemas.openxmlformats.org/officeDocument/2006/customXml" ds:itemID="{4590B95B-B6FB-4829-ABAA-8AB0B4768C3E}"/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81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Bowles</dc:creator>
  <cp:lastModifiedBy>Heather Bowles</cp:lastModifiedBy>
  <cp:revision>11</cp:revision>
  <dcterms:created xsi:type="dcterms:W3CDTF">2021-08-02T08:33:54Z</dcterms:created>
  <dcterms:modified xsi:type="dcterms:W3CDTF">2021-08-03T13:16:21Z</dcterms:modified>
</cp:coreProperties>
</file>