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29C59-986F-443E-BC9E-5B1F3BF6C307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67286-E159-41E2-A57A-6F964D3C0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262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367286-E159-41E2-A57A-6F964D3C02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06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0E0F-80AC-4606-BAE8-C31E7C004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8D8B4-77BD-4CBF-B33C-4EE2320DBC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8DC56-3561-4D08-96F6-34618C95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A17B-4746-4368-9824-10C3E8A7C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2BDAF-144D-408A-9C15-B318046D0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463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F8D18-C093-4F2D-ABB3-22D0AF8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55066-64DD-4030-8034-BB7212DEE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D35E4-F10D-4630-88E1-6DE4BDA21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AEB14-0AC3-4A24-9AB9-78D160BD9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B4949-D62B-410E-AFFB-DC864A48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22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38FA0A-F788-4699-A10C-EEBAFF79C7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A887A-51E9-4112-ABF3-3175ADD98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1E172-9099-4970-B039-EBC11EB33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4C9E3-3B23-4389-AF52-DB8B1AEDC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FA7B0-6515-4EAF-A13D-2BBEFF92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69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D31D-D60E-4851-A5A3-991232C6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0D09-55EF-42A9-86AC-6EBA8EE9B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F2A52-4035-4984-98B2-19B4965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BB98A-626C-4FCA-948F-40D72E8B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E3B51-1FAF-4E45-B527-A8BFCF37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82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4E5C-30C1-4FEB-8700-31FEAE51C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C0347-AF89-48E6-92F8-70A11BF56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1186A-0AF1-4BE1-A742-82F4BD93C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62F81-A275-43A0-9C4B-E7624BBE1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F82F0-3CEF-4C2F-A6BE-A92089A7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8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AB21A-3EE4-4A46-BCEA-2BF17949C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ACECF-903A-4746-8772-3AEACD763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3199A-4E7E-4696-9371-5FD16633E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CFB9A-E7F6-4CC0-BDAC-613C72E2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78BFE-B232-4CE1-97FA-22CD3A992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7998C-B8A8-453A-ABAD-1895FFDF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99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0C936-83E3-4D51-AF74-0397E689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FF44F-92B8-431E-B0E3-BB25026E5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309B7-F835-40C9-B5EF-D2F4D766C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B9B6EC-8E9F-4DC6-955D-7516D5448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924DB8-FBD9-449F-891C-DC71D3ACC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33E9A-5AE7-4F7A-AEBE-8A391F85B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FE493-CD0F-4C84-96BE-4B35EAD3C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00E645-315B-407B-ACA6-6D2A3555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2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B6994-D1AA-4376-B177-10F82B070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B6C73-6A40-49F0-AC8E-BC4FDF939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1799A-F97B-4812-A68E-CC0ABA86C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77F1F3-8684-4C19-A61D-E23EC861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6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855238-7D9F-4CEA-B33D-DCF4E699F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F2AF1-7DF4-4A8E-91E3-8B86CFDF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1E2CF-0892-44E8-BC61-D474636C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85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6F0A-495A-4E12-ADA2-4EB2F8906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AFCD3-CC16-4B0D-9770-0564EA4CC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F5B4DA-AEE7-496F-81E9-46E7A3195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919E50-DB20-48E5-9053-BCA75611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AEC9D-CDE7-4FA5-865B-7A8708701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C769B-3263-4EEE-AF71-8588A663F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54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F4F90-3F01-48C7-A414-5B9021498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F9FA9-041E-4EB1-89AA-34EF51715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EF70-00BE-4249-9788-D38688BBF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C2849-20AE-4BA3-89C0-C6D0B5DF0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7990D-92F4-4A78-96FD-F5CF618E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5246B-5570-47B8-AFA8-6CA5676C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09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541CAF-4161-46E5-852B-E4600566D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28E89-8532-47FF-A28D-45D6C271A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30160-1DCA-4541-9D67-D19C62E7D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6B359-39AA-422B-BA4D-6A380C361E09}" type="datetimeFigureOut">
              <a:rPr lang="en-GB" smtClean="0"/>
              <a:t>28/03/2023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0ED29-5B3D-4F6D-AB8A-1EA3AE663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25025-1D13-4CCE-9B34-6089E4DF39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E324B-5036-4F16-8ECC-8E4BDC8A3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_Master_Content_teal.jpg">
            <a:extLst>
              <a:ext uri="{FF2B5EF4-FFF2-40B4-BE49-F238E27FC236}">
                <a16:creationId xmlns:a16="http://schemas.microsoft.com/office/drawing/2014/main" id="{6651B414-608F-414D-9847-7C019A958D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/>
        </p:blipFill>
        <p:spPr>
          <a:xfrm>
            <a:off x="0" y="13253"/>
            <a:ext cx="12192000" cy="6863961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690B0F7-C2B0-4A4B-924E-E92D7534AC69}"/>
              </a:ext>
            </a:extLst>
          </p:cNvPr>
          <p:cNvSpPr/>
          <p:nvPr/>
        </p:nvSpPr>
        <p:spPr>
          <a:xfrm>
            <a:off x="428140" y="1438378"/>
            <a:ext cx="2253465" cy="442816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0" i="0" dirty="0">
                <a:solidFill>
                  <a:srgbClr val="554E4C"/>
                </a:solidFill>
                <a:effectLst/>
              </a:rPr>
              <a:t>The aim of </a:t>
            </a:r>
            <a:r>
              <a:rPr lang="en-GB" sz="1400" dirty="0">
                <a:solidFill>
                  <a:srgbClr val="554E4C"/>
                </a:solidFill>
              </a:rPr>
              <a:t>our </a:t>
            </a:r>
            <a:r>
              <a:rPr lang="en-GB" sz="1400" b="0" i="0" dirty="0">
                <a:solidFill>
                  <a:srgbClr val="554E4C"/>
                </a:solidFill>
                <a:effectLst/>
              </a:rPr>
              <a:t>FeNO project is to;</a:t>
            </a:r>
          </a:p>
          <a:p>
            <a:pPr algn="ctr"/>
            <a:endParaRPr lang="en-GB" sz="1400" b="0" i="0" dirty="0">
              <a:solidFill>
                <a:srgbClr val="554E4C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554E4C"/>
                </a:solidFill>
                <a:effectLst/>
              </a:rPr>
              <a:t>Improve patient care and outcomes by more effectively diagnosing patients with suspected asthma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1400" b="0" i="0" dirty="0">
              <a:solidFill>
                <a:srgbClr val="554E4C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400" b="0" i="0" dirty="0">
                <a:solidFill>
                  <a:srgbClr val="554E4C"/>
                </a:solidFill>
                <a:effectLst/>
              </a:rPr>
              <a:t>Increase widespread patient and clinician access to FeNO testing across primary care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877E4F8-42C6-4D95-9C61-CADA9EA85DA9}"/>
              </a:ext>
            </a:extLst>
          </p:cNvPr>
          <p:cNvSpPr/>
          <p:nvPr/>
        </p:nvSpPr>
        <p:spPr>
          <a:xfrm>
            <a:off x="3284356" y="1407556"/>
            <a:ext cx="2253466" cy="99659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Patient involvement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E9127CC-BFAF-4D3E-A54A-2BCB538BDA3B}"/>
              </a:ext>
            </a:extLst>
          </p:cNvPr>
          <p:cNvSpPr/>
          <p:nvPr/>
        </p:nvSpPr>
        <p:spPr>
          <a:xfrm>
            <a:off x="3284356" y="2576653"/>
            <a:ext cx="2253466" cy="99659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Access to FeNO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94A1A08-89AD-4F37-90E6-8337039C3072}"/>
              </a:ext>
            </a:extLst>
          </p:cNvPr>
          <p:cNvSpPr/>
          <p:nvPr/>
        </p:nvSpPr>
        <p:spPr>
          <a:xfrm>
            <a:off x="3284356" y="3723299"/>
            <a:ext cx="2253466" cy="99659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Clinical setting</a:t>
            </a:r>
            <a:endParaRPr lang="en-GB" sz="14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8693E7D-1DC5-4333-9EA5-41B514D300D3}"/>
              </a:ext>
            </a:extLst>
          </p:cNvPr>
          <p:cNvSpPr/>
          <p:nvPr/>
        </p:nvSpPr>
        <p:spPr>
          <a:xfrm>
            <a:off x="3284357" y="4869946"/>
            <a:ext cx="2253466" cy="99659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Clinician training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8E56789-B3A7-4B97-9076-53CD230B7EFB}"/>
              </a:ext>
            </a:extLst>
          </p:cNvPr>
          <p:cNvSpPr/>
          <p:nvPr/>
        </p:nvSpPr>
        <p:spPr>
          <a:xfrm>
            <a:off x="6185097" y="1407555"/>
            <a:ext cx="2253466" cy="539290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Addressing health inequalities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789DE66-C8E3-48E2-B3B9-06174F4AF830}"/>
              </a:ext>
            </a:extLst>
          </p:cNvPr>
          <p:cNvSpPr/>
          <p:nvPr/>
        </p:nvSpPr>
        <p:spPr>
          <a:xfrm>
            <a:off x="6185097" y="2576653"/>
            <a:ext cx="2253466" cy="539289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Purchase of products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193C4A7-F09C-47BE-9B89-660C6C94C418}"/>
              </a:ext>
            </a:extLst>
          </p:cNvPr>
          <p:cNvSpPr/>
          <p:nvPr/>
        </p:nvSpPr>
        <p:spPr>
          <a:xfrm>
            <a:off x="6185097" y="3723299"/>
            <a:ext cx="2253466" cy="539288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Resources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1C3D08D-CAD9-46DA-9929-1F257A178EA4}"/>
              </a:ext>
            </a:extLst>
          </p:cNvPr>
          <p:cNvSpPr/>
          <p:nvPr/>
        </p:nvSpPr>
        <p:spPr>
          <a:xfrm>
            <a:off x="6185098" y="4869946"/>
            <a:ext cx="2253466" cy="539288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CPD accredited training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97B5CBC-A9E5-4B11-BF1C-06C2EFDEF14A}"/>
              </a:ext>
            </a:extLst>
          </p:cNvPr>
          <p:cNvSpPr txBox="1"/>
          <p:nvPr/>
        </p:nvSpPr>
        <p:spPr>
          <a:xfrm>
            <a:off x="244866" y="69069"/>
            <a:ext cx="11947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0" dirty="0">
                <a:solidFill>
                  <a:srgbClr val="554E4C"/>
                </a:solidFill>
                <a:effectLst/>
                <a:cs typeface="Sabon Next LT" panose="02000500000000000000" pitchFamily="2" charset="0"/>
              </a:rPr>
              <a:t>Example Driver Diagram - The key challenges for the health system with regards to asthma are early diagnosis, correct treatment and good education to enable self-management.</a:t>
            </a:r>
            <a:endParaRPr lang="en-GB" sz="2000" b="1" dirty="0">
              <a:cs typeface="Sabon Next LT" panose="020005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9E32D3-D7BD-4E31-A689-E6F62B58345A}"/>
              </a:ext>
            </a:extLst>
          </p:cNvPr>
          <p:cNvSpPr txBox="1"/>
          <p:nvPr/>
        </p:nvSpPr>
        <p:spPr>
          <a:xfrm>
            <a:off x="801434" y="1017676"/>
            <a:ext cx="1304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Aim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4EE2EA-F0A0-4314-9F1F-F4E25D490228}"/>
              </a:ext>
            </a:extLst>
          </p:cNvPr>
          <p:cNvSpPr txBox="1"/>
          <p:nvPr/>
        </p:nvSpPr>
        <p:spPr>
          <a:xfrm>
            <a:off x="3399085" y="970172"/>
            <a:ext cx="2024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Primary Drivers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6C5FC2-2031-4E6F-B7E2-90AE63CED5BD}"/>
              </a:ext>
            </a:extLst>
          </p:cNvPr>
          <p:cNvSpPr txBox="1"/>
          <p:nvPr/>
        </p:nvSpPr>
        <p:spPr>
          <a:xfrm>
            <a:off x="6169742" y="968012"/>
            <a:ext cx="2253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Secondary Drivers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2B1D604-A6C6-4968-9DAD-AAB9CCD4635F}"/>
              </a:ext>
            </a:extLst>
          </p:cNvPr>
          <p:cNvCxnSpPr/>
          <p:nvPr/>
        </p:nvCxnSpPr>
        <p:spPr>
          <a:xfrm>
            <a:off x="3002671" y="1905853"/>
            <a:ext cx="0" cy="34623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0687C4-A9E6-4446-B0E6-120700983F18}"/>
              </a:ext>
            </a:extLst>
          </p:cNvPr>
          <p:cNvCxnSpPr/>
          <p:nvPr/>
        </p:nvCxnSpPr>
        <p:spPr>
          <a:xfrm>
            <a:off x="3002671" y="1905853"/>
            <a:ext cx="28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0955CDE-832E-49EE-91C0-7BAE8EC657D1}"/>
              </a:ext>
            </a:extLst>
          </p:cNvPr>
          <p:cNvCxnSpPr/>
          <p:nvPr/>
        </p:nvCxnSpPr>
        <p:spPr>
          <a:xfrm>
            <a:off x="3014228" y="3078374"/>
            <a:ext cx="28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658409-0093-4174-9FFD-E0E764D58C53}"/>
              </a:ext>
            </a:extLst>
          </p:cNvPr>
          <p:cNvCxnSpPr/>
          <p:nvPr/>
        </p:nvCxnSpPr>
        <p:spPr>
          <a:xfrm>
            <a:off x="3014228" y="4221596"/>
            <a:ext cx="28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E922BC1-70F6-4299-AB79-29B1A07AF54A}"/>
              </a:ext>
            </a:extLst>
          </p:cNvPr>
          <p:cNvCxnSpPr/>
          <p:nvPr/>
        </p:nvCxnSpPr>
        <p:spPr>
          <a:xfrm>
            <a:off x="3002670" y="5368243"/>
            <a:ext cx="28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019DF7C-FA3F-4199-980D-468B5506CD41}"/>
              </a:ext>
            </a:extLst>
          </p:cNvPr>
          <p:cNvCxnSpPr>
            <a:cxnSpLocks/>
            <a:endCxn id="12" idx="1"/>
          </p:cNvCxnSpPr>
          <p:nvPr/>
        </p:nvCxnSpPr>
        <p:spPr>
          <a:xfrm flipV="1">
            <a:off x="5537821" y="1677200"/>
            <a:ext cx="647276" cy="22865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59D26E2-8F00-4F27-8812-29DBB8523C29}"/>
              </a:ext>
            </a:extLst>
          </p:cNvPr>
          <p:cNvCxnSpPr>
            <a:cxnSpLocks/>
          </p:cNvCxnSpPr>
          <p:nvPr/>
        </p:nvCxnSpPr>
        <p:spPr>
          <a:xfrm flipV="1">
            <a:off x="5537822" y="2868500"/>
            <a:ext cx="640427" cy="20645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3CE3D8A-EE59-4A6E-804B-DAFB99E8E070}"/>
              </a:ext>
            </a:extLst>
          </p:cNvPr>
          <p:cNvCxnSpPr>
            <a:cxnSpLocks/>
          </p:cNvCxnSpPr>
          <p:nvPr/>
        </p:nvCxnSpPr>
        <p:spPr>
          <a:xfrm flipV="1">
            <a:off x="5537822" y="3992943"/>
            <a:ext cx="640427" cy="22865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BE11F27-A97C-4141-9DE2-9F574BFA8DD5}"/>
              </a:ext>
            </a:extLst>
          </p:cNvPr>
          <p:cNvCxnSpPr>
            <a:cxnSpLocks/>
          </p:cNvCxnSpPr>
          <p:nvPr/>
        </p:nvCxnSpPr>
        <p:spPr>
          <a:xfrm flipV="1">
            <a:off x="5537822" y="5139590"/>
            <a:ext cx="640427" cy="22865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D8D3B1F-9126-426F-B43D-DFDE829DB423}"/>
              </a:ext>
            </a:extLst>
          </p:cNvPr>
          <p:cNvCxnSpPr/>
          <p:nvPr/>
        </p:nvCxnSpPr>
        <p:spPr>
          <a:xfrm flipH="1">
            <a:off x="2681605" y="3652459"/>
            <a:ext cx="321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D053FA-AFEE-442D-9402-4C836CBC27C2}"/>
              </a:ext>
            </a:extLst>
          </p:cNvPr>
          <p:cNvSpPr/>
          <p:nvPr/>
        </p:nvSpPr>
        <p:spPr>
          <a:xfrm>
            <a:off x="6193657" y="1991498"/>
            <a:ext cx="2253466" cy="539290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Clinical pathway</a:t>
            </a:r>
            <a:endParaRPr lang="en-GB" sz="14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9AB089-8954-4EA1-ACA0-BA1CD4B8F602}"/>
              </a:ext>
            </a:extLst>
          </p:cNvPr>
          <p:cNvCxnSpPr>
            <a:cxnSpLocks/>
          </p:cNvCxnSpPr>
          <p:nvPr/>
        </p:nvCxnSpPr>
        <p:spPr>
          <a:xfrm>
            <a:off x="5537822" y="1946846"/>
            <a:ext cx="640427" cy="314297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F1D8D14B-6984-4DA7-83B9-485A535388FC}"/>
              </a:ext>
            </a:extLst>
          </p:cNvPr>
          <p:cNvSpPr/>
          <p:nvPr/>
        </p:nvSpPr>
        <p:spPr>
          <a:xfrm>
            <a:off x="6195368" y="3160595"/>
            <a:ext cx="2253466" cy="539289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Sustainability plan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6C01CE8-6A03-45D8-9078-8A987D38319D}"/>
              </a:ext>
            </a:extLst>
          </p:cNvPr>
          <p:cNvCxnSpPr>
            <a:cxnSpLocks/>
            <a:stCxn id="9" idx="3"/>
            <a:endCxn id="47" idx="1"/>
          </p:cNvCxnSpPr>
          <p:nvPr/>
        </p:nvCxnSpPr>
        <p:spPr>
          <a:xfrm>
            <a:off x="5537822" y="3074950"/>
            <a:ext cx="657546" cy="35529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460AA9BC-2473-46A3-956B-867EEA6B3D41}"/>
              </a:ext>
            </a:extLst>
          </p:cNvPr>
          <p:cNvSpPr/>
          <p:nvPr/>
        </p:nvSpPr>
        <p:spPr>
          <a:xfrm>
            <a:off x="6193657" y="4317117"/>
            <a:ext cx="2253466" cy="539288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Infection Control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CEFB8F4-32AB-4BB1-89E5-752275041CBC}"/>
              </a:ext>
            </a:extLst>
          </p:cNvPr>
          <p:cNvCxnSpPr>
            <a:cxnSpLocks/>
          </p:cNvCxnSpPr>
          <p:nvPr/>
        </p:nvCxnSpPr>
        <p:spPr>
          <a:xfrm>
            <a:off x="5543817" y="4252721"/>
            <a:ext cx="657546" cy="35529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9DB9BA3E-56BF-4D3C-9B4E-1124607B03B2}"/>
              </a:ext>
            </a:extLst>
          </p:cNvPr>
          <p:cNvSpPr/>
          <p:nvPr/>
        </p:nvSpPr>
        <p:spPr>
          <a:xfrm>
            <a:off x="6193657" y="5463764"/>
            <a:ext cx="2253466" cy="539288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Competency framework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0A1CB66-151D-442C-8E84-7E783EC7BCDB}"/>
              </a:ext>
            </a:extLst>
          </p:cNvPr>
          <p:cNvCxnSpPr>
            <a:cxnSpLocks/>
          </p:cNvCxnSpPr>
          <p:nvPr/>
        </p:nvCxnSpPr>
        <p:spPr>
          <a:xfrm>
            <a:off x="5548103" y="5377335"/>
            <a:ext cx="657546" cy="35529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A9233FA-EAAC-4A37-BB95-D7FDE202A67F}"/>
              </a:ext>
            </a:extLst>
          </p:cNvPr>
          <p:cNvSpPr/>
          <p:nvPr/>
        </p:nvSpPr>
        <p:spPr>
          <a:xfrm>
            <a:off x="9266362" y="1407555"/>
            <a:ext cx="2774950" cy="23967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bg1"/>
                </a:solidFill>
              </a:rPr>
              <a:t>Understand local population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EB77C12-549F-4A80-963E-93A95C5B64C9}"/>
              </a:ext>
            </a:extLst>
          </p:cNvPr>
          <p:cNvSpPr/>
          <p:nvPr/>
        </p:nvSpPr>
        <p:spPr>
          <a:xfrm>
            <a:off x="9282477" y="1688496"/>
            <a:ext cx="2742721" cy="26359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Tailor access to meet need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14B1D6F-05CA-41B8-8732-85124C8B68A5}"/>
              </a:ext>
            </a:extLst>
          </p:cNvPr>
          <p:cNvSpPr/>
          <p:nvPr/>
        </p:nvSpPr>
        <p:spPr>
          <a:xfrm>
            <a:off x="9277390" y="2001853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Map new pathway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CD79AC2B-7514-406A-8D89-CA12CFB5D8A1}"/>
              </a:ext>
            </a:extLst>
          </p:cNvPr>
          <p:cNvSpPr/>
          <p:nvPr/>
        </p:nvSpPr>
        <p:spPr>
          <a:xfrm>
            <a:off x="9282477" y="2306707"/>
            <a:ext cx="2742721" cy="26418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Measurement of all outcomes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7D0E1A41-BC78-4799-AFC6-876130B16E6A}"/>
              </a:ext>
            </a:extLst>
          </p:cNvPr>
          <p:cNvSpPr/>
          <p:nvPr/>
        </p:nvSpPr>
        <p:spPr>
          <a:xfrm>
            <a:off x="9277390" y="2617623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Ensure budget available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EC500DBF-C602-4C67-9E86-DD30AAF2CB8A}"/>
              </a:ext>
            </a:extLst>
          </p:cNvPr>
          <p:cNvSpPr/>
          <p:nvPr/>
        </p:nvSpPr>
        <p:spPr>
          <a:xfrm>
            <a:off x="9277390" y="2925508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/>
              <a:t>Contact supplier</a:t>
            </a:r>
            <a:endParaRPr lang="en-GB" sz="1400" dirty="0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5A4853D5-E215-4F0B-9BBF-7EC9DBDBDBA8}"/>
              </a:ext>
            </a:extLst>
          </p:cNvPr>
          <p:cNvSpPr/>
          <p:nvPr/>
        </p:nvSpPr>
        <p:spPr>
          <a:xfrm>
            <a:off x="9277390" y="3233393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Calculate products needed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AD05D4BD-9B9B-48C2-99C5-CC5B28953A5C}"/>
              </a:ext>
            </a:extLst>
          </p:cNvPr>
          <p:cNvSpPr/>
          <p:nvPr/>
        </p:nvSpPr>
        <p:spPr>
          <a:xfrm>
            <a:off x="9277390" y="3541278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Plan supply and payment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CC3D8C93-1094-41D7-9FE8-A4C117EC660A}"/>
              </a:ext>
            </a:extLst>
          </p:cNvPr>
          <p:cNvSpPr/>
          <p:nvPr/>
        </p:nvSpPr>
        <p:spPr>
          <a:xfrm>
            <a:off x="9277390" y="3849163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Plan location of testing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D5D75AE4-15C8-452F-BC06-8CB5A1996970}"/>
              </a:ext>
            </a:extLst>
          </p:cNvPr>
          <p:cNvSpPr/>
          <p:nvPr/>
        </p:nvSpPr>
        <p:spPr>
          <a:xfrm>
            <a:off x="9277390" y="4157048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Plan patient comms 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6B0F4155-09D5-486F-AF40-FC345CB2360E}"/>
              </a:ext>
            </a:extLst>
          </p:cNvPr>
          <p:cNvSpPr/>
          <p:nvPr/>
        </p:nvSpPr>
        <p:spPr>
          <a:xfrm>
            <a:off x="9282477" y="4418198"/>
            <a:ext cx="2742721" cy="307885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Follow CURRENT IC guidance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6CA8FC52-E480-46BD-B5FD-E58BD1E18797}"/>
              </a:ext>
            </a:extLst>
          </p:cNvPr>
          <p:cNvSpPr/>
          <p:nvPr/>
        </p:nvSpPr>
        <p:spPr>
          <a:xfrm>
            <a:off x="9277390" y="4772818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/>
              <a:t>Procure IC equipment</a:t>
            </a:r>
            <a:endParaRPr lang="en-GB" sz="1400" dirty="0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B4A94803-7EB4-4C94-A63D-11BE29D7028C}"/>
              </a:ext>
            </a:extLst>
          </p:cNvPr>
          <p:cNvSpPr/>
          <p:nvPr/>
        </p:nvSpPr>
        <p:spPr>
          <a:xfrm>
            <a:off x="9277390" y="5080701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/>
              <a:t>Undertake training</a:t>
            </a:r>
            <a:endParaRPr lang="en-GB" sz="1400" dirty="0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7BB54320-5372-461B-8B1F-6CFCFC9FABBA}"/>
              </a:ext>
            </a:extLst>
          </p:cNvPr>
          <p:cNvSpPr/>
          <p:nvPr/>
        </p:nvSpPr>
        <p:spPr>
          <a:xfrm>
            <a:off x="9277390" y="5388588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Gain competency in FeNO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8C50CD2B-EA01-45CC-B7D5-7E7B41842325}"/>
              </a:ext>
            </a:extLst>
          </p:cNvPr>
          <p:cNvSpPr/>
          <p:nvPr/>
        </p:nvSpPr>
        <p:spPr>
          <a:xfrm>
            <a:off x="9277390" y="5696471"/>
            <a:ext cx="2752894" cy="26115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Maintain competency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D46E079-D4E4-41CB-8A13-863081359B95}"/>
              </a:ext>
            </a:extLst>
          </p:cNvPr>
          <p:cNvSpPr txBox="1"/>
          <p:nvPr/>
        </p:nvSpPr>
        <p:spPr>
          <a:xfrm>
            <a:off x="9258035" y="968012"/>
            <a:ext cx="2253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Change Ideas/tasks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F351BE2-7D19-4FD1-B10B-1B696BD6F420}"/>
              </a:ext>
            </a:extLst>
          </p:cNvPr>
          <p:cNvCxnSpPr/>
          <p:nvPr/>
        </p:nvCxnSpPr>
        <p:spPr>
          <a:xfrm flipV="1">
            <a:off x="8445357" y="1541121"/>
            <a:ext cx="791110" cy="136079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E0DE168-E08D-4800-8564-710B71EA33AC}"/>
              </a:ext>
            </a:extLst>
          </p:cNvPr>
          <p:cNvCxnSpPr>
            <a:cxnSpLocks/>
          </p:cNvCxnSpPr>
          <p:nvPr/>
        </p:nvCxnSpPr>
        <p:spPr>
          <a:xfrm>
            <a:off x="8423208" y="3393286"/>
            <a:ext cx="813259" cy="275483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AE0C182-85CE-40CD-B105-ED6CA183681A}"/>
              </a:ext>
            </a:extLst>
          </p:cNvPr>
          <p:cNvCxnSpPr>
            <a:cxnSpLocks/>
          </p:cNvCxnSpPr>
          <p:nvPr/>
        </p:nvCxnSpPr>
        <p:spPr>
          <a:xfrm flipV="1">
            <a:off x="8431715" y="3961819"/>
            <a:ext cx="804752" cy="22979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8C20BAC-F850-4A75-9BA6-EE064B70B73A}"/>
              </a:ext>
            </a:extLst>
          </p:cNvPr>
          <p:cNvCxnSpPr>
            <a:cxnSpLocks/>
          </p:cNvCxnSpPr>
          <p:nvPr/>
        </p:nvCxnSpPr>
        <p:spPr>
          <a:xfrm>
            <a:off x="8445357" y="4598727"/>
            <a:ext cx="791110" cy="25767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3D191E0-BCE1-44CF-9B06-8672865CB3A6}"/>
              </a:ext>
            </a:extLst>
          </p:cNvPr>
          <p:cNvCxnSpPr>
            <a:cxnSpLocks/>
          </p:cNvCxnSpPr>
          <p:nvPr/>
        </p:nvCxnSpPr>
        <p:spPr>
          <a:xfrm flipV="1">
            <a:off x="8426303" y="4546290"/>
            <a:ext cx="831732" cy="40472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65E643C-0BBD-439B-A13A-F17E0E374B20}"/>
              </a:ext>
            </a:extLst>
          </p:cNvPr>
          <p:cNvCxnSpPr>
            <a:cxnSpLocks/>
          </p:cNvCxnSpPr>
          <p:nvPr/>
        </p:nvCxnSpPr>
        <p:spPr>
          <a:xfrm flipV="1">
            <a:off x="8445357" y="5193303"/>
            <a:ext cx="791110" cy="4456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0DB99C8-9756-4555-9BCE-5AA04B0448E9}"/>
              </a:ext>
            </a:extLst>
          </p:cNvPr>
          <p:cNvCxnSpPr>
            <a:cxnSpLocks/>
          </p:cNvCxnSpPr>
          <p:nvPr/>
        </p:nvCxnSpPr>
        <p:spPr>
          <a:xfrm flipV="1">
            <a:off x="8461610" y="3358373"/>
            <a:ext cx="774857" cy="34913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31C1535-E09A-478B-8086-BBEFD1BF56CD}"/>
              </a:ext>
            </a:extLst>
          </p:cNvPr>
          <p:cNvCxnSpPr>
            <a:cxnSpLocks/>
          </p:cNvCxnSpPr>
          <p:nvPr/>
        </p:nvCxnSpPr>
        <p:spPr>
          <a:xfrm flipV="1">
            <a:off x="8407250" y="5513567"/>
            <a:ext cx="829217" cy="201389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BBA44AD-FA6E-4934-8032-AF372D6A6F40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8438563" y="3992943"/>
            <a:ext cx="797904" cy="313482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84783CD-C886-40EC-8B61-6FAEC13DDDBD}"/>
              </a:ext>
            </a:extLst>
          </p:cNvPr>
          <p:cNvCxnSpPr>
            <a:cxnSpLocks/>
          </p:cNvCxnSpPr>
          <p:nvPr/>
        </p:nvCxnSpPr>
        <p:spPr>
          <a:xfrm>
            <a:off x="8461610" y="1692006"/>
            <a:ext cx="796425" cy="8439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7F81C00-5254-4077-8E4D-E330D51B4E73}"/>
              </a:ext>
            </a:extLst>
          </p:cNvPr>
          <p:cNvCxnSpPr>
            <a:cxnSpLocks/>
          </p:cNvCxnSpPr>
          <p:nvPr/>
        </p:nvCxnSpPr>
        <p:spPr>
          <a:xfrm flipV="1">
            <a:off x="8419482" y="2719857"/>
            <a:ext cx="838553" cy="11296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E8AD2B9-7794-48F1-967A-0296E5AFDD93}"/>
              </a:ext>
            </a:extLst>
          </p:cNvPr>
          <p:cNvCxnSpPr>
            <a:cxnSpLocks/>
          </p:cNvCxnSpPr>
          <p:nvPr/>
        </p:nvCxnSpPr>
        <p:spPr>
          <a:xfrm>
            <a:off x="8447939" y="2224379"/>
            <a:ext cx="810096" cy="21361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5BBE988-25D2-43BC-9ECE-022155FBDD01}"/>
              </a:ext>
            </a:extLst>
          </p:cNvPr>
          <p:cNvCxnSpPr>
            <a:cxnSpLocks/>
          </p:cNvCxnSpPr>
          <p:nvPr/>
        </p:nvCxnSpPr>
        <p:spPr>
          <a:xfrm flipV="1">
            <a:off x="8416332" y="2097051"/>
            <a:ext cx="820135" cy="125432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63DBC06A-DAFE-4E57-B903-6134DAC144CE}"/>
              </a:ext>
            </a:extLst>
          </p:cNvPr>
          <p:cNvCxnSpPr>
            <a:cxnSpLocks/>
          </p:cNvCxnSpPr>
          <p:nvPr/>
        </p:nvCxnSpPr>
        <p:spPr>
          <a:xfrm>
            <a:off x="8407770" y="2852822"/>
            <a:ext cx="828697" cy="17534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C3906A1-9066-4605-B1AD-1DA3F668E2AE}"/>
              </a:ext>
            </a:extLst>
          </p:cNvPr>
          <p:cNvCxnSpPr>
            <a:cxnSpLocks/>
          </p:cNvCxnSpPr>
          <p:nvPr/>
        </p:nvCxnSpPr>
        <p:spPr>
          <a:xfrm>
            <a:off x="8407250" y="5718639"/>
            <a:ext cx="850785" cy="86479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56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fee059d8-09a0-4432-b9e5-d1cad5850a2b" xsi:nil="true"/>
    <lcf76f155ced4ddcb4097134ff3c332f xmlns="fee059d8-09a0-4432-b9e5-d1cad5850a2b">
      <Terms xmlns="http://schemas.microsoft.com/office/infopath/2007/PartnerControls"/>
    </lcf76f155ced4ddcb4097134ff3c332f>
    <TaxCatchAll xmlns="ba8588b1-d6ea-4ab5-b830-00c054d952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4A7BA550EA9847AF23E300F8F645A9" ma:contentTypeVersion="17" ma:contentTypeDescription="Create a new document." ma:contentTypeScope="" ma:versionID="421bb0a3fd639ad3ef6462dbc2c509a2">
  <xsd:schema xmlns:xsd="http://www.w3.org/2001/XMLSchema" xmlns:xs="http://www.w3.org/2001/XMLSchema" xmlns:p="http://schemas.microsoft.com/office/2006/metadata/properties" xmlns:ns2="fee059d8-09a0-4432-b9e5-d1cad5850a2b" xmlns:ns3="ba8588b1-d6ea-4ab5-b830-00c054d952b1" targetNamespace="http://schemas.microsoft.com/office/2006/metadata/properties" ma:root="true" ma:fieldsID="cae619ef1c5163b9ddd34ff36d1fcad9" ns2:_="" ns3:_="">
    <xsd:import namespace="fee059d8-09a0-4432-b9e5-d1cad5850a2b"/>
    <xsd:import namespace="ba8588b1-d6ea-4ab5-b830-00c054d952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e059d8-09a0-4432-b9e5-d1cad5850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5" nillable="true" ma:displayName="Sign-off status" ma:internalName="Sign_x002d_off_x0020_status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a5f208e-45e3-42bd-b392-3c24c59dd4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8588b1-d6ea-4ab5-b830-00c054d952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4b60c2d-6392-4a3e-8d95-e70bf70576db}" ma:internalName="TaxCatchAll" ma:showField="CatchAllData" ma:web="ba8588b1-d6ea-4ab5-b830-00c054d952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019E94-821C-4340-AC34-D4FD7CA9BC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0E99F6-9DDE-4EEF-8A20-29A7BE235FC5}">
  <ds:schemaRefs>
    <ds:schemaRef ds:uri="http://schemas.microsoft.com/office/2006/metadata/properties"/>
    <ds:schemaRef ds:uri="http://schemas.microsoft.com/office/infopath/2007/PartnerControls"/>
    <ds:schemaRef ds:uri="fee059d8-09a0-4432-b9e5-d1cad5850a2b"/>
    <ds:schemaRef ds:uri="ba8588b1-d6ea-4ab5-b830-00c054d952b1"/>
  </ds:schemaRefs>
</ds:datastoreItem>
</file>

<file path=customXml/itemProps3.xml><?xml version="1.0" encoding="utf-8"?>
<ds:datastoreItem xmlns:ds="http://schemas.openxmlformats.org/officeDocument/2006/customXml" ds:itemID="{690851E5-F865-4379-BB7C-C063D200F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e059d8-09a0-4432-b9e5-d1cad5850a2b"/>
    <ds:schemaRef ds:uri="ba8588b1-d6ea-4ab5-b830-00c054d95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148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Bowles</dc:creator>
  <cp:lastModifiedBy>Joe Sladen</cp:lastModifiedBy>
  <cp:revision>25</cp:revision>
  <dcterms:created xsi:type="dcterms:W3CDTF">2021-07-26T13:44:02Z</dcterms:created>
  <dcterms:modified xsi:type="dcterms:W3CDTF">2023-03-28T13:05:38Z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0x010100794A7BA550EA9847AF23E300F8F645A9</vt:lpwstr>
  </property>
</Properties>
</file>