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90" r:id="rId2"/>
    <p:sldId id="474" r:id="rId3"/>
    <p:sldId id="476" r:id="rId4"/>
    <p:sldId id="477" r:id="rId5"/>
    <p:sldId id="478" r:id="rId6"/>
    <p:sldId id="479" r:id="rId7"/>
    <p:sldId id="480" r:id="rId8"/>
    <p:sldId id="481" r:id="rId9"/>
    <p:sldId id="488" r:id="rId10"/>
    <p:sldId id="482" r:id="rId11"/>
    <p:sldId id="483" r:id="rId12"/>
    <p:sldId id="486" r:id="rId13"/>
    <p:sldId id="485" r:id="rId14"/>
    <p:sldId id="48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56"/>
    <a:srgbClr val="DFBD03"/>
    <a:srgbClr val="A68C00"/>
    <a:srgbClr val="8F0000"/>
    <a:srgbClr val="994500"/>
    <a:srgbClr val="4C0056"/>
    <a:srgbClr val="001D2A"/>
    <a:srgbClr val="003A56"/>
    <a:srgbClr val="005D85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9BC04A-732F-47F5-A6A5-C7752DEAEA9C}" v="1" dt="2025-04-29T08:53:01.3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6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0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A9F7F-5983-478A-97E4-210B38C7ED0D}" type="datetimeFigureOut">
              <a:rPr lang="en-GB" smtClean="0"/>
              <a:t>01/05/2025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3A367-0218-4535-8F05-540971FAD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758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EBCE1-34FE-593B-C6A5-7974D0B72B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10819"/>
            <a:ext cx="9144000" cy="1721658"/>
          </a:xfrm>
        </p:spPr>
        <p:txBody>
          <a:bodyPr anchor="b"/>
          <a:lstStyle>
            <a:lvl1pPr algn="ctr">
              <a:defRPr sz="60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D74307-42F3-AE2C-A504-16BFF5C9BF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93823"/>
            <a:ext cx="9144000" cy="100528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EC7DAE-70CB-CBB6-2E83-C0D81E6AD93D}"/>
              </a:ext>
            </a:extLst>
          </p:cNvPr>
          <p:cNvSpPr/>
          <p:nvPr userDrawn="1"/>
        </p:nvSpPr>
        <p:spPr>
          <a:xfrm>
            <a:off x="0" y="567581"/>
            <a:ext cx="12192000" cy="1210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A blue and white logo&#10;&#10;Description automatically generated">
            <a:extLst>
              <a:ext uri="{FF2B5EF4-FFF2-40B4-BE49-F238E27FC236}">
                <a16:creationId xmlns:a16="http://schemas.microsoft.com/office/drawing/2014/main" id="{5D44907E-8908-27BA-438A-15D3DBB3C9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87" y="311759"/>
            <a:ext cx="1721658" cy="17216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C9C331-065B-846A-9736-B6D2DF8382C5}"/>
              </a:ext>
            </a:extLst>
          </p:cNvPr>
          <p:cNvSpPr txBox="1"/>
          <p:nvPr userDrawn="1"/>
        </p:nvSpPr>
        <p:spPr>
          <a:xfrm>
            <a:off x="2400760" y="695534"/>
            <a:ext cx="8267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0" u="none" strike="noStrike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Primary Care Respiratory Society</a:t>
            </a:r>
          </a:p>
          <a:p>
            <a:endParaRPr lang="en-US" sz="1000" b="0" i="0" u="none" strike="noStrike" dirty="0">
              <a:solidFill>
                <a:schemeClr val="tx2"/>
              </a:solidFill>
              <a:effectLst/>
              <a:latin typeface="Avenir LT Heavy"/>
            </a:endParaRPr>
          </a:p>
          <a:p>
            <a:r>
              <a:rPr lang="en-US" sz="2000" b="0" i="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Inspiring best practice in respiratory care</a:t>
            </a:r>
            <a:endParaRPr lang="en-GB" sz="2000" i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889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28785-88FD-1522-4BA1-7A1D6B790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6C9DE-747A-B863-33E2-FCEA744F4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5" name="Picture 14" descr="A blue and white logo&#10;&#10;Description automatically generated">
            <a:extLst>
              <a:ext uri="{FF2B5EF4-FFF2-40B4-BE49-F238E27FC236}">
                <a16:creationId xmlns:a16="http://schemas.microsoft.com/office/drawing/2014/main" id="{F7F03331-7055-B4D1-0DF9-570F465E8C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910" y="355123"/>
            <a:ext cx="1335565" cy="133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640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black silhouette of a lungs&#10;&#10;Description automatically generated">
            <a:extLst>
              <a:ext uri="{FF2B5EF4-FFF2-40B4-BE49-F238E27FC236}">
                <a16:creationId xmlns:a16="http://schemas.microsoft.com/office/drawing/2014/main" id="{79F62773-E276-6BC5-7120-3D6004BEFC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6" r="9773"/>
          <a:stretch/>
        </p:blipFill>
        <p:spPr>
          <a:xfrm>
            <a:off x="6734174" y="814500"/>
            <a:ext cx="5334001" cy="53746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948A7C-91F7-D911-1135-A0937FE9F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14388"/>
            <a:ext cx="5445126" cy="2683767"/>
          </a:xfrm>
        </p:spPr>
        <p:txBody>
          <a:bodyPr anchor="b"/>
          <a:lstStyle>
            <a:lvl1pPr>
              <a:defRPr sz="60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391F2-6399-61F2-02D9-22F8E07B3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181475"/>
            <a:ext cx="544512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0" name="Picture 19" descr="A blue and white logo&#10;&#10;Description automatically generated">
            <a:extLst>
              <a:ext uri="{FF2B5EF4-FFF2-40B4-BE49-F238E27FC236}">
                <a16:creationId xmlns:a16="http://schemas.microsoft.com/office/drawing/2014/main" id="{2A0E3DFA-ACED-E1BC-CE35-6AB7148539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910" y="355123"/>
            <a:ext cx="1335565" cy="133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747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047DB57-D4D1-854F-4583-508522D6FF20}"/>
              </a:ext>
            </a:extLst>
          </p:cNvPr>
          <p:cNvSpPr/>
          <p:nvPr userDrawn="1"/>
        </p:nvSpPr>
        <p:spPr>
          <a:xfrm>
            <a:off x="838200" y="1825625"/>
            <a:ext cx="4924425" cy="41488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BE11E7-71D1-1039-F810-5E80665A2647}"/>
              </a:ext>
            </a:extLst>
          </p:cNvPr>
          <p:cNvSpPr/>
          <p:nvPr userDrawn="1"/>
        </p:nvSpPr>
        <p:spPr>
          <a:xfrm>
            <a:off x="6429375" y="1818641"/>
            <a:ext cx="4924425" cy="41488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5E8247-EEBF-C4F9-A251-925F2106D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C9DCF-6317-2AD5-143C-12EE6D19CA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9174" y="1893144"/>
            <a:ext cx="4562475" cy="3937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2670A1-953B-7A85-762D-5C368CC3F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3365" y="1893144"/>
            <a:ext cx="4579461" cy="3937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6" name="Picture 15" descr="A blue and white logo&#10;&#10;Description automatically generated">
            <a:extLst>
              <a:ext uri="{FF2B5EF4-FFF2-40B4-BE49-F238E27FC236}">
                <a16:creationId xmlns:a16="http://schemas.microsoft.com/office/drawing/2014/main" id="{A7CF36A9-DB7D-831D-FA76-1D0CEE8809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910" y="355123"/>
            <a:ext cx="1335565" cy="133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37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E35BDF1-DC35-214D-BE42-417D71428657}"/>
              </a:ext>
            </a:extLst>
          </p:cNvPr>
          <p:cNvSpPr/>
          <p:nvPr userDrawn="1"/>
        </p:nvSpPr>
        <p:spPr>
          <a:xfrm>
            <a:off x="838200" y="1861826"/>
            <a:ext cx="5157787" cy="7828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665CF3-DD88-37F5-185D-FE6E328C7251}"/>
              </a:ext>
            </a:extLst>
          </p:cNvPr>
          <p:cNvSpPr/>
          <p:nvPr userDrawn="1"/>
        </p:nvSpPr>
        <p:spPr>
          <a:xfrm>
            <a:off x="6194425" y="1840320"/>
            <a:ext cx="5157787" cy="7828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19E6D3-1992-B65F-41FF-6B11C6C17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DBC1AC-48E1-F614-165C-C691F778D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00250"/>
            <a:ext cx="5157787" cy="51435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31D5B7-20BA-032B-F7AF-BA19528AF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25367"/>
            <a:ext cx="5157787" cy="3040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5336CD-4C9A-B65E-F422-5FD025C8D5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00250"/>
            <a:ext cx="5183188" cy="51435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A72671-764A-629D-2061-CB4C726DE6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25367"/>
            <a:ext cx="5183188" cy="3040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8" name="Picture 17" descr="A blue and white logo&#10;&#10;Description automatically generated">
            <a:extLst>
              <a:ext uri="{FF2B5EF4-FFF2-40B4-BE49-F238E27FC236}">
                <a16:creationId xmlns:a16="http://schemas.microsoft.com/office/drawing/2014/main" id="{6226AACF-709B-AD5A-E781-74F7BDD4F1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910" y="355123"/>
            <a:ext cx="1335565" cy="133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622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CA067-8114-872F-ADE9-79D4369B6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0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4" name="Picture 13" descr="A blue and white logo&#10;&#10;Description automatically generated">
            <a:extLst>
              <a:ext uri="{FF2B5EF4-FFF2-40B4-BE49-F238E27FC236}">
                <a16:creationId xmlns:a16="http://schemas.microsoft.com/office/drawing/2014/main" id="{0C1CBD6C-4C52-6BDE-8ADB-5DFB9ECAFD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910" y="355123"/>
            <a:ext cx="1335565" cy="133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023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43CF0-084C-5E15-C275-3F1B8A474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000795-8B09-18AB-7562-3091F75272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98663"/>
            <a:ext cx="6172200" cy="38623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1C2399-F3D6-4642-2323-29E1D2B6BE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Picture 15" descr="A blue and white logo&#10;&#10;Description automatically generated">
            <a:extLst>
              <a:ext uri="{FF2B5EF4-FFF2-40B4-BE49-F238E27FC236}">
                <a16:creationId xmlns:a16="http://schemas.microsoft.com/office/drawing/2014/main" id="{3B8EF977-482A-1A58-6BC2-9354CA7D67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910" y="355123"/>
            <a:ext cx="1335565" cy="1335565"/>
          </a:xfrm>
          <a:prstGeom prst="rect">
            <a:avLst/>
          </a:prstGeom>
        </p:spPr>
      </p:pic>
      <p:pic>
        <p:nvPicPr>
          <p:cNvPr id="18" name="Picture 17" descr="A colorful gauge with a point&#10;&#10;Description automatically generated">
            <a:extLst>
              <a:ext uri="{FF2B5EF4-FFF2-40B4-BE49-F238E27FC236}">
                <a16:creationId xmlns:a16="http://schemas.microsoft.com/office/drawing/2014/main" id="{2B836286-9FEE-143A-71DD-1875794FCD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620" y="4130621"/>
            <a:ext cx="1994680" cy="1562100"/>
          </a:xfrm>
          <a:prstGeom prst="rect">
            <a:avLst/>
          </a:prstGeom>
        </p:spPr>
      </p:pic>
      <p:pic>
        <p:nvPicPr>
          <p:cNvPr id="20" name="Picture 19" descr="A hand holding a heart&#10;&#10;Description automatically generated">
            <a:extLst>
              <a:ext uri="{FF2B5EF4-FFF2-40B4-BE49-F238E27FC236}">
                <a16:creationId xmlns:a16="http://schemas.microsoft.com/office/drawing/2014/main" id="{017D5C35-8D9D-CFEF-FDAC-291DB99914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095" y="4137044"/>
            <a:ext cx="1994680" cy="1562100"/>
          </a:xfrm>
          <a:prstGeom prst="rect">
            <a:avLst/>
          </a:prstGeom>
        </p:spPr>
      </p:pic>
      <p:pic>
        <p:nvPicPr>
          <p:cNvPr id="22" name="Picture 21" descr="A green leaf with a black background&#10;&#10;Description automatically generated">
            <a:extLst>
              <a:ext uri="{FF2B5EF4-FFF2-40B4-BE49-F238E27FC236}">
                <a16:creationId xmlns:a16="http://schemas.microsoft.com/office/drawing/2014/main" id="{2A19CAB7-3DE3-A18C-64AC-97BA2B8DFF7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095" y="2259031"/>
            <a:ext cx="1994680" cy="1562100"/>
          </a:xfrm>
          <a:prstGeom prst="rect">
            <a:avLst/>
          </a:prstGeom>
        </p:spPr>
      </p:pic>
      <p:pic>
        <p:nvPicPr>
          <p:cNvPr id="24" name="Picture 23" descr="A cartoon of a lungs&#10;&#10;Description automatically generated">
            <a:extLst>
              <a:ext uri="{FF2B5EF4-FFF2-40B4-BE49-F238E27FC236}">
                <a16:creationId xmlns:a16="http://schemas.microsoft.com/office/drawing/2014/main" id="{3E96B31C-688E-2060-CE81-4A71E5B1D6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620" y="2168507"/>
            <a:ext cx="199468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26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816352"/>
            <a:ext cx="3602736" cy="336499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2000" cap="all" spc="0" baseline="0"/>
            </a:lvl1pPr>
            <a:lvl2pPr marL="228600">
              <a:defRPr spc="0" baseline="0"/>
            </a:lvl2pPr>
            <a:lvl3pPr marL="457200">
              <a:defRPr spc="0" baseline="0"/>
            </a:lvl3pPr>
            <a:lvl4pPr marL="685800">
              <a:defRPr spc="0" baseline="0"/>
            </a:lvl4pPr>
            <a:lvl5pPr marL="1143000">
              <a:defRPr spc="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0AD0F96-99DE-C9D9-569E-AE6FC6307E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46904" y="1188720"/>
            <a:ext cx="6638544" cy="4480560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171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4795A8-9C22-6018-827C-1DB06BF06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703BFD-F523-A796-0DAE-E7E978870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68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8D65DE2-B9FD-CB54-D5D7-15A2B0DB2789}"/>
              </a:ext>
            </a:extLst>
          </p:cNvPr>
          <p:cNvGrpSpPr/>
          <p:nvPr userDrawn="1"/>
        </p:nvGrpSpPr>
        <p:grpSpPr>
          <a:xfrm>
            <a:off x="0" y="6162466"/>
            <a:ext cx="12192000" cy="695534"/>
            <a:chOff x="0" y="6162466"/>
            <a:chExt cx="12192000" cy="69553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EF6BC28-E08A-20B7-D5D6-3A6924CF3178}"/>
                </a:ext>
              </a:extLst>
            </p:cNvPr>
            <p:cNvSpPr/>
            <p:nvPr userDrawn="1"/>
          </p:nvSpPr>
          <p:spPr>
            <a:xfrm>
              <a:off x="0" y="6162466"/>
              <a:ext cx="12192000" cy="695534"/>
            </a:xfrm>
            <a:prstGeom prst="rect">
              <a:avLst/>
            </a:prstGeom>
            <a:solidFill>
              <a:srgbClr val="005D8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3448513-F1D9-A38B-04FB-9519A012903D}"/>
                </a:ext>
              </a:extLst>
            </p:cNvPr>
            <p:cNvGrpSpPr/>
            <p:nvPr userDrawn="1"/>
          </p:nvGrpSpPr>
          <p:grpSpPr>
            <a:xfrm>
              <a:off x="6951535" y="6290419"/>
              <a:ext cx="1367066" cy="433884"/>
              <a:chOff x="6905815" y="6247060"/>
              <a:chExt cx="1367066" cy="433884"/>
            </a:xfrm>
          </p:grpSpPr>
          <p:pic>
            <p:nvPicPr>
              <p:cNvPr id="12" name="Picture 11" descr="A white x on a black background&#10;&#10;Description automatically generated">
                <a:extLst>
                  <a:ext uri="{FF2B5EF4-FFF2-40B4-BE49-F238E27FC236}">
                    <a16:creationId xmlns:a16="http://schemas.microsoft.com/office/drawing/2014/main" id="{108F2FBA-AAB0-8762-7BF4-828728008C6D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827" t="9913" r="15485" b="8340"/>
              <a:stretch/>
            </p:blipFill>
            <p:spPr>
              <a:xfrm>
                <a:off x="6905815" y="6290419"/>
                <a:ext cx="397452" cy="365125"/>
              </a:xfrm>
              <a:prstGeom prst="rect">
                <a:avLst/>
              </a:prstGeom>
            </p:spPr>
          </p:pic>
          <p:pic>
            <p:nvPicPr>
              <p:cNvPr id="13" name="Picture 12" descr="A black letter f in a white circle&#10;&#10;Description automatically generated">
                <a:extLst>
                  <a:ext uri="{FF2B5EF4-FFF2-40B4-BE49-F238E27FC236}">
                    <a16:creationId xmlns:a16="http://schemas.microsoft.com/office/drawing/2014/main" id="{C835D50B-7856-E010-4300-E199DA8B0E4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65" t="2858" r="11894"/>
              <a:stretch/>
            </p:blipFill>
            <p:spPr>
              <a:xfrm>
                <a:off x="7379596" y="6247060"/>
                <a:ext cx="422275" cy="433884"/>
              </a:xfrm>
              <a:prstGeom prst="rect">
                <a:avLst/>
              </a:prstGeom>
            </p:spPr>
          </p:pic>
          <p:pic>
            <p:nvPicPr>
              <p:cNvPr id="14" name="Picture 13" descr="A black and white logo&#10;&#10;Description automatically generated">
                <a:extLst>
                  <a:ext uri="{FF2B5EF4-FFF2-40B4-BE49-F238E27FC236}">
                    <a16:creationId xmlns:a16="http://schemas.microsoft.com/office/drawing/2014/main" id="{E9E6C021-DEF2-7972-35EA-7CAE871FA026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29" r="10331"/>
              <a:stretch/>
            </p:blipFill>
            <p:spPr>
              <a:xfrm>
                <a:off x="7898766" y="6281439"/>
                <a:ext cx="374115" cy="365125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71E7EA9-9114-95E0-9997-B1BDC2F34164}"/>
                </a:ext>
              </a:extLst>
            </p:cNvPr>
            <p:cNvSpPr txBox="1"/>
            <p:nvPr userDrawn="1"/>
          </p:nvSpPr>
          <p:spPr>
            <a:xfrm>
              <a:off x="961675" y="6290419"/>
              <a:ext cx="31094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www.pcrs-uk.org</a:t>
              </a:r>
              <a:endPara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6E06A89-8225-DFA8-4E5C-3281BD624F07}"/>
                </a:ext>
              </a:extLst>
            </p:cNvPr>
            <p:cNvSpPr txBox="1"/>
            <p:nvPr userDrawn="1"/>
          </p:nvSpPr>
          <p:spPr>
            <a:xfrm>
              <a:off x="8479342" y="6334764"/>
              <a:ext cx="36062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Follow PCRS on social media</a:t>
              </a:r>
              <a:endPara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 descr="A white line drawing of a globe and a cursor&#10;&#10;Description automatically generated">
            <a:extLst>
              <a:ext uri="{FF2B5EF4-FFF2-40B4-BE49-F238E27FC236}">
                <a16:creationId xmlns:a16="http://schemas.microsoft.com/office/drawing/2014/main" id="{4F64D9E3-953C-7C19-0EA0-57C19A496D1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34" y="6234468"/>
            <a:ext cx="659932" cy="51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7" r:id="rId7"/>
    <p:sldLayoutId id="2147483659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crs-uk.org/resource/current/demand-webinar-feno-plan-page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-management.com/understanding-responsibility-assignment-matrix-raci-matrix/" TargetMode="External"/><Relationship Id="rId2" Type="http://schemas.openxmlformats.org/officeDocument/2006/relationships/hyperlink" Target="https://www.apm.org.uk/resources/find-a-resource/gantt-chart/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hyperlink" Target="https://technologyadvice.com/blog/project-management/project-risks-examples/" TargetMode="External"/><Relationship Id="rId4" Type="http://schemas.openxmlformats.org/officeDocument/2006/relationships/hyperlink" Target="https://www.stakeholdermap.com/risk/register-common-project-risks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nice.org.uk/guidance/ng245/chapter/Recommendations#initial-clinical-assessment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24.png"/><Relationship Id="rId4" Type="http://schemas.openxmlformats.org/officeDocument/2006/relationships/hyperlink" Target="https://www.statista.com/statistics/480665/asthma-morality-rate-europe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democracy.kent.gov.uk/mgAi.aspx?ID=49041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gov.uk/government/publications/northern-ireland-equality-scheme-for-hmrc/appendix-4-equality-analysis-guidance-and-template-for-programmes-platforms-projects-and-policies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cy.ico.org.uk/for-organisations/advice-and-services/audits/data-protection-audit-framework/toolkits/accountability/risks-and-data-protection-impact-assessments-dpia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7FF7A45-BCD6-CA43-A7CC-3D37B211991E}"/>
              </a:ext>
            </a:extLst>
          </p:cNvPr>
          <p:cNvSpPr/>
          <p:nvPr/>
        </p:nvSpPr>
        <p:spPr>
          <a:xfrm>
            <a:off x="0" y="1185533"/>
            <a:ext cx="2603500" cy="14904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C0619BC-F9C3-C915-DD00-BAEE9956AB8C}"/>
              </a:ext>
            </a:extLst>
          </p:cNvPr>
          <p:cNvSpPr txBox="1">
            <a:spLocks/>
          </p:cNvSpPr>
          <p:nvPr/>
        </p:nvSpPr>
        <p:spPr>
          <a:xfrm>
            <a:off x="384895" y="1236333"/>
            <a:ext cx="2124589" cy="1490432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b="1" dirty="0">
                <a:solidFill>
                  <a:schemeClr val="accent2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 on a Page</a:t>
            </a:r>
            <a:endParaRPr lang="en-GB" sz="4000" dirty="0"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000" dirty="0"/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504E428-1E5E-692C-5950-B1B73B5A5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" t="8148" r="2851" b="2964"/>
          <a:stretch/>
        </p:blipFill>
        <p:spPr>
          <a:xfrm>
            <a:off x="3149600" y="133426"/>
            <a:ext cx="8906596" cy="59625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5A7078-8FF4-3FBF-96DC-167A06A5B4F6}"/>
              </a:ext>
            </a:extLst>
          </p:cNvPr>
          <p:cNvSpPr txBox="1"/>
          <p:nvPr/>
        </p:nvSpPr>
        <p:spPr>
          <a:xfrm>
            <a:off x="187138" y="3338534"/>
            <a:ext cx="26894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For more information on how to use this resource, see PCRS’s on-demand </a:t>
            </a:r>
            <a:r>
              <a:rPr lang="en-GB" dirty="0" err="1"/>
              <a:t>FeNO</a:t>
            </a:r>
            <a:r>
              <a:rPr lang="en-GB" dirty="0"/>
              <a:t>: Plan-on-a-page webinar at: </a:t>
            </a:r>
            <a:r>
              <a:rPr lang="en-GB" dirty="0">
                <a:hlinkClick r:id="rId3"/>
              </a:rPr>
              <a:t>https://www.pcrs-uk.org/resource/current/demand-webinar-feno-plan-page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5449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25DD3EE-8830-5E78-0CFF-D2213E7D49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2" t="8148" r="2851" b="73503"/>
          <a:stretch/>
        </p:blipFill>
        <p:spPr>
          <a:xfrm>
            <a:off x="3922776" y="232968"/>
            <a:ext cx="4590288" cy="24607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6BE32F-1497-D6A7-C003-304E38F3B5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2419" b="30088"/>
          <a:stretch/>
        </p:blipFill>
        <p:spPr>
          <a:xfrm>
            <a:off x="934212" y="2130553"/>
            <a:ext cx="10323576" cy="21945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AAAE1D-8935-BF2E-B4B2-6AD284B594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178" t="72937" r="73005" b="2603"/>
          <a:stretch/>
        </p:blipFill>
        <p:spPr>
          <a:xfrm>
            <a:off x="1517904" y="4654550"/>
            <a:ext cx="2355596" cy="1431738"/>
          </a:xfrm>
          <a:prstGeom prst="rect">
            <a:avLst/>
          </a:prstGeom>
          <a:ln w="38100">
            <a:solidFill>
              <a:srgbClr val="A68C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1292AA-3FE7-F01B-BD91-BEB679F948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1112" t="73294" r="37648" b="2246"/>
          <a:stretch/>
        </p:blipFill>
        <p:spPr>
          <a:xfrm>
            <a:off x="5040122" y="4591322"/>
            <a:ext cx="2192782" cy="1431738"/>
          </a:xfrm>
          <a:prstGeom prst="rect">
            <a:avLst/>
          </a:prstGeom>
          <a:ln w="38100">
            <a:solidFill>
              <a:srgbClr val="A68C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5B2AE7-C986-9F93-C4D6-2BDEF194F32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3346" t="73294" r="4621" b="2246"/>
          <a:stretch/>
        </p:blipFill>
        <p:spPr>
          <a:xfrm>
            <a:off x="8417814" y="4591322"/>
            <a:ext cx="2274570" cy="1431738"/>
          </a:xfrm>
          <a:prstGeom prst="rect">
            <a:avLst/>
          </a:prstGeom>
          <a:ln w="38100">
            <a:solidFill>
              <a:srgbClr val="A68C00"/>
            </a:solidFill>
          </a:ln>
        </p:spPr>
      </p:pic>
    </p:spTree>
    <p:extLst>
      <p:ext uri="{BB962C8B-B14F-4D97-AF65-F5344CB8AC3E}">
        <p14:creationId xmlns:p14="http://schemas.microsoft.com/office/powerpoint/2010/main" val="221817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C48467E-6E79-3228-8B80-37C20C6F6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55" t="26473" r="3594" b="50407"/>
          <a:stretch/>
        </p:blipFill>
        <p:spPr>
          <a:xfrm>
            <a:off x="4157524" y="224118"/>
            <a:ext cx="3876951" cy="27264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2935CE-C56A-CBF6-9CCA-45674CE343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9264"/>
          <a:stretch/>
        </p:blipFill>
        <p:spPr>
          <a:xfrm>
            <a:off x="661779" y="2393576"/>
            <a:ext cx="10868441" cy="37024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2057C1-76DC-6000-21BE-BD44EF95D4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08" t="4888" r="72172" b="65002"/>
          <a:stretch/>
        </p:blipFill>
        <p:spPr>
          <a:xfrm>
            <a:off x="1042780" y="391085"/>
            <a:ext cx="2490996" cy="18355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FD7B1D-0941-4CF7-3ADC-4BE7575E21E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3706" t="5044" r="3374" b="64846"/>
          <a:stretch/>
        </p:blipFill>
        <p:spPr>
          <a:xfrm>
            <a:off x="8813074" y="366432"/>
            <a:ext cx="2490996" cy="183552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10FA995-BAD0-EE3E-C5C7-A015FD6EC479}"/>
              </a:ext>
            </a:extLst>
          </p:cNvPr>
          <p:cNvSpPr/>
          <p:nvPr/>
        </p:nvSpPr>
        <p:spPr>
          <a:xfrm>
            <a:off x="1511022" y="2523917"/>
            <a:ext cx="3130827" cy="1787733"/>
          </a:xfrm>
          <a:prstGeom prst="rect">
            <a:avLst/>
          </a:prstGeom>
          <a:noFill/>
          <a:ln w="38100">
            <a:solidFill>
              <a:srgbClr val="0053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DC8692-7CCA-5605-1AC8-E7D8BF0B8A34}"/>
              </a:ext>
            </a:extLst>
          </p:cNvPr>
          <p:cNvSpPr/>
          <p:nvPr/>
        </p:nvSpPr>
        <p:spPr>
          <a:xfrm>
            <a:off x="1042780" y="4711700"/>
            <a:ext cx="4037220" cy="1212850"/>
          </a:xfrm>
          <a:prstGeom prst="rect">
            <a:avLst/>
          </a:prstGeom>
          <a:noFill/>
          <a:ln w="38100">
            <a:solidFill>
              <a:srgbClr val="0053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25394E-E9F3-471A-EF43-E4BEF72A6851}"/>
              </a:ext>
            </a:extLst>
          </p:cNvPr>
          <p:cNvSpPr/>
          <p:nvPr/>
        </p:nvSpPr>
        <p:spPr>
          <a:xfrm>
            <a:off x="7112002" y="4711700"/>
            <a:ext cx="4037220" cy="1212850"/>
          </a:xfrm>
          <a:prstGeom prst="rect">
            <a:avLst/>
          </a:prstGeom>
          <a:noFill/>
          <a:ln w="38100">
            <a:solidFill>
              <a:srgbClr val="0053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650D42-F18B-AC25-C0F5-86AED4C24067}"/>
              </a:ext>
            </a:extLst>
          </p:cNvPr>
          <p:cNvSpPr/>
          <p:nvPr/>
        </p:nvSpPr>
        <p:spPr>
          <a:xfrm>
            <a:off x="7213601" y="2393576"/>
            <a:ext cx="1911350" cy="933824"/>
          </a:xfrm>
          <a:prstGeom prst="rect">
            <a:avLst/>
          </a:prstGeom>
          <a:noFill/>
          <a:ln w="38100">
            <a:solidFill>
              <a:srgbClr val="0053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B11036-2C5C-09C9-3879-1EF44DF9FB08}"/>
              </a:ext>
            </a:extLst>
          </p:cNvPr>
          <p:cNvSpPr/>
          <p:nvPr/>
        </p:nvSpPr>
        <p:spPr>
          <a:xfrm>
            <a:off x="7188201" y="3504826"/>
            <a:ext cx="1936750" cy="1035424"/>
          </a:xfrm>
          <a:prstGeom prst="rect">
            <a:avLst/>
          </a:prstGeom>
          <a:noFill/>
          <a:ln w="38100">
            <a:solidFill>
              <a:srgbClr val="0053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13EB28-5192-2E15-0F07-7645230250F3}"/>
              </a:ext>
            </a:extLst>
          </p:cNvPr>
          <p:cNvSpPr/>
          <p:nvPr/>
        </p:nvSpPr>
        <p:spPr>
          <a:xfrm>
            <a:off x="9359210" y="3504826"/>
            <a:ext cx="1936750" cy="1035424"/>
          </a:xfrm>
          <a:prstGeom prst="rect">
            <a:avLst/>
          </a:prstGeom>
          <a:noFill/>
          <a:ln w="38100">
            <a:solidFill>
              <a:srgbClr val="0053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4CF744-DEDA-D25C-71B4-602C69D868BD}"/>
              </a:ext>
            </a:extLst>
          </p:cNvPr>
          <p:cNvSpPr/>
          <p:nvPr/>
        </p:nvSpPr>
        <p:spPr>
          <a:xfrm>
            <a:off x="9327460" y="2420179"/>
            <a:ext cx="1936750" cy="907221"/>
          </a:xfrm>
          <a:prstGeom prst="rect">
            <a:avLst/>
          </a:prstGeom>
          <a:noFill/>
          <a:ln w="38100">
            <a:solidFill>
              <a:srgbClr val="0053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023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691BD4C-705F-4245-1139-51B8502CC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43" t="49058" r="3442" b="33503"/>
          <a:stretch/>
        </p:blipFill>
        <p:spPr>
          <a:xfrm>
            <a:off x="3732276" y="142126"/>
            <a:ext cx="4440174" cy="23387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EF1451-DD3F-1FFE-6C35-26DF9FDDCA73}"/>
              </a:ext>
            </a:extLst>
          </p:cNvPr>
          <p:cNvSpPr txBox="1"/>
          <p:nvPr/>
        </p:nvSpPr>
        <p:spPr>
          <a:xfrm>
            <a:off x="4128460" y="942185"/>
            <a:ext cx="3210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PCN approach</a:t>
            </a:r>
            <a:endParaRPr lang="en-GB" dirty="0"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A3A2EC-1B01-FB91-C611-4A9F41972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3441"/>
          <a:stretch/>
        </p:blipFill>
        <p:spPr>
          <a:xfrm>
            <a:off x="1197279" y="2497975"/>
            <a:ext cx="9797442" cy="35501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137976F-97C8-AC9A-D9F4-86B7038F562A}"/>
              </a:ext>
            </a:extLst>
          </p:cNvPr>
          <p:cNvSpPr/>
          <p:nvPr/>
        </p:nvSpPr>
        <p:spPr>
          <a:xfrm>
            <a:off x="1501752" y="2549641"/>
            <a:ext cx="2569664" cy="1982312"/>
          </a:xfrm>
          <a:prstGeom prst="rect">
            <a:avLst/>
          </a:prstGeom>
          <a:noFill/>
          <a:ln w="38100">
            <a:solidFill>
              <a:srgbClr val="8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E272B6-A6E6-51A1-2633-5F1A555EA681}"/>
              </a:ext>
            </a:extLst>
          </p:cNvPr>
          <p:cNvSpPr/>
          <p:nvPr/>
        </p:nvSpPr>
        <p:spPr>
          <a:xfrm>
            <a:off x="1501752" y="4792733"/>
            <a:ext cx="2569664" cy="1255353"/>
          </a:xfrm>
          <a:prstGeom prst="rect">
            <a:avLst/>
          </a:prstGeom>
          <a:noFill/>
          <a:ln w="38100">
            <a:solidFill>
              <a:srgbClr val="8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BFD1B9-28D6-3D12-D035-2493B6B840D2}"/>
              </a:ext>
            </a:extLst>
          </p:cNvPr>
          <p:cNvSpPr/>
          <p:nvPr/>
        </p:nvSpPr>
        <p:spPr>
          <a:xfrm>
            <a:off x="4442229" y="2511323"/>
            <a:ext cx="3146623" cy="3536763"/>
          </a:xfrm>
          <a:prstGeom prst="rect">
            <a:avLst/>
          </a:prstGeom>
          <a:noFill/>
          <a:ln w="38100">
            <a:solidFill>
              <a:srgbClr val="8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DA2E1B-744A-D1E4-5993-4B5A4CBF200B}"/>
              </a:ext>
            </a:extLst>
          </p:cNvPr>
          <p:cNvSpPr/>
          <p:nvPr/>
        </p:nvSpPr>
        <p:spPr>
          <a:xfrm>
            <a:off x="7959665" y="2511323"/>
            <a:ext cx="2819576" cy="1982312"/>
          </a:xfrm>
          <a:prstGeom prst="rect">
            <a:avLst/>
          </a:prstGeom>
          <a:noFill/>
          <a:ln w="38100">
            <a:solidFill>
              <a:srgbClr val="8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F0C84B-F7F3-E050-19B6-6C53283B1957}"/>
              </a:ext>
            </a:extLst>
          </p:cNvPr>
          <p:cNvSpPr/>
          <p:nvPr/>
        </p:nvSpPr>
        <p:spPr>
          <a:xfrm>
            <a:off x="8209577" y="4704853"/>
            <a:ext cx="2569664" cy="1343233"/>
          </a:xfrm>
          <a:prstGeom prst="rect">
            <a:avLst/>
          </a:prstGeom>
          <a:noFill/>
          <a:ln w="38100">
            <a:solidFill>
              <a:srgbClr val="8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712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196E32A-01CB-04F0-A1F8-518A24BF40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9708"/>
          <a:stretch/>
        </p:blipFill>
        <p:spPr>
          <a:xfrm>
            <a:off x="739431" y="2676207"/>
            <a:ext cx="10713135" cy="343224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AAB07DB-3C4C-FF10-DE40-22D96819D7C7}"/>
              </a:ext>
            </a:extLst>
          </p:cNvPr>
          <p:cNvGrpSpPr/>
          <p:nvPr/>
        </p:nvGrpSpPr>
        <p:grpSpPr>
          <a:xfrm>
            <a:off x="3767137" y="225839"/>
            <a:ext cx="4657725" cy="2450368"/>
            <a:chOff x="3667125" y="178214"/>
            <a:chExt cx="4657725" cy="2450368"/>
          </a:xfrm>
        </p:grpSpPr>
        <p:pic>
          <p:nvPicPr>
            <p:cNvPr id="2" name="Picture 1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EC20B2E0-1925-0B3E-9CAA-8D51ABDDB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74" t="66507" r="3628" b="16311"/>
            <a:stretch/>
          </p:blipFill>
          <p:spPr>
            <a:xfrm>
              <a:off x="3667125" y="178214"/>
              <a:ext cx="4657725" cy="2450368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CB71E12-A347-8504-1865-9B2499DE8FE9}"/>
                </a:ext>
              </a:extLst>
            </p:cNvPr>
            <p:cNvSpPr txBox="1"/>
            <p:nvPr/>
          </p:nvSpPr>
          <p:spPr>
            <a:xfrm>
              <a:off x="4028448" y="894560"/>
              <a:ext cx="32105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Clinical outcomes</a:t>
              </a:r>
            </a:p>
            <a:p>
              <a:r>
                <a:rPr lang="en-GB" dirty="0">
                  <a:latin typeface="+mj-lt"/>
                </a:rPr>
                <a:t>Patient experience PREM’S</a:t>
              </a:r>
            </a:p>
            <a:p>
              <a:r>
                <a:rPr lang="en-GB" dirty="0">
                  <a:latin typeface="+mj-lt"/>
                </a:rPr>
                <a:t>Patient outcomes PROM’S</a:t>
              </a:r>
            </a:p>
            <a:p>
              <a:r>
                <a:rPr lang="en-GB" dirty="0">
                  <a:latin typeface="+mj-lt"/>
                </a:rPr>
                <a:t>Clinician experience/productivity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051215B-6C30-AE8C-CDEB-186A156010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98" r="81385" b="49745"/>
          <a:stretch/>
        </p:blipFill>
        <p:spPr>
          <a:xfrm>
            <a:off x="687043" y="533401"/>
            <a:ext cx="1994244" cy="27812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203C09-C57F-9B18-0CDD-9A36A0F577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6317" t="-611" b="66310"/>
          <a:stretch/>
        </p:blipFill>
        <p:spPr>
          <a:xfrm>
            <a:off x="9067800" y="533402"/>
            <a:ext cx="2537166" cy="19526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803E09E-45EA-E39A-F430-595CB97CE0F0}"/>
              </a:ext>
            </a:extLst>
          </p:cNvPr>
          <p:cNvSpPr/>
          <p:nvPr/>
        </p:nvSpPr>
        <p:spPr>
          <a:xfrm>
            <a:off x="754561" y="580817"/>
            <a:ext cx="1795080" cy="2642944"/>
          </a:xfrm>
          <a:prstGeom prst="rect">
            <a:avLst/>
          </a:prstGeom>
          <a:noFill/>
          <a:ln w="38100">
            <a:solidFill>
              <a:srgbClr val="DFBD0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B997A5-437F-AE4D-24AF-2CAEA2214CA3}"/>
              </a:ext>
            </a:extLst>
          </p:cNvPr>
          <p:cNvSpPr/>
          <p:nvPr/>
        </p:nvSpPr>
        <p:spPr>
          <a:xfrm>
            <a:off x="822079" y="3848393"/>
            <a:ext cx="1795080" cy="1763710"/>
          </a:xfrm>
          <a:prstGeom prst="rect">
            <a:avLst/>
          </a:prstGeom>
          <a:noFill/>
          <a:ln w="38100">
            <a:solidFill>
              <a:srgbClr val="DFBD0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5DA165-BE3A-3CFC-E7DE-EE6FC296761C}"/>
              </a:ext>
            </a:extLst>
          </p:cNvPr>
          <p:cNvSpPr/>
          <p:nvPr/>
        </p:nvSpPr>
        <p:spPr>
          <a:xfrm>
            <a:off x="2936768" y="3660395"/>
            <a:ext cx="1735349" cy="2139703"/>
          </a:xfrm>
          <a:prstGeom prst="rect">
            <a:avLst/>
          </a:prstGeom>
          <a:noFill/>
          <a:ln w="38100">
            <a:solidFill>
              <a:srgbClr val="DFBD0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EA84C9-F766-3DD3-4336-C4CDFC4FE408}"/>
              </a:ext>
            </a:extLst>
          </p:cNvPr>
          <p:cNvSpPr/>
          <p:nvPr/>
        </p:nvSpPr>
        <p:spPr>
          <a:xfrm>
            <a:off x="4991726" y="2858860"/>
            <a:ext cx="1735349" cy="2040189"/>
          </a:xfrm>
          <a:prstGeom prst="rect">
            <a:avLst/>
          </a:prstGeom>
          <a:noFill/>
          <a:ln w="38100">
            <a:solidFill>
              <a:srgbClr val="DFBD0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ABEF62-749B-F159-8537-498F3F6F8196}"/>
              </a:ext>
            </a:extLst>
          </p:cNvPr>
          <p:cNvSpPr/>
          <p:nvPr/>
        </p:nvSpPr>
        <p:spPr>
          <a:xfrm>
            <a:off x="6982556" y="3660395"/>
            <a:ext cx="1735349" cy="2139702"/>
          </a:xfrm>
          <a:prstGeom prst="rect">
            <a:avLst/>
          </a:prstGeom>
          <a:noFill/>
          <a:ln w="38100">
            <a:solidFill>
              <a:srgbClr val="DFBD0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00DAAF-5848-7568-E573-2A3F97CF2587}"/>
              </a:ext>
            </a:extLst>
          </p:cNvPr>
          <p:cNvSpPr/>
          <p:nvPr/>
        </p:nvSpPr>
        <p:spPr>
          <a:xfrm>
            <a:off x="8945199" y="2751401"/>
            <a:ext cx="2424722" cy="2521775"/>
          </a:xfrm>
          <a:prstGeom prst="rect">
            <a:avLst/>
          </a:prstGeom>
          <a:noFill/>
          <a:ln w="38100">
            <a:solidFill>
              <a:srgbClr val="DFBD0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7B233AE-A2DA-5DE2-52C2-3FD5C35F9FA1}"/>
              </a:ext>
            </a:extLst>
          </p:cNvPr>
          <p:cNvSpPr/>
          <p:nvPr/>
        </p:nvSpPr>
        <p:spPr>
          <a:xfrm>
            <a:off x="9137651" y="628650"/>
            <a:ext cx="2367306" cy="1748790"/>
          </a:xfrm>
          <a:prstGeom prst="rect">
            <a:avLst/>
          </a:prstGeom>
          <a:noFill/>
          <a:ln w="38100">
            <a:solidFill>
              <a:srgbClr val="DFBD0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503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8447157-9DAF-6E4A-E35B-B97CB7C3E8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2726"/>
          <a:stretch/>
        </p:blipFill>
        <p:spPr>
          <a:xfrm>
            <a:off x="676357" y="2191464"/>
            <a:ext cx="10839286" cy="3922737"/>
          </a:xfrm>
          <a:prstGeom prst="rect">
            <a:avLst/>
          </a:prstGeom>
        </p:spPr>
      </p:pic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E7722B0-B178-156F-A9B0-DB46F60BB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43" t="84096" r="3442" b="3233"/>
          <a:stretch/>
        </p:blipFill>
        <p:spPr>
          <a:xfrm>
            <a:off x="3541776" y="142125"/>
            <a:ext cx="5354574" cy="204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570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B0453CE-CDB2-EAD5-3E97-D755A392B522}"/>
              </a:ext>
            </a:extLst>
          </p:cNvPr>
          <p:cNvGrpSpPr/>
          <p:nvPr/>
        </p:nvGrpSpPr>
        <p:grpSpPr>
          <a:xfrm>
            <a:off x="312815" y="427515"/>
            <a:ext cx="11035685" cy="5160572"/>
            <a:chOff x="1519315" y="427515"/>
            <a:chExt cx="12357100" cy="5778500"/>
          </a:xfrm>
        </p:grpSpPr>
        <p:pic>
          <p:nvPicPr>
            <p:cNvPr id="3" name="Picture 2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2621847E-230D-E1A3-2BDC-27A309432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1" t="7778" r="73213" b="60081"/>
            <a:stretch/>
          </p:blipFill>
          <p:spPr>
            <a:xfrm>
              <a:off x="1519315" y="427515"/>
              <a:ext cx="6112630" cy="5778500"/>
            </a:xfrm>
            <a:prstGeom prst="rect">
              <a:avLst/>
            </a:prstGeom>
          </p:spPr>
        </p:pic>
        <p:pic>
          <p:nvPicPr>
            <p:cNvPr id="4" name="Picture 3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A9B3BEDD-B83C-F982-C64C-E3BF79019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1" t="39920" r="73213" b="31250"/>
            <a:stretch/>
          </p:blipFill>
          <p:spPr>
            <a:xfrm>
              <a:off x="7763785" y="579086"/>
              <a:ext cx="6112630" cy="5183255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419E853-FA00-896D-FD8E-9AE53ECCD894}"/>
              </a:ext>
            </a:extLst>
          </p:cNvPr>
          <p:cNvSpPr txBox="1"/>
          <p:nvPr/>
        </p:nvSpPr>
        <p:spPr>
          <a:xfrm>
            <a:off x="655638" y="1487744"/>
            <a:ext cx="424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Improve the diagnosis of asthma within the PCN with the use of </a:t>
            </a:r>
            <a:r>
              <a:rPr lang="en-GB" dirty="0" err="1"/>
              <a:t>FeNO</a:t>
            </a:r>
            <a:r>
              <a:rPr lang="en-GB" dirty="0"/>
              <a:t> to reduce mortality and morbidity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B0A111-8D74-0553-43B0-9C08A7F25F07}"/>
              </a:ext>
            </a:extLst>
          </p:cNvPr>
          <p:cNvSpPr txBox="1"/>
          <p:nvPr/>
        </p:nvSpPr>
        <p:spPr>
          <a:xfrm>
            <a:off x="655638" y="2992735"/>
            <a:ext cx="424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line with the new NICE guidelines (July 2024) to use </a:t>
            </a:r>
            <a:r>
              <a:rPr lang="en-GB" dirty="0" err="1"/>
              <a:t>FeNO</a:t>
            </a:r>
            <a:r>
              <a:rPr lang="en-GB" dirty="0"/>
              <a:t> in patients aged 5 and over to improve the diagnosis of asthma.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0A357E-B935-C606-827C-1378492D55EC}"/>
              </a:ext>
            </a:extLst>
          </p:cNvPr>
          <p:cNvSpPr txBox="1"/>
          <p:nvPr/>
        </p:nvSpPr>
        <p:spPr>
          <a:xfrm>
            <a:off x="655638" y="4446926"/>
            <a:ext cx="424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Incorporate the use of </a:t>
            </a:r>
            <a:r>
              <a:rPr lang="en-GB" dirty="0" err="1"/>
              <a:t>FeNO</a:t>
            </a:r>
            <a:r>
              <a:rPr lang="en-GB" dirty="0"/>
              <a:t> within the asthma service to improve both the sensitivity and specificity of the clinic.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EA4766-A059-E91C-FD07-0C1129E25140}"/>
              </a:ext>
            </a:extLst>
          </p:cNvPr>
          <p:cNvSpPr txBox="1"/>
          <p:nvPr/>
        </p:nvSpPr>
        <p:spPr>
          <a:xfrm>
            <a:off x="6236848" y="849770"/>
            <a:ext cx="4926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 dirty="0">
                <a:effectLst/>
                <a:latin typeface="+mj-lt"/>
              </a:rPr>
              <a:t>A. Schneider et al</a:t>
            </a:r>
            <a:r>
              <a:rPr lang="en-GB" b="0" i="1" dirty="0">
                <a:effectLst/>
                <a:latin typeface="+mj-lt"/>
              </a:rPr>
              <a:t>. </a:t>
            </a:r>
            <a:r>
              <a:rPr lang="en-GB" i="1" dirty="0"/>
              <a:t>Diagnostic accuracy of </a:t>
            </a:r>
            <a:r>
              <a:rPr lang="en-GB" i="1" dirty="0" err="1"/>
              <a:t>FeNO</a:t>
            </a:r>
            <a:r>
              <a:rPr lang="en-GB" i="1" dirty="0"/>
              <a:t> in asthma and predictive value for inhaled corticosteroid responsiveness: A prospective, multicentre study. </a:t>
            </a:r>
            <a:r>
              <a:rPr lang="en-GB" dirty="0"/>
              <a:t>July </a:t>
            </a:r>
            <a:r>
              <a:rPr lang="en-GB" b="0" i="0" dirty="0">
                <a:effectLst/>
                <a:latin typeface="+mj-lt"/>
              </a:rPr>
              <a:t>2022.</a:t>
            </a:r>
            <a:endParaRPr lang="en-GB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7BAF46-CFA3-8551-A42E-3C758897991A}"/>
              </a:ext>
            </a:extLst>
          </p:cNvPr>
          <p:cNvSpPr txBox="1"/>
          <p:nvPr/>
        </p:nvSpPr>
        <p:spPr>
          <a:xfrm>
            <a:off x="6236848" y="2392570"/>
            <a:ext cx="4926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From patients aged 5 and upwards</a:t>
            </a:r>
            <a:endParaRPr lang="en-GB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FBFF31-1C31-DF8B-5B85-C48E07900B8D}"/>
              </a:ext>
            </a:extLst>
          </p:cNvPr>
          <p:cNvSpPr txBox="1"/>
          <p:nvPr/>
        </p:nvSpPr>
        <p:spPr>
          <a:xfrm>
            <a:off x="6236848" y="3916065"/>
            <a:ext cx="4926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Whole system integration – Vertical and horizontal integration 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5454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9B45AE-5963-2BA2-3D23-ACEBE81A5C82}"/>
              </a:ext>
            </a:extLst>
          </p:cNvPr>
          <p:cNvSpPr txBox="1"/>
          <p:nvPr/>
        </p:nvSpPr>
        <p:spPr>
          <a:xfrm>
            <a:off x="1903391" y="6133445"/>
            <a:ext cx="44483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https://www.apm.org.uk/resources/find-a-resource/gantt-chart/</a:t>
            </a:r>
            <a:endParaRPr lang="en-GB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8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https://project-management.com/understanding-responsibility-assignment-matrix-raci-matrix/</a:t>
            </a:r>
            <a:r>
              <a:rPr lang="en-GB" sz="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A89FD1-BC63-C079-94D3-281C59F34D3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02" t="17813" r="809" b="1581"/>
          <a:stretch/>
        </p:blipFill>
        <p:spPr>
          <a:xfrm>
            <a:off x="1083363" y="4500562"/>
            <a:ext cx="4473575" cy="1454150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99651C-3B86-6D10-2D8E-23E7F6116DF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162" t="23571" r="1432" b="3624"/>
          <a:stretch/>
        </p:blipFill>
        <p:spPr>
          <a:xfrm>
            <a:off x="6532244" y="4558505"/>
            <a:ext cx="4857751" cy="1338263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563BB8C-E786-BDEA-775E-85AE06093B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7" t="7843" r="26869" b="65882"/>
          <a:stretch/>
        </p:blipFill>
        <p:spPr>
          <a:xfrm>
            <a:off x="966224" y="94105"/>
            <a:ext cx="10607211" cy="42967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C48C28-30BB-8449-CE5A-397F5A7C376E}"/>
              </a:ext>
            </a:extLst>
          </p:cNvPr>
          <p:cNvSpPr txBox="1"/>
          <p:nvPr/>
        </p:nvSpPr>
        <p:spPr>
          <a:xfrm>
            <a:off x="1083363" y="3162037"/>
            <a:ext cx="2528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Corporate readiness</a:t>
            </a:r>
            <a:endParaRPr lang="en-GB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E33134-651C-86C5-44AE-029D281EAACB}"/>
              </a:ext>
            </a:extLst>
          </p:cNvPr>
          <p:cNvSpPr txBox="1"/>
          <p:nvPr/>
        </p:nvSpPr>
        <p:spPr>
          <a:xfrm>
            <a:off x="1083363" y="3742641"/>
            <a:ext cx="2446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System readiness</a:t>
            </a:r>
            <a:endParaRPr lang="en-GB" dirty="0">
              <a:latin typeface="+mj-lt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DE9CF3C-2B92-A626-95D4-59A9E50540A2}"/>
              </a:ext>
            </a:extLst>
          </p:cNvPr>
          <p:cNvSpPr/>
          <p:nvPr/>
        </p:nvSpPr>
        <p:spPr>
          <a:xfrm>
            <a:off x="3975100" y="1485900"/>
            <a:ext cx="7250676" cy="3048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0B445CA8-1115-137C-23E1-CD5825865618}"/>
              </a:ext>
            </a:extLst>
          </p:cNvPr>
          <p:cNvSpPr/>
          <p:nvPr/>
        </p:nvSpPr>
        <p:spPr>
          <a:xfrm>
            <a:off x="7638288" y="2047784"/>
            <a:ext cx="3587488" cy="3048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1286D9D8-845A-3B69-47F8-DD421DD5DB90}"/>
              </a:ext>
            </a:extLst>
          </p:cNvPr>
          <p:cNvSpPr/>
          <p:nvPr/>
        </p:nvSpPr>
        <p:spPr>
          <a:xfrm>
            <a:off x="8961120" y="3194303"/>
            <a:ext cx="2264656" cy="3048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A104B071-0EE9-F278-136D-62A831888882}"/>
              </a:ext>
            </a:extLst>
          </p:cNvPr>
          <p:cNvSpPr/>
          <p:nvPr/>
        </p:nvSpPr>
        <p:spPr>
          <a:xfrm>
            <a:off x="8961120" y="3796634"/>
            <a:ext cx="2264656" cy="3048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A319F6AF-8D64-86A0-A74F-EE122C098F0C}"/>
              </a:ext>
            </a:extLst>
          </p:cNvPr>
          <p:cNvSpPr/>
          <p:nvPr/>
        </p:nvSpPr>
        <p:spPr>
          <a:xfrm>
            <a:off x="4043080" y="2624238"/>
            <a:ext cx="1734842" cy="3048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FBAF9E38-EDB5-C87E-3BDE-97860EF447B1}"/>
              </a:ext>
            </a:extLst>
          </p:cNvPr>
          <p:cNvSpPr/>
          <p:nvPr/>
        </p:nvSpPr>
        <p:spPr>
          <a:xfrm>
            <a:off x="4043080" y="3226569"/>
            <a:ext cx="1734842" cy="3048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696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5DD15EE-E5E1-E9E7-3A6B-0CFD81F8F8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96" t="2230" r="1364" b="1434"/>
          <a:stretch/>
        </p:blipFill>
        <p:spPr>
          <a:xfrm>
            <a:off x="1637348" y="3575186"/>
            <a:ext cx="3481387" cy="1995488"/>
          </a:xfrm>
          <a:prstGeom prst="rect">
            <a:avLst/>
          </a:prstGeom>
          <a:ln w="38100">
            <a:solidFill>
              <a:srgbClr val="001D2A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BD21FF-3EDD-F2D6-0F5C-558C7B294A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93" t="1832" r="1654" b="1832"/>
          <a:stretch/>
        </p:blipFill>
        <p:spPr>
          <a:xfrm>
            <a:off x="6894865" y="3575186"/>
            <a:ext cx="3422616" cy="1995488"/>
          </a:xfrm>
          <a:prstGeom prst="rect">
            <a:avLst/>
          </a:prstGeom>
          <a:ln w="38100">
            <a:solidFill>
              <a:srgbClr val="001D2A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69709E-209E-ED1A-A6D7-A00667CFF55B}"/>
              </a:ext>
            </a:extLst>
          </p:cNvPr>
          <p:cNvSpPr txBox="1"/>
          <p:nvPr/>
        </p:nvSpPr>
        <p:spPr>
          <a:xfrm>
            <a:off x="1223262" y="5820681"/>
            <a:ext cx="101798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https://www.stakeholdermap.com/risk/register-common-project-risks.html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https://technologyadvice.com/blog/project-management/project-risks-examples/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F7EF4FE-341C-B49B-D797-FE695BFC60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5" t="33289" r="27033" b="42723"/>
          <a:stretch/>
        </p:blipFill>
        <p:spPr>
          <a:xfrm>
            <a:off x="1485480" y="89410"/>
            <a:ext cx="9023397" cy="33395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4E289B-418B-5D33-D31E-6039731B479C}"/>
              </a:ext>
            </a:extLst>
          </p:cNvPr>
          <p:cNvSpPr txBox="1"/>
          <p:nvPr/>
        </p:nvSpPr>
        <p:spPr>
          <a:xfrm>
            <a:off x="2371100" y="1323461"/>
            <a:ext cx="2528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Strategic</a:t>
            </a:r>
            <a:endParaRPr lang="en-GB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DF3C22-DBAD-7300-358B-0A9CE9D6891E}"/>
              </a:ext>
            </a:extLst>
          </p:cNvPr>
          <p:cNvSpPr txBox="1"/>
          <p:nvPr/>
        </p:nvSpPr>
        <p:spPr>
          <a:xfrm>
            <a:off x="2371099" y="1828947"/>
            <a:ext cx="2528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External</a:t>
            </a:r>
            <a:endParaRPr lang="en-GB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CF504D-7C0E-FBBF-F7EA-C99778C465FD}"/>
              </a:ext>
            </a:extLst>
          </p:cNvPr>
          <p:cNvSpPr txBox="1"/>
          <p:nvPr/>
        </p:nvSpPr>
        <p:spPr>
          <a:xfrm>
            <a:off x="2371098" y="2332835"/>
            <a:ext cx="2528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Financial</a:t>
            </a:r>
            <a:endParaRPr lang="en-GB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12F346-5751-54E4-DE82-DF034703BA45}"/>
              </a:ext>
            </a:extLst>
          </p:cNvPr>
          <p:cNvSpPr txBox="1"/>
          <p:nvPr/>
        </p:nvSpPr>
        <p:spPr>
          <a:xfrm>
            <a:off x="2371097" y="2836723"/>
            <a:ext cx="2528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Information Technology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4193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404D16-BDE5-3AC5-6270-60AD8E6B3EA6}"/>
              </a:ext>
            </a:extLst>
          </p:cNvPr>
          <p:cNvSpPr txBox="1"/>
          <p:nvPr/>
        </p:nvSpPr>
        <p:spPr>
          <a:xfrm>
            <a:off x="1903391" y="6133445"/>
            <a:ext cx="444833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https://www.nice.org.uk/guidance/ng245/chapter/Recommendations#initial-clinical-assessment</a:t>
            </a:r>
            <a:r>
              <a:rPr lang="en-GB" sz="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8A2590-B87C-240E-0176-270BF27A7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418" y="255298"/>
            <a:ext cx="5934304" cy="23040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4A440C-9FC2-075B-B13F-FE6971FC83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6275" y="255298"/>
            <a:ext cx="4058307" cy="25336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B63C2C-770F-2DF8-1F08-FC9499FADE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418" y="3429000"/>
            <a:ext cx="5907513" cy="23308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6B85B0B-6FBC-713E-4C74-3E9820D6DF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1851" y="3424611"/>
            <a:ext cx="4525540" cy="233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329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A84E886-4072-3666-6A30-B5AA671537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53" t="31339" r="1289" b="1315"/>
          <a:stretch/>
        </p:blipFill>
        <p:spPr>
          <a:xfrm>
            <a:off x="327661" y="2148841"/>
            <a:ext cx="6560820" cy="3901310"/>
          </a:xfrm>
          <a:prstGeom prst="rect">
            <a:avLst/>
          </a:prstGeom>
          <a:ln w="38100">
            <a:solidFill>
              <a:srgbClr val="4C0056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8D8919-46F6-1528-A334-4FEEC2F63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9399" y="2508343"/>
            <a:ext cx="3857625" cy="35418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D69E40-9FB2-5A61-D6EE-75241D8C3FCD}"/>
              </a:ext>
            </a:extLst>
          </p:cNvPr>
          <p:cNvSpPr txBox="1"/>
          <p:nvPr/>
        </p:nvSpPr>
        <p:spPr>
          <a:xfrm>
            <a:off x="2481839" y="6150186"/>
            <a:ext cx="271009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https://www.bbc.co.uk/news/articles/c4nn95zddgwo</a:t>
            </a:r>
          </a:p>
        </p:txBody>
      </p:sp>
      <p:pic>
        <p:nvPicPr>
          <p:cNvPr id="2050" name="Picture 2" descr="Asthma + Lung UK - Wikipedia">
            <a:extLst>
              <a:ext uri="{FF2B5EF4-FFF2-40B4-BE49-F238E27FC236}">
                <a16:creationId xmlns:a16="http://schemas.microsoft.com/office/drawing/2014/main" id="{331FBC7E-846C-E5D9-01C5-0BBE54311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174" y="275314"/>
            <a:ext cx="2055395" cy="195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3466884-6A98-FBCC-9444-68F097FDD5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7" t="56887" r="27129" b="26677"/>
          <a:stretch/>
        </p:blipFill>
        <p:spPr>
          <a:xfrm>
            <a:off x="53895" y="275314"/>
            <a:ext cx="7104082" cy="180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30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404D16-BDE5-3AC5-6270-60AD8E6B3EA6}"/>
              </a:ext>
            </a:extLst>
          </p:cNvPr>
          <p:cNvSpPr txBox="1"/>
          <p:nvPr/>
        </p:nvSpPr>
        <p:spPr>
          <a:xfrm>
            <a:off x="1926638" y="6142451"/>
            <a:ext cx="444833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8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https://democracy.kent.gov.uk/mgAi.aspx?ID=49041</a:t>
            </a:r>
            <a:r>
              <a:rPr lang="en-GB" sz="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07CC1F-74CE-AB2F-7ABC-DEE6EE704E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96" t="45275" r="43352" b="2717"/>
          <a:stretch/>
        </p:blipFill>
        <p:spPr>
          <a:xfrm>
            <a:off x="627528" y="2895959"/>
            <a:ext cx="5468472" cy="3118087"/>
          </a:xfrm>
          <a:prstGeom prst="rect">
            <a:avLst/>
          </a:prstGeom>
          <a:ln w="38100">
            <a:solidFill>
              <a:srgbClr val="994500"/>
            </a:solidFill>
          </a:ln>
        </p:spPr>
      </p:pic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1EDC817-DEED-9485-4062-1E0BE4D88C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5" t="72934" r="27318" b="2964"/>
          <a:stretch/>
        </p:blipFill>
        <p:spPr>
          <a:xfrm>
            <a:off x="2430140" y="272514"/>
            <a:ext cx="6695931" cy="24950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C0931-3CD1-1857-65D7-4657F5A4CB7A}"/>
              </a:ext>
            </a:extLst>
          </p:cNvPr>
          <p:cNvSpPr txBox="1"/>
          <p:nvPr/>
        </p:nvSpPr>
        <p:spPr>
          <a:xfrm>
            <a:off x="2495548" y="1226316"/>
            <a:ext cx="1014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Quality Impact Assessment</a:t>
            </a:r>
            <a:endParaRPr lang="en-GB" sz="100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24A858-3217-B4C8-16A7-A357AAA90935}"/>
              </a:ext>
            </a:extLst>
          </p:cNvPr>
          <p:cNvSpPr txBox="1"/>
          <p:nvPr/>
        </p:nvSpPr>
        <p:spPr>
          <a:xfrm>
            <a:off x="2495774" y="1702172"/>
            <a:ext cx="1052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Equality Impact Assessment</a:t>
            </a:r>
            <a:endParaRPr lang="en-GB" sz="10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6843B4-FC07-F114-C488-A2A81CC08832}"/>
              </a:ext>
            </a:extLst>
          </p:cNvPr>
          <p:cNvSpPr txBox="1"/>
          <p:nvPr/>
        </p:nvSpPr>
        <p:spPr>
          <a:xfrm>
            <a:off x="2514600" y="2205263"/>
            <a:ext cx="11049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Privacy Impact Assessment</a:t>
            </a:r>
            <a:endParaRPr lang="en-GB" sz="1000" dirty="0"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602879-1EC3-B766-7112-A8D8CC0CC2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8382" t="61509" r="1019" b="2557"/>
          <a:stretch/>
        </p:blipFill>
        <p:spPr>
          <a:xfrm>
            <a:off x="7322484" y="3667125"/>
            <a:ext cx="3989294" cy="2154332"/>
          </a:xfrm>
          <a:prstGeom prst="rect">
            <a:avLst/>
          </a:prstGeom>
          <a:ln w="38100">
            <a:solidFill>
              <a:srgbClr val="994500"/>
            </a:solidFill>
          </a:ln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0FA26F0D-2415-449E-CE65-6E9CE5715323}"/>
              </a:ext>
            </a:extLst>
          </p:cNvPr>
          <p:cNvSpPr/>
          <p:nvPr/>
        </p:nvSpPr>
        <p:spPr>
          <a:xfrm rot="5400000">
            <a:off x="2272907" y="2106208"/>
            <a:ext cx="1354916" cy="304800"/>
          </a:xfrm>
          <a:prstGeom prst="rightArrow">
            <a:avLst/>
          </a:prstGeom>
          <a:solidFill>
            <a:srgbClr val="994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62FCA5-B487-0781-1565-2CD2ED5755DA}"/>
              </a:ext>
            </a:extLst>
          </p:cNvPr>
          <p:cNvSpPr txBox="1"/>
          <p:nvPr/>
        </p:nvSpPr>
        <p:spPr>
          <a:xfrm>
            <a:off x="7399468" y="2913876"/>
            <a:ext cx="1009426" cy="553998"/>
          </a:xfrm>
          <a:prstGeom prst="rect">
            <a:avLst/>
          </a:prstGeom>
          <a:solidFill>
            <a:srgbClr val="9945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>
                <a:solidFill>
                  <a:schemeClr val="bg1"/>
                </a:solidFill>
              </a:rPr>
              <a:t>BUT</a:t>
            </a:r>
            <a:endParaRPr lang="en-GB" sz="3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5460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404D16-BDE5-3AC5-6270-60AD8E6B3EA6}"/>
              </a:ext>
            </a:extLst>
          </p:cNvPr>
          <p:cNvSpPr txBox="1"/>
          <p:nvPr/>
        </p:nvSpPr>
        <p:spPr>
          <a:xfrm>
            <a:off x="1461689" y="6203951"/>
            <a:ext cx="64656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https://www.gov.uk/government/publications/northern-ireland-equality-scheme-for-hmrc/appendix-4-equality-analysis-guidance-and-template-for-programmes-platforms-projects-and-policies</a:t>
            </a:r>
            <a:r>
              <a:rPr lang="en-GB" sz="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8F8674-0F3D-F83B-6092-14CCD0D516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20" t="46409" r="57358" b="3304"/>
          <a:stretch/>
        </p:blipFill>
        <p:spPr>
          <a:xfrm>
            <a:off x="1828801" y="2848547"/>
            <a:ext cx="3644900" cy="3024712"/>
          </a:xfrm>
          <a:prstGeom prst="rect">
            <a:avLst/>
          </a:prstGeom>
          <a:ln w="38100">
            <a:solidFill>
              <a:srgbClr val="994500"/>
            </a:solidFill>
          </a:ln>
        </p:spPr>
      </p:pic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1BD55AB-4E0B-AB82-619A-1981EF96E9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5" t="72934" r="27318" b="2964"/>
          <a:stretch/>
        </p:blipFill>
        <p:spPr>
          <a:xfrm>
            <a:off x="2591505" y="57040"/>
            <a:ext cx="6695931" cy="24950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1BA29F-147E-C13A-87CF-916270097588}"/>
              </a:ext>
            </a:extLst>
          </p:cNvPr>
          <p:cNvSpPr txBox="1"/>
          <p:nvPr/>
        </p:nvSpPr>
        <p:spPr>
          <a:xfrm>
            <a:off x="2686048" y="1035816"/>
            <a:ext cx="1014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Quality Impact Assessment</a:t>
            </a:r>
            <a:endParaRPr lang="en-GB" sz="10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4D2CDB-8E12-5C9F-F05F-D17F7B6DCF6A}"/>
              </a:ext>
            </a:extLst>
          </p:cNvPr>
          <p:cNvSpPr txBox="1"/>
          <p:nvPr/>
        </p:nvSpPr>
        <p:spPr>
          <a:xfrm>
            <a:off x="2686274" y="1511672"/>
            <a:ext cx="1052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Equality Impact Assessment</a:t>
            </a:r>
            <a:endParaRPr lang="en-GB" sz="1000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83A171-BFC3-D499-F175-48E0AE8F4754}"/>
              </a:ext>
            </a:extLst>
          </p:cNvPr>
          <p:cNvSpPr txBox="1"/>
          <p:nvPr/>
        </p:nvSpPr>
        <p:spPr>
          <a:xfrm>
            <a:off x="2705100" y="2014763"/>
            <a:ext cx="11049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Privacy Impact Assessment</a:t>
            </a:r>
            <a:endParaRPr lang="en-GB" sz="1000" dirty="0">
              <a:latin typeface="+mj-lt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39F43EA5-8688-6D36-F0F4-32B432E4D804}"/>
              </a:ext>
            </a:extLst>
          </p:cNvPr>
          <p:cNvSpPr/>
          <p:nvPr/>
        </p:nvSpPr>
        <p:spPr>
          <a:xfrm rot="5400000">
            <a:off x="2701532" y="2153833"/>
            <a:ext cx="878666" cy="304800"/>
          </a:xfrm>
          <a:prstGeom prst="rightArrow">
            <a:avLst/>
          </a:prstGeom>
          <a:solidFill>
            <a:srgbClr val="994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41BC913-747D-5893-F321-293A8D1740F7}"/>
              </a:ext>
            </a:extLst>
          </p:cNvPr>
          <p:cNvSpPr/>
          <p:nvPr/>
        </p:nvSpPr>
        <p:spPr>
          <a:xfrm>
            <a:off x="5701553" y="4052047"/>
            <a:ext cx="1100711" cy="719187"/>
          </a:xfrm>
          <a:prstGeom prst="rightArrow">
            <a:avLst/>
          </a:prstGeom>
          <a:solidFill>
            <a:srgbClr val="994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7D61FF-55DE-8A8E-BFA5-670C0C6A9C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867" t="55537" r="2079" b="1766"/>
          <a:stretch/>
        </p:blipFill>
        <p:spPr>
          <a:xfrm>
            <a:off x="7050628" y="3288358"/>
            <a:ext cx="4072590" cy="2568181"/>
          </a:xfrm>
          <a:prstGeom prst="rect">
            <a:avLst/>
          </a:prstGeom>
          <a:ln w="38100">
            <a:solidFill>
              <a:srgbClr val="99450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4CA4B4C-015E-34BE-55A3-BC76DB0896F4}"/>
              </a:ext>
            </a:extLst>
          </p:cNvPr>
          <p:cNvSpPr txBox="1"/>
          <p:nvPr/>
        </p:nvSpPr>
        <p:spPr>
          <a:xfrm>
            <a:off x="7273962" y="2585734"/>
            <a:ext cx="1009426" cy="553998"/>
          </a:xfrm>
          <a:prstGeom prst="rect">
            <a:avLst/>
          </a:prstGeom>
          <a:solidFill>
            <a:srgbClr val="9945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>
                <a:solidFill>
                  <a:schemeClr val="bg1"/>
                </a:solidFill>
              </a:rPr>
              <a:t>YES</a:t>
            </a:r>
            <a:endParaRPr lang="en-GB" sz="3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90123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404D16-BDE5-3AC5-6270-60AD8E6B3EA6}"/>
              </a:ext>
            </a:extLst>
          </p:cNvPr>
          <p:cNvSpPr txBox="1"/>
          <p:nvPr/>
        </p:nvSpPr>
        <p:spPr>
          <a:xfrm>
            <a:off x="1117735" y="6311728"/>
            <a:ext cx="73133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https://cy.ico.org.uk/for-organisations/advice-and-services/audits/data-protection-audit-framework/toolkits/accountability/risks-and-data-protection-impact-assessments-dpia/</a:t>
            </a:r>
            <a:r>
              <a:rPr lang="en-GB" sz="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CC05C0-DA00-3810-BADA-25653F1A88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56" t="50522" r="59274" b="1926"/>
          <a:stretch/>
        </p:blipFill>
        <p:spPr>
          <a:xfrm>
            <a:off x="2528809" y="3107102"/>
            <a:ext cx="3137647" cy="2791911"/>
          </a:xfrm>
          <a:prstGeom prst="rect">
            <a:avLst/>
          </a:prstGeom>
          <a:ln w="38100">
            <a:solidFill>
              <a:srgbClr val="994500"/>
            </a:solidFill>
          </a:ln>
        </p:spPr>
      </p:pic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692A1C0-1FF6-5B5B-C932-F06606555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5" t="72934" r="27318" b="2964"/>
          <a:stretch/>
        </p:blipFill>
        <p:spPr>
          <a:xfrm>
            <a:off x="2591505" y="57040"/>
            <a:ext cx="6695931" cy="2495041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C4CA1CA7-2796-64C0-9822-62EF63F55649}"/>
              </a:ext>
            </a:extLst>
          </p:cNvPr>
          <p:cNvSpPr/>
          <p:nvPr/>
        </p:nvSpPr>
        <p:spPr>
          <a:xfrm rot="5400000">
            <a:off x="2827099" y="2510119"/>
            <a:ext cx="627532" cy="304800"/>
          </a:xfrm>
          <a:prstGeom prst="rightArrow">
            <a:avLst/>
          </a:prstGeom>
          <a:solidFill>
            <a:srgbClr val="994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92C8EC-8FD8-689C-13BB-9FCF2EC4F7D6}"/>
              </a:ext>
            </a:extLst>
          </p:cNvPr>
          <p:cNvSpPr txBox="1"/>
          <p:nvPr/>
        </p:nvSpPr>
        <p:spPr>
          <a:xfrm>
            <a:off x="2686048" y="1035816"/>
            <a:ext cx="1014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Quality Impact Assessment</a:t>
            </a:r>
            <a:endParaRPr lang="en-GB" sz="10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9774CB-2D7E-8352-8C88-9BED9BB62654}"/>
              </a:ext>
            </a:extLst>
          </p:cNvPr>
          <p:cNvSpPr txBox="1"/>
          <p:nvPr/>
        </p:nvSpPr>
        <p:spPr>
          <a:xfrm>
            <a:off x="2686274" y="1511672"/>
            <a:ext cx="1052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Equality Impact Assessment</a:t>
            </a:r>
            <a:endParaRPr lang="en-GB" sz="10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B447BE-0AA5-6F4F-FB23-BB844BC4BD34}"/>
              </a:ext>
            </a:extLst>
          </p:cNvPr>
          <p:cNvSpPr txBox="1"/>
          <p:nvPr/>
        </p:nvSpPr>
        <p:spPr>
          <a:xfrm>
            <a:off x="2705100" y="2014763"/>
            <a:ext cx="11049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Privacy Impact Assessment</a:t>
            </a:r>
            <a:endParaRPr lang="en-GB" sz="1000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EFE4B4-58FD-C80C-9E77-FF0DA82020C2}"/>
              </a:ext>
            </a:extLst>
          </p:cNvPr>
          <p:cNvSpPr txBox="1"/>
          <p:nvPr/>
        </p:nvSpPr>
        <p:spPr>
          <a:xfrm>
            <a:off x="8083475" y="2834568"/>
            <a:ext cx="1009426" cy="553998"/>
          </a:xfrm>
          <a:prstGeom prst="rect">
            <a:avLst/>
          </a:prstGeom>
          <a:solidFill>
            <a:srgbClr val="9945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>
                <a:solidFill>
                  <a:schemeClr val="bg1"/>
                </a:solidFill>
              </a:rPr>
              <a:t>YES</a:t>
            </a:r>
            <a:endParaRPr lang="en-GB" sz="3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871573-F326-D7F5-299B-20B40DEECA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7701" t="57186" r="8746" b="7935"/>
          <a:stretch/>
        </p:blipFill>
        <p:spPr>
          <a:xfrm>
            <a:off x="7602070" y="3750898"/>
            <a:ext cx="1972236" cy="2047841"/>
          </a:xfrm>
          <a:prstGeom prst="rect">
            <a:avLst/>
          </a:prstGeom>
          <a:ln w="38100">
            <a:solidFill>
              <a:srgbClr val="994500"/>
            </a:solidFill>
          </a:ln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2D083799-2560-A6BF-1E69-4294A1D72589}"/>
              </a:ext>
            </a:extLst>
          </p:cNvPr>
          <p:cNvSpPr/>
          <p:nvPr/>
        </p:nvSpPr>
        <p:spPr>
          <a:xfrm>
            <a:off x="6168481" y="4061248"/>
            <a:ext cx="1100711" cy="719187"/>
          </a:xfrm>
          <a:prstGeom prst="rightArrow">
            <a:avLst/>
          </a:prstGeom>
          <a:solidFill>
            <a:srgbClr val="994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340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CRS Branding 2023">
      <a:dk1>
        <a:srgbClr val="333333"/>
      </a:dk1>
      <a:lt1>
        <a:sysClr val="window" lastClr="FFFFFF"/>
      </a:lt1>
      <a:dk2>
        <a:srgbClr val="003A56"/>
      </a:dk2>
      <a:lt2>
        <a:srgbClr val="F2F5F7"/>
      </a:lt2>
      <a:accent1>
        <a:srgbClr val="005D85"/>
      </a:accent1>
      <a:accent2>
        <a:srgbClr val="617C00"/>
      </a:accent2>
      <a:accent3>
        <a:srgbClr val="DBE2E6"/>
      </a:accent3>
      <a:accent4>
        <a:srgbClr val="EFF2E5"/>
      </a:accent4>
      <a:accent5>
        <a:srgbClr val="003A56"/>
      </a:accent5>
      <a:accent6>
        <a:srgbClr val="8F0000"/>
      </a:accent6>
      <a:hlink>
        <a:srgbClr val="005D85"/>
      </a:hlink>
      <a:folHlink>
        <a:srgbClr val="8F00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CRS Powerpoint template" id="{0C4437D6-D24D-4735-BF54-6B41C6FC2C5F}" vid="{2EC837ED-A7E2-4AA7-A674-3994FD0C0A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</TotalTime>
  <Words>337</Words>
  <Application>Microsoft Office PowerPoint</Application>
  <PresentationFormat>Widescreen</PresentationFormat>
  <Paragraphs>39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Arial</vt:lpstr>
      <vt:lpstr>Avenir LT Heavy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Becky Roberts</dc:creator>
  <cp:lastModifiedBy>Rachael Andrews</cp:lastModifiedBy>
  <cp:revision>11</cp:revision>
  <dcterms:created xsi:type="dcterms:W3CDTF">2024-03-13T12:46:47Z</dcterms:created>
  <dcterms:modified xsi:type="dcterms:W3CDTF">2025-05-01T15:23:08Z</dcterms:modified>
</cp:coreProperties>
</file>