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257" r:id="rId5"/>
    <p:sldId id="259" r:id="rId6"/>
    <p:sldId id="299" r:id="rId7"/>
    <p:sldId id="256" r:id="rId8"/>
    <p:sldId id="278" r:id="rId9"/>
    <p:sldId id="295" r:id="rId10"/>
    <p:sldId id="293" r:id="rId11"/>
    <p:sldId id="279" r:id="rId12"/>
    <p:sldId id="305" r:id="rId13"/>
    <p:sldId id="303" r:id="rId14"/>
    <p:sldId id="302" r:id="rId15"/>
    <p:sldId id="300" r:id="rId16"/>
    <p:sldId id="306" r:id="rId17"/>
    <p:sldId id="317" r:id="rId18"/>
    <p:sldId id="260" r:id="rId19"/>
    <p:sldId id="308" r:id="rId20"/>
    <p:sldId id="315" r:id="rId21"/>
    <p:sldId id="258" r:id="rId22"/>
    <p:sldId id="285" r:id="rId23"/>
    <p:sldId id="307" r:id="rId24"/>
    <p:sldId id="287" r:id="rId25"/>
    <p:sldId id="322" r:id="rId26"/>
    <p:sldId id="284" r:id="rId27"/>
    <p:sldId id="294" r:id="rId28"/>
    <p:sldId id="318" r:id="rId29"/>
    <p:sldId id="309" r:id="rId30"/>
    <p:sldId id="289" r:id="rId31"/>
    <p:sldId id="323" r:id="rId32"/>
    <p:sldId id="321" r:id="rId33"/>
    <p:sldId id="324" r:id="rId34"/>
    <p:sldId id="316" r:id="rId35"/>
    <p:sldId id="26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nd background" id="{D2BC37A0-6CA6-4B90-98FE-2B516A36A9C9}">
          <p14:sldIdLst>
            <p14:sldId id="257"/>
            <p14:sldId id="259"/>
            <p14:sldId id="299"/>
            <p14:sldId id="256"/>
            <p14:sldId id="278"/>
            <p14:sldId id="295"/>
            <p14:sldId id="293"/>
          </p14:sldIdLst>
        </p14:section>
        <p14:section name="ALS 1 - pre project" id="{A45EFEED-CD9C-4D46-AE22-4D899A3A3B52}">
          <p14:sldIdLst>
            <p14:sldId id="279"/>
            <p14:sldId id="305"/>
            <p14:sldId id="303"/>
            <p14:sldId id="302"/>
          </p14:sldIdLst>
        </p14:section>
        <p14:section name="ALS 2 - project planning" id="{37BB6BBA-AB03-4103-A330-8D1346293EA0}">
          <p14:sldIdLst>
            <p14:sldId id="300"/>
            <p14:sldId id="306"/>
            <p14:sldId id="317"/>
            <p14:sldId id="260"/>
            <p14:sldId id="308"/>
            <p14:sldId id="315"/>
            <p14:sldId id="258"/>
            <p14:sldId id="285"/>
            <p14:sldId id="307"/>
          </p14:sldIdLst>
        </p14:section>
        <p14:section name="ALS 3 - deployment" id="{B9BF2D72-90FB-4EFF-A538-BF2FBD1021E4}">
          <p14:sldIdLst>
            <p14:sldId id="287"/>
            <p14:sldId id="322"/>
            <p14:sldId id="284"/>
            <p14:sldId id="294"/>
            <p14:sldId id="318"/>
            <p14:sldId id="309"/>
          </p14:sldIdLst>
        </p14:section>
        <p14:section name="ALS 4 - close and evaluation" id="{685C8730-CE34-42CD-864C-6EA25B7044B1}">
          <p14:sldIdLst>
            <p14:sldId id="289"/>
            <p14:sldId id="323"/>
            <p14:sldId id="321"/>
            <p14:sldId id="324"/>
            <p14:sldId id="316"/>
          </p14:sldIdLst>
        </p14:section>
        <p14:section name="Resources" id="{BC2A41FE-AD51-4B27-A923-CE3A9CF60395}">
          <p14:sldIdLst>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Sladen" initials="JS" lastIdx="2" clrIdx="0">
    <p:extLst>
      <p:ext uri="{19B8F6BF-5375-455C-9EA6-DF929625EA0E}">
        <p15:presenceInfo xmlns:p15="http://schemas.microsoft.com/office/powerpoint/2012/main" userId="S-1-5-21-4176695264-1654134612-161201883-1154" providerId="AD"/>
      </p:ext>
    </p:extLst>
  </p:cmAuthor>
  <p:cmAuthor id="2" name="Andrew Liles" initials="AL" lastIdx="2" clrIdx="1">
    <p:extLst>
      <p:ext uri="{19B8F6BF-5375-455C-9EA6-DF929625EA0E}">
        <p15:presenceInfo xmlns:p15="http://schemas.microsoft.com/office/powerpoint/2012/main" userId="S::andrew.liles@consiliumpartners.co.uk::e7b2444d-6501-4061-ade9-93ed77554d96" providerId="AD"/>
      </p:ext>
    </p:extLst>
  </p:cmAuthor>
  <p:cmAuthor id="3" name="Suzi Van Es" initials="SVE" lastIdx="2" clrIdx="2">
    <p:extLst>
      <p:ext uri="{19B8F6BF-5375-455C-9EA6-DF929625EA0E}">
        <p15:presenceInfo xmlns:p15="http://schemas.microsoft.com/office/powerpoint/2012/main" userId="S::suzi.vanes@wessexahsn.net::b0a85561-31fa-4965-ae49-47f76f5cf9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E9552D"/>
    <a:srgbClr val="2C61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7BF51B-878C-4287-8D29-E03314BEF957}" v="4" dt="2023-03-28T13:06:33.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8C7CDF-70C7-46B6-9AD3-1C6F309C52A5}"/>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7B34D66-1C53-4FBA-B95B-E06F98D5E768}"/>
              </a:ext>
            </a:extLst>
          </p:cNvPr>
          <p:cNvSpPr>
            <a:spLocks noGrp="1"/>
          </p:cNvSpPr>
          <p:nvPr>
            <p:ph type="dt" sz="quarter" idx="1"/>
          </p:nvPr>
        </p:nvSpPr>
        <p:spPr>
          <a:xfrm>
            <a:off x="3849688" y="0"/>
            <a:ext cx="2944812" cy="496888"/>
          </a:xfrm>
          <a:prstGeom prst="rect">
            <a:avLst/>
          </a:prstGeom>
        </p:spPr>
        <p:txBody>
          <a:bodyPr vert="horz" lIns="91440" tIns="45720" rIns="91440" bIns="45720" rtlCol="0"/>
          <a:lstStyle>
            <a:lvl1pPr algn="r">
              <a:defRPr sz="1200"/>
            </a:lvl1pPr>
          </a:lstStyle>
          <a:p>
            <a:fld id="{92369D1B-7AE0-49FE-9889-8125A6E59868}" type="datetimeFigureOut">
              <a:rPr lang="en-GB" smtClean="0"/>
              <a:t>28/03/2023</a:t>
            </a:fld>
            <a:endParaRPr lang="en-GB"/>
          </a:p>
        </p:txBody>
      </p:sp>
      <p:sp>
        <p:nvSpPr>
          <p:cNvPr id="4" name="Footer Placeholder 3">
            <a:extLst>
              <a:ext uri="{FF2B5EF4-FFF2-40B4-BE49-F238E27FC236}">
                <a16:creationId xmlns:a16="http://schemas.microsoft.com/office/drawing/2014/main" id="{DA4EDA5C-FB58-4593-A448-3A72CC8F5DD0}"/>
              </a:ext>
            </a:extLst>
          </p:cNvPr>
          <p:cNvSpPr>
            <a:spLocks noGrp="1"/>
          </p:cNvSpPr>
          <p:nvPr>
            <p:ph type="ftr" sz="quarter" idx="2"/>
          </p:nvPr>
        </p:nvSpPr>
        <p:spPr>
          <a:xfrm>
            <a:off x="0" y="9428163"/>
            <a:ext cx="294481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51615C-1173-4C2A-8E69-4C1C02C2D31E}"/>
              </a:ext>
            </a:extLst>
          </p:cNvPr>
          <p:cNvSpPr>
            <a:spLocks noGrp="1"/>
          </p:cNvSpPr>
          <p:nvPr>
            <p:ph type="sldNum" sz="quarter" idx="3"/>
          </p:nvPr>
        </p:nvSpPr>
        <p:spPr>
          <a:xfrm>
            <a:off x="3849688" y="9428163"/>
            <a:ext cx="2944812" cy="496887"/>
          </a:xfrm>
          <a:prstGeom prst="rect">
            <a:avLst/>
          </a:prstGeom>
        </p:spPr>
        <p:txBody>
          <a:bodyPr vert="horz" lIns="91440" tIns="45720" rIns="91440" bIns="45720" rtlCol="0" anchor="b"/>
          <a:lstStyle>
            <a:lvl1pPr algn="r">
              <a:defRPr sz="1200"/>
            </a:lvl1pPr>
          </a:lstStyle>
          <a:p>
            <a:fld id="{76A1A7D7-7193-45BE-8BD8-0AAFE08CB00B}" type="slidenum">
              <a:rPr lang="en-GB" smtClean="0"/>
              <a:t>‹#›</a:t>
            </a:fld>
            <a:endParaRPr lang="en-GB"/>
          </a:p>
        </p:txBody>
      </p:sp>
    </p:spTree>
    <p:extLst>
      <p:ext uri="{BB962C8B-B14F-4D97-AF65-F5344CB8AC3E}">
        <p14:creationId xmlns:p14="http://schemas.microsoft.com/office/powerpoint/2010/main" val="253673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71"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544" y="0"/>
            <a:ext cx="2944971" cy="497976"/>
          </a:xfrm>
          <a:prstGeom prst="rect">
            <a:avLst/>
          </a:prstGeom>
        </p:spPr>
        <p:txBody>
          <a:bodyPr vert="horz" lIns="91440" tIns="45720" rIns="91440" bIns="45720" rtlCol="0"/>
          <a:lstStyle>
            <a:lvl1pPr algn="r">
              <a:defRPr sz="1200"/>
            </a:lvl1pPr>
          </a:lstStyle>
          <a:p>
            <a:fld id="{0EF65F0A-4E63-4A2D-870F-B3B5C14BBFA2}" type="datetimeFigureOut">
              <a:rPr lang="en-GB" smtClean="0"/>
              <a:t>28/03/2023</a:t>
            </a:fld>
            <a:endParaRPr lang="en-GB"/>
          </a:p>
        </p:txBody>
      </p:sp>
      <p:sp>
        <p:nvSpPr>
          <p:cNvPr id="4" name="Slide Image Placeholder 3"/>
          <p:cNvSpPr>
            <a:spLocks noGrp="1" noRot="1" noChangeAspect="1"/>
          </p:cNvSpPr>
          <p:nvPr>
            <p:ph type="sldImg" idx="2"/>
          </p:nvPr>
        </p:nvSpPr>
        <p:spPr>
          <a:xfrm>
            <a:off x="4206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609" y="4776431"/>
            <a:ext cx="543687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4971"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544" y="9427076"/>
            <a:ext cx="2944971" cy="497975"/>
          </a:xfrm>
          <a:prstGeom prst="rect">
            <a:avLst/>
          </a:prstGeom>
        </p:spPr>
        <p:txBody>
          <a:bodyPr vert="horz" lIns="91440" tIns="45720" rIns="91440" bIns="45720" rtlCol="0" anchor="b"/>
          <a:lstStyle>
            <a:lvl1pPr algn="r">
              <a:defRPr sz="1200"/>
            </a:lvl1pPr>
          </a:lstStyle>
          <a:p>
            <a:fld id="{CEC5829F-47EE-4337-9055-D18C30A345FA}" type="slidenum">
              <a:rPr lang="en-GB" smtClean="0"/>
              <a:t>‹#›</a:t>
            </a:fld>
            <a:endParaRPr lang="en-GB"/>
          </a:p>
        </p:txBody>
      </p:sp>
    </p:spTree>
    <p:extLst>
      <p:ext uri="{BB962C8B-B14F-4D97-AF65-F5344CB8AC3E}">
        <p14:creationId xmlns:p14="http://schemas.microsoft.com/office/powerpoint/2010/main" val="206790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7AA9E-AC72-418C-B351-07FD2BC974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597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10</a:t>
            </a:fld>
            <a:endParaRPr lang="en-GB"/>
          </a:p>
        </p:txBody>
      </p:sp>
    </p:spTree>
    <p:extLst>
      <p:ext uri="{BB962C8B-B14F-4D97-AF65-F5344CB8AC3E}">
        <p14:creationId xmlns:p14="http://schemas.microsoft.com/office/powerpoint/2010/main" val="634694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11</a:t>
            </a:fld>
            <a:endParaRPr lang="en-GB"/>
          </a:p>
        </p:txBody>
      </p:sp>
    </p:spTree>
    <p:extLst>
      <p:ext uri="{BB962C8B-B14F-4D97-AF65-F5344CB8AC3E}">
        <p14:creationId xmlns:p14="http://schemas.microsoft.com/office/powerpoint/2010/main" val="342858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12</a:t>
            </a:fld>
            <a:endParaRPr lang="en-GB"/>
          </a:p>
        </p:txBody>
      </p:sp>
    </p:spTree>
    <p:extLst>
      <p:ext uri="{BB962C8B-B14F-4D97-AF65-F5344CB8AC3E}">
        <p14:creationId xmlns:p14="http://schemas.microsoft.com/office/powerpoint/2010/main" val="585227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13</a:t>
            </a:fld>
            <a:endParaRPr lang="en-GB"/>
          </a:p>
        </p:txBody>
      </p:sp>
    </p:spTree>
    <p:extLst>
      <p:ext uri="{BB962C8B-B14F-4D97-AF65-F5344CB8AC3E}">
        <p14:creationId xmlns:p14="http://schemas.microsoft.com/office/powerpoint/2010/main" val="2466828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a:p>
            <a:r>
              <a:rPr lang="en-GB">
                <a:solidFill>
                  <a:schemeClr val="accent2"/>
                </a:solidFill>
                <a:latin typeface="Verdana" panose="020B0604030504040204" pitchFamily="34" charset="0"/>
                <a:ea typeface="Verdana" panose="020B0604030504040204" pitchFamily="34" charset="0"/>
              </a:rPr>
              <a:t>Root Cause Analysis (RCA) is a well recognised way of investigating how and why patient safety incidents happen. </a:t>
            </a:r>
          </a:p>
          <a:p>
            <a:endParaRPr lang="en-GB">
              <a:solidFill>
                <a:schemeClr val="accent2"/>
              </a:solidFill>
              <a:latin typeface="Verdana" panose="020B0604030504040204" pitchFamily="34" charset="0"/>
              <a:ea typeface="Verdana" panose="020B0604030504040204" pitchFamily="34" charset="0"/>
            </a:endParaRPr>
          </a:p>
          <a:p>
            <a:r>
              <a:rPr lang="en-GB">
                <a:solidFill>
                  <a:schemeClr val="accent2"/>
                </a:solidFill>
                <a:latin typeface="Verdana" panose="020B0604030504040204" pitchFamily="34" charset="0"/>
                <a:ea typeface="Verdana" panose="020B0604030504040204" pitchFamily="34" charset="0"/>
              </a:rPr>
              <a:t>Analysis is used to identify areas for change and to develop recommendations which deliver safer care for patients. </a:t>
            </a:r>
          </a:p>
          <a:p>
            <a:endParaRPr lang="en-GB"/>
          </a:p>
          <a:p>
            <a:pPr defTabSz="917084">
              <a:defRPr/>
            </a:pPr>
            <a:r>
              <a:rPr lang="en-GB">
                <a:solidFill>
                  <a:schemeClr val="accent2"/>
                </a:solidFill>
                <a:latin typeface="Arial"/>
                <a:cs typeface="Arial"/>
              </a:rPr>
              <a:t>Identification of the ‘vital few’ causes that have a material impact on the outputs of a process</a:t>
            </a:r>
          </a:p>
          <a:p>
            <a:endParaRPr lang="en-GB"/>
          </a:p>
          <a:p>
            <a:pPr defTabSz="917084">
              <a:defRPr/>
            </a:pPr>
            <a:r>
              <a:rPr lang="en-GB">
                <a:solidFill>
                  <a:schemeClr val="accent2"/>
                </a:solidFill>
                <a:latin typeface="Arial"/>
                <a:cs typeface="Arial"/>
              </a:rPr>
              <a:t>Analysis used to identify areas for change and to develop recommendations which deliver safer care for patients. </a:t>
            </a:r>
          </a:p>
        </p:txBody>
      </p:sp>
      <p:sp>
        <p:nvSpPr>
          <p:cNvPr id="4" name="Slide Number Placeholder 3"/>
          <p:cNvSpPr>
            <a:spLocks noGrp="1"/>
          </p:cNvSpPr>
          <p:nvPr>
            <p:ph type="sldNum" sz="quarter" idx="10"/>
          </p:nvPr>
        </p:nvSpPr>
        <p:spPr/>
        <p:txBody>
          <a:bodyPr/>
          <a:lstStyle/>
          <a:p>
            <a:fld id="{7012973D-478D-F647-8B4E-6887319C72DD}" type="slidenum">
              <a:rPr lang="en-US" smtClean="0"/>
              <a:t>14</a:t>
            </a:fld>
            <a:endParaRPr lang="en-US"/>
          </a:p>
        </p:txBody>
      </p:sp>
    </p:spTree>
    <p:extLst>
      <p:ext uri="{BB962C8B-B14F-4D97-AF65-F5344CB8AC3E}">
        <p14:creationId xmlns:p14="http://schemas.microsoft.com/office/powerpoint/2010/main" val="1718584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FDEC5C-98B3-4E75-B865-85125A492A94}" type="slidenum">
              <a:rPr lang="en-GB" smtClean="0"/>
              <a:t>15</a:t>
            </a:fld>
            <a:endParaRPr lang="en-GB"/>
          </a:p>
        </p:txBody>
      </p:sp>
    </p:spTree>
    <p:extLst>
      <p:ext uri="{BB962C8B-B14F-4D97-AF65-F5344CB8AC3E}">
        <p14:creationId xmlns:p14="http://schemas.microsoft.com/office/powerpoint/2010/main" val="1876065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r>
              <a:rPr lang="en-GB"/>
              <a:t>To create a driver diagram: </a:t>
            </a:r>
          </a:p>
          <a:p>
            <a:r>
              <a:rPr lang="en-GB"/>
              <a:t>• Start with a clearly defined, measurable goal or aim. It should describe what you intend to achieve and by when. </a:t>
            </a:r>
          </a:p>
          <a:p>
            <a:r>
              <a:rPr lang="en-GB"/>
              <a:t>• Ask group to brainstorm potential drivers (i.e. the areas where improvement is needed). </a:t>
            </a:r>
          </a:p>
          <a:p>
            <a:r>
              <a:rPr lang="en-GB"/>
              <a:t>• Cluster the ideas to create an agreed set of ‘drivers’’. Make sure you use language like “improve” or “decrease” and that each driver is clearly defined and measurable. • Discuss the need for new drivers or whether some of the drivers should be eliminated (if they are wrong or immaterial) </a:t>
            </a:r>
          </a:p>
          <a:p>
            <a:r>
              <a:rPr lang="en-GB"/>
              <a:t>• Identify the links between the drivers to create primary, secondary and tertiary drivers. </a:t>
            </a:r>
          </a:p>
          <a:p>
            <a:r>
              <a:rPr lang="en-GB"/>
              <a:t>• Get the group to identify any balancing goals or balancing measures </a:t>
            </a:r>
          </a:p>
          <a:p>
            <a:r>
              <a:rPr lang="en-GB"/>
              <a:t>• Select improvement projects that you believe will impact upon your drivers.</a:t>
            </a:r>
          </a:p>
        </p:txBody>
      </p:sp>
      <p:sp>
        <p:nvSpPr>
          <p:cNvPr id="4" name="Slide Number Placeholder 3"/>
          <p:cNvSpPr>
            <a:spLocks noGrp="1"/>
          </p:cNvSpPr>
          <p:nvPr>
            <p:ph type="sldNum" sz="quarter" idx="5"/>
          </p:nvPr>
        </p:nvSpPr>
        <p:spPr/>
        <p:txBody>
          <a:bodyPr/>
          <a:lstStyle/>
          <a:p>
            <a:fld id="{67FDEC5C-98B3-4E75-B865-85125A492A94}" type="slidenum">
              <a:rPr lang="en-GB" smtClean="0"/>
              <a:t>16</a:t>
            </a:fld>
            <a:endParaRPr lang="en-GB"/>
          </a:p>
        </p:txBody>
      </p:sp>
    </p:spTree>
    <p:extLst>
      <p:ext uri="{BB962C8B-B14F-4D97-AF65-F5344CB8AC3E}">
        <p14:creationId xmlns:p14="http://schemas.microsoft.com/office/powerpoint/2010/main" val="1425183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FDEC5C-98B3-4E75-B865-85125A492A94}" type="slidenum">
              <a:rPr lang="en-GB" smtClean="0"/>
              <a:t>17</a:t>
            </a:fld>
            <a:endParaRPr lang="en-GB"/>
          </a:p>
        </p:txBody>
      </p:sp>
    </p:spTree>
    <p:extLst>
      <p:ext uri="{BB962C8B-B14F-4D97-AF65-F5344CB8AC3E}">
        <p14:creationId xmlns:p14="http://schemas.microsoft.com/office/powerpoint/2010/main" val="2534949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18</a:t>
            </a:fld>
            <a:endParaRPr lang="en-GB"/>
          </a:p>
        </p:txBody>
      </p:sp>
    </p:spTree>
    <p:extLst>
      <p:ext uri="{BB962C8B-B14F-4D97-AF65-F5344CB8AC3E}">
        <p14:creationId xmlns:p14="http://schemas.microsoft.com/office/powerpoint/2010/main" val="2177549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a:p>
            <a:r>
              <a:rPr lang="en-GB">
                <a:solidFill>
                  <a:schemeClr val="accent2"/>
                </a:solidFill>
                <a:latin typeface="Verdana" panose="020B0604030504040204" pitchFamily="34" charset="0"/>
                <a:ea typeface="Verdana" panose="020B0604030504040204" pitchFamily="34" charset="0"/>
              </a:rPr>
              <a:t>Root Cause Analysis (RCA) is a well recognised way of investigating how and why patient safety incidents happen. </a:t>
            </a:r>
          </a:p>
          <a:p>
            <a:endParaRPr lang="en-GB">
              <a:solidFill>
                <a:schemeClr val="accent2"/>
              </a:solidFill>
              <a:latin typeface="Verdana" panose="020B0604030504040204" pitchFamily="34" charset="0"/>
              <a:ea typeface="Verdana" panose="020B0604030504040204" pitchFamily="34" charset="0"/>
            </a:endParaRPr>
          </a:p>
          <a:p>
            <a:r>
              <a:rPr lang="en-GB">
                <a:solidFill>
                  <a:schemeClr val="accent2"/>
                </a:solidFill>
                <a:latin typeface="Verdana" panose="020B0604030504040204" pitchFamily="34" charset="0"/>
                <a:ea typeface="Verdana" panose="020B0604030504040204" pitchFamily="34" charset="0"/>
              </a:rPr>
              <a:t>Analysis is used to identify areas for change and to develop recommendations which deliver safer care for patients. </a:t>
            </a:r>
          </a:p>
          <a:p>
            <a:endParaRPr lang="en-GB"/>
          </a:p>
          <a:p>
            <a:pPr defTabSz="917084">
              <a:defRPr/>
            </a:pPr>
            <a:r>
              <a:rPr lang="en-GB">
                <a:solidFill>
                  <a:schemeClr val="accent2"/>
                </a:solidFill>
                <a:latin typeface="Arial"/>
                <a:cs typeface="Arial"/>
              </a:rPr>
              <a:t>Identification of the ‘vital few’ causes that have a material impact on the outputs of a process</a:t>
            </a:r>
          </a:p>
          <a:p>
            <a:endParaRPr lang="en-GB"/>
          </a:p>
          <a:p>
            <a:pPr defTabSz="917084">
              <a:defRPr/>
            </a:pPr>
            <a:r>
              <a:rPr lang="en-GB">
                <a:solidFill>
                  <a:schemeClr val="accent2"/>
                </a:solidFill>
                <a:latin typeface="Arial"/>
                <a:cs typeface="Arial"/>
              </a:rPr>
              <a:t>Analysis used to identify areas for change and to develop recommendations which deliver safer care for patients. </a:t>
            </a:r>
          </a:p>
        </p:txBody>
      </p:sp>
      <p:sp>
        <p:nvSpPr>
          <p:cNvPr id="4" name="Slide Number Placeholder 3"/>
          <p:cNvSpPr>
            <a:spLocks noGrp="1"/>
          </p:cNvSpPr>
          <p:nvPr>
            <p:ph type="sldNum" sz="quarter" idx="10"/>
          </p:nvPr>
        </p:nvSpPr>
        <p:spPr/>
        <p:txBody>
          <a:bodyPr/>
          <a:lstStyle/>
          <a:p>
            <a:fld id="{7012973D-478D-F647-8B4E-6887319C72DD}" type="slidenum">
              <a:rPr lang="en-US" smtClean="0"/>
              <a:t>19</a:t>
            </a:fld>
            <a:endParaRPr lang="en-US"/>
          </a:p>
        </p:txBody>
      </p:sp>
    </p:spTree>
    <p:extLst>
      <p:ext uri="{BB962C8B-B14F-4D97-AF65-F5344CB8AC3E}">
        <p14:creationId xmlns:p14="http://schemas.microsoft.com/office/powerpoint/2010/main" val="237275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2</a:t>
            </a:fld>
            <a:endParaRPr lang="en-GB"/>
          </a:p>
        </p:txBody>
      </p:sp>
    </p:spTree>
    <p:extLst>
      <p:ext uri="{BB962C8B-B14F-4D97-AF65-F5344CB8AC3E}">
        <p14:creationId xmlns:p14="http://schemas.microsoft.com/office/powerpoint/2010/main" val="4189521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20</a:t>
            </a:fld>
            <a:endParaRPr lang="en-GB"/>
          </a:p>
        </p:txBody>
      </p:sp>
    </p:spTree>
    <p:extLst>
      <p:ext uri="{BB962C8B-B14F-4D97-AF65-F5344CB8AC3E}">
        <p14:creationId xmlns:p14="http://schemas.microsoft.com/office/powerpoint/2010/main" val="3437658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21</a:t>
            </a:fld>
            <a:endParaRPr lang="en-GB"/>
          </a:p>
        </p:txBody>
      </p:sp>
    </p:spTree>
    <p:extLst>
      <p:ext uri="{BB962C8B-B14F-4D97-AF65-F5344CB8AC3E}">
        <p14:creationId xmlns:p14="http://schemas.microsoft.com/office/powerpoint/2010/main" val="1619106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22</a:t>
            </a:fld>
            <a:endParaRPr lang="en-GB"/>
          </a:p>
        </p:txBody>
      </p:sp>
    </p:spTree>
    <p:extLst>
      <p:ext uri="{BB962C8B-B14F-4D97-AF65-F5344CB8AC3E}">
        <p14:creationId xmlns:p14="http://schemas.microsoft.com/office/powerpoint/2010/main" val="670537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solidFill>
                <a:schemeClr val="accent2"/>
              </a:solidFill>
              <a:latin typeface="Arial"/>
              <a:cs typeface="Arial"/>
            </a:endParaRPr>
          </a:p>
        </p:txBody>
      </p:sp>
      <p:sp>
        <p:nvSpPr>
          <p:cNvPr id="4" name="Slide Number Placeholder 3"/>
          <p:cNvSpPr>
            <a:spLocks noGrp="1"/>
          </p:cNvSpPr>
          <p:nvPr>
            <p:ph type="sldNum" sz="quarter" idx="10"/>
          </p:nvPr>
        </p:nvSpPr>
        <p:spPr/>
        <p:txBody>
          <a:bodyPr/>
          <a:lstStyle/>
          <a:p>
            <a:fld id="{7012973D-478D-F647-8B4E-6887319C72DD}" type="slidenum">
              <a:rPr lang="en-US" smtClean="0"/>
              <a:t>23</a:t>
            </a:fld>
            <a:endParaRPr lang="en-US"/>
          </a:p>
        </p:txBody>
      </p:sp>
    </p:spTree>
    <p:extLst>
      <p:ext uri="{BB962C8B-B14F-4D97-AF65-F5344CB8AC3E}">
        <p14:creationId xmlns:p14="http://schemas.microsoft.com/office/powerpoint/2010/main" val="508544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24</a:t>
            </a:fld>
            <a:endParaRPr lang="en-GB"/>
          </a:p>
        </p:txBody>
      </p:sp>
    </p:spTree>
    <p:extLst>
      <p:ext uri="{BB962C8B-B14F-4D97-AF65-F5344CB8AC3E}">
        <p14:creationId xmlns:p14="http://schemas.microsoft.com/office/powerpoint/2010/main" val="3369575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solidFill>
                <a:schemeClr val="accent2"/>
              </a:solidFill>
              <a:latin typeface="Arial"/>
              <a:cs typeface="Arial"/>
            </a:endParaRPr>
          </a:p>
        </p:txBody>
      </p:sp>
      <p:sp>
        <p:nvSpPr>
          <p:cNvPr id="4" name="Slide Number Placeholder 3"/>
          <p:cNvSpPr>
            <a:spLocks noGrp="1"/>
          </p:cNvSpPr>
          <p:nvPr>
            <p:ph type="sldNum" sz="quarter" idx="10"/>
          </p:nvPr>
        </p:nvSpPr>
        <p:spPr/>
        <p:txBody>
          <a:bodyPr/>
          <a:lstStyle/>
          <a:p>
            <a:fld id="{7012973D-478D-F647-8B4E-6887319C72DD}" type="slidenum">
              <a:rPr lang="en-US" smtClean="0"/>
              <a:t>25</a:t>
            </a:fld>
            <a:endParaRPr lang="en-US"/>
          </a:p>
        </p:txBody>
      </p:sp>
    </p:spTree>
    <p:extLst>
      <p:ext uri="{BB962C8B-B14F-4D97-AF65-F5344CB8AC3E}">
        <p14:creationId xmlns:p14="http://schemas.microsoft.com/office/powerpoint/2010/main" val="2964918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26</a:t>
            </a:fld>
            <a:endParaRPr lang="en-GB"/>
          </a:p>
        </p:txBody>
      </p:sp>
    </p:spTree>
    <p:extLst>
      <p:ext uri="{BB962C8B-B14F-4D97-AF65-F5344CB8AC3E}">
        <p14:creationId xmlns:p14="http://schemas.microsoft.com/office/powerpoint/2010/main" val="1808690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27</a:t>
            </a:fld>
            <a:endParaRPr lang="en-GB"/>
          </a:p>
        </p:txBody>
      </p:sp>
    </p:spTree>
    <p:extLst>
      <p:ext uri="{BB962C8B-B14F-4D97-AF65-F5344CB8AC3E}">
        <p14:creationId xmlns:p14="http://schemas.microsoft.com/office/powerpoint/2010/main" val="2983766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28</a:t>
            </a:fld>
            <a:endParaRPr lang="en-GB"/>
          </a:p>
        </p:txBody>
      </p:sp>
    </p:spTree>
    <p:extLst>
      <p:ext uri="{BB962C8B-B14F-4D97-AF65-F5344CB8AC3E}">
        <p14:creationId xmlns:p14="http://schemas.microsoft.com/office/powerpoint/2010/main" val="2872022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solidFill>
                <a:schemeClr val="accent2"/>
              </a:solidFill>
              <a:latin typeface="Arial"/>
              <a:cs typeface="Arial"/>
            </a:endParaRPr>
          </a:p>
        </p:txBody>
      </p:sp>
      <p:sp>
        <p:nvSpPr>
          <p:cNvPr id="4" name="Slide Number Placeholder 3"/>
          <p:cNvSpPr>
            <a:spLocks noGrp="1"/>
          </p:cNvSpPr>
          <p:nvPr>
            <p:ph type="sldNum" sz="quarter" idx="10"/>
          </p:nvPr>
        </p:nvSpPr>
        <p:spPr/>
        <p:txBody>
          <a:bodyPr/>
          <a:lstStyle/>
          <a:p>
            <a:fld id="{7012973D-478D-F647-8B4E-6887319C72DD}" type="slidenum">
              <a:rPr lang="en-US" smtClean="0"/>
              <a:t>29</a:t>
            </a:fld>
            <a:endParaRPr lang="en-US"/>
          </a:p>
        </p:txBody>
      </p:sp>
    </p:spTree>
    <p:extLst>
      <p:ext uri="{BB962C8B-B14F-4D97-AF65-F5344CB8AC3E}">
        <p14:creationId xmlns:p14="http://schemas.microsoft.com/office/powerpoint/2010/main" val="348615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3</a:t>
            </a:fld>
            <a:endParaRPr lang="en-GB"/>
          </a:p>
        </p:txBody>
      </p:sp>
    </p:spTree>
    <p:extLst>
      <p:ext uri="{BB962C8B-B14F-4D97-AF65-F5344CB8AC3E}">
        <p14:creationId xmlns:p14="http://schemas.microsoft.com/office/powerpoint/2010/main" val="1566373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30</a:t>
            </a:fld>
            <a:endParaRPr lang="en-GB"/>
          </a:p>
        </p:txBody>
      </p:sp>
    </p:spTree>
    <p:extLst>
      <p:ext uri="{BB962C8B-B14F-4D97-AF65-F5344CB8AC3E}">
        <p14:creationId xmlns:p14="http://schemas.microsoft.com/office/powerpoint/2010/main" val="2738883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FDEC5C-98B3-4E75-B865-85125A492A94}" type="slidenum">
              <a:rPr lang="en-GB" smtClean="0"/>
              <a:t>31</a:t>
            </a:fld>
            <a:endParaRPr lang="en-GB"/>
          </a:p>
        </p:txBody>
      </p:sp>
    </p:spTree>
    <p:extLst>
      <p:ext uri="{BB962C8B-B14F-4D97-AF65-F5344CB8AC3E}">
        <p14:creationId xmlns:p14="http://schemas.microsoft.com/office/powerpoint/2010/main" val="1884461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32</a:t>
            </a:fld>
            <a:endParaRPr lang="en-GB"/>
          </a:p>
        </p:txBody>
      </p:sp>
    </p:spTree>
    <p:extLst>
      <p:ext uri="{BB962C8B-B14F-4D97-AF65-F5344CB8AC3E}">
        <p14:creationId xmlns:p14="http://schemas.microsoft.com/office/powerpoint/2010/main" val="421535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4</a:t>
            </a:fld>
            <a:endParaRPr lang="en-GB"/>
          </a:p>
        </p:txBody>
      </p:sp>
    </p:spTree>
    <p:extLst>
      <p:ext uri="{BB962C8B-B14F-4D97-AF65-F5344CB8AC3E}">
        <p14:creationId xmlns:p14="http://schemas.microsoft.com/office/powerpoint/2010/main" val="308209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5</a:t>
            </a:fld>
            <a:endParaRPr lang="en-GB"/>
          </a:p>
        </p:txBody>
      </p:sp>
    </p:spTree>
    <p:extLst>
      <p:ext uri="{BB962C8B-B14F-4D97-AF65-F5344CB8AC3E}">
        <p14:creationId xmlns:p14="http://schemas.microsoft.com/office/powerpoint/2010/main" val="82187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6</a:t>
            </a:fld>
            <a:endParaRPr lang="en-GB"/>
          </a:p>
        </p:txBody>
      </p:sp>
    </p:spTree>
    <p:extLst>
      <p:ext uri="{BB962C8B-B14F-4D97-AF65-F5344CB8AC3E}">
        <p14:creationId xmlns:p14="http://schemas.microsoft.com/office/powerpoint/2010/main" val="396424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7</a:t>
            </a:fld>
            <a:endParaRPr lang="en-GB"/>
          </a:p>
        </p:txBody>
      </p:sp>
    </p:spTree>
    <p:extLst>
      <p:ext uri="{BB962C8B-B14F-4D97-AF65-F5344CB8AC3E}">
        <p14:creationId xmlns:p14="http://schemas.microsoft.com/office/powerpoint/2010/main" val="260457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8</a:t>
            </a:fld>
            <a:endParaRPr lang="en-GB"/>
          </a:p>
        </p:txBody>
      </p:sp>
    </p:spTree>
    <p:extLst>
      <p:ext uri="{BB962C8B-B14F-4D97-AF65-F5344CB8AC3E}">
        <p14:creationId xmlns:p14="http://schemas.microsoft.com/office/powerpoint/2010/main" val="2139468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C5829F-47EE-4337-9055-D18C30A345FA}" type="slidenum">
              <a:rPr lang="en-GB" smtClean="0"/>
              <a:t>9</a:t>
            </a:fld>
            <a:endParaRPr lang="en-GB"/>
          </a:p>
        </p:txBody>
      </p:sp>
    </p:spTree>
    <p:extLst>
      <p:ext uri="{BB962C8B-B14F-4D97-AF65-F5344CB8AC3E}">
        <p14:creationId xmlns:p14="http://schemas.microsoft.com/office/powerpoint/2010/main" val="255013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BCF3606-DF2E-421B-9514-E74948FEB19D}" type="datetime1">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48792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B86D2B-1CA4-45A6-AAED-2413C0AB14A1}" type="datetime1">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88961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A28B3B-9DC1-4283-9E07-0ADC082622FA}" type="datetime1">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367093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1DB0A5-B916-4828-BD28-52F626201018}" type="datetime1">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104137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666F7-7822-4A4B-BF15-C5E2DE62356C}" type="datetime1">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CE52A-2B0C-4FC0-8EA5-139AB3C8068F}" type="slidenum">
              <a:rPr lang="en-GB" smtClean="0"/>
              <a:t>‹#›</a:t>
            </a:fld>
            <a:endParaRPr lang="en-GB"/>
          </a:p>
        </p:txBody>
      </p:sp>
      <p:pic>
        <p:nvPicPr>
          <p:cNvPr id="7" name="Picture 6">
            <a:extLst>
              <a:ext uri="{FF2B5EF4-FFF2-40B4-BE49-F238E27FC236}">
                <a16:creationId xmlns:a16="http://schemas.microsoft.com/office/drawing/2014/main" id="{53104030-4432-4C0B-8D76-F1F8CDDB09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9818" y="49652"/>
            <a:ext cx="4159505" cy="1223412"/>
          </a:xfrm>
          <a:prstGeom prst="rect">
            <a:avLst/>
          </a:prstGeom>
        </p:spPr>
      </p:pic>
    </p:spTree>
    <p:extLst>
      <p:ext uri="{BB962C8B-B14F-4D97-AF65-F5344CB8AC3E}">
        <p14:creationId xmlns:p14="http://schemas.microsoft.com/office/powerpoint/2010/main" val="47089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200153"/>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3"/>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24E3E46-2FB5-4360-AB70-0D523936A54A}" type="datetime1">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CE52A-2B0C-4FC0-8EA5-139AB3C8068F}" type="slidenum">
              <a:rPr lang="en-GB" smtClean="0"/>
              <a:t>‹#›</a:t>
            </a:fld>
            <a:endParaRPr lang="en-GB"/>
          </a:p>
        </p:txBody>
      </p:sp>
      <p:pic>
        <p:nvPicPr>
          <p:cNvPr id="8" name="Picture 7">
            <a:extLst>
              <a:ext uri="{FF2B5EF4-FFF2-40B4-BE49-F238E27FC236}">
                <a16:creationId xmlns:a16="http://schemas.microsoft.com/office/drawing/2014/main" id="{B2C466C0-D70F-438E-BE6D-5DF860703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9818" y="49652"/>
            <a:ext cx="4159505" cy="1223412"/>
          </a:xfrm>
          <a:prstGeom prst="rect">
            <a:avLst/>
          </a:prstGeom>
        </p:spPr>
      </p:pic>
    </p:spTree>
    <p:extLst>
      <p:ext uri="{BB962C8B-B14F-4D97-AF65-F5344CB8AC3E}">
        <p14:creationId xmlns:p14="http://schemas.microsoft.com/office/powerpoint/2010/main" val="226678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6ED6B0C-1D6E-4E66-89BC-4358548B3086}" type="datetime1">
              <a:rPr lang="en-GB" smtClean="0"/>
              <a:t>28/03/2023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1CE52A-2B0C-4FC0-8EA5-139AB3C8068F}" type="slidenum">
              <a:rPr lang="en-GB" smtClean="0"/>
              <a:t>‹#›</a:t>
            </a:fld>
            <a:endParaRPr lang="en-GB"/>
          </a:p>
        </p:txBody>
      </p:sp>
      <p:pic>
        <p:nvPicPr>
          <p:cNvPr id="10" name="Picture 9">
            <a:extLst>
              <a:ext uri="{FF2B5EF4-FFF2-40B4-BE49-F238E27FC236}">
                <a16:creationId xmlns:a16="http://schemas.microsoft.com/office/drawing/2014/main" id="{B4DF7F29-BF8F-4F16-91DD-59567EA4E9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9818" y="49652"/>
            <a:ext cx="4159505" cy="1223412"/>
          </a:xfrm>
          <a:prstGeom prst="rect">
            <a:avLst/>
          </a:prstGeom>
        </p:spPr>
      </p:pic>
    </p:spTree>
    <p:extLst>
      <p:ext uri="{BB962C8B-B14F-4D97-AF65-F5344CB8AC3E}">
        <p14:creationId xmlns:p14="http://schemas.microsoft.com/office/powerpoint/2010/main" val="262335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8148C5-6149-4932-867B-E4B38781B9C9}" type="datetime1">
              <a:rPr lang="en-GB" smtClean="0"/>
              <a:t>28/03/2023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384956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3788A-328F-4C33-BA35-7432FC9BB7A4}" type="datetime1">
              <a:rPr lang="en-GB" smtClean="0"/>
              <a:t>28/03/2023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21628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E2637-FACD-4BBF-B07B-3A85A14A80DB}" type="datetime1">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140978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A60639-F339-4F5C-91D8-9E0F243A076F}" type="datetime1">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CE52A-2B0C-4FC0-8EA5-139AB3C8068F}" type="slidenum">
              <a:rPr lang="en-GB" smtClean="0"/>
              <a:t>‹#›</a:t>
            </a:fld>
            <a:endParaRPr lang="en-GB"/>
          </a:p>
        </p:txBody>
      </p:sp>
    </p:spTree>
    <p:extLst>
      <p:ext uri="{BB962C8B-B14F-4D97-AF65-F5344CB8AC3E}">
        <p14:creationId xmlns:p14="http://schemas.microsoft.com/office/powerpoint/2010/main" val="262150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F6BC9-12F9-4B5D-A300-39C71B6FEF98}" type="datetime1">
              <a:rPr lang="en-GB" smtClean="0"/>
              <a:t>28/03/2023</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CE52A-2B0C-4FC0-8EA5-139AB3C8068F}" type="slidenum">
              <a:rPr lang="en-GB" smtClean="0"/>
              <a:t>‹#›</a:t>
            </a:fld>
            <a:endParaRPr lang="en-GB"/>
          </a:p>
        </p:txBody>
      </p:sp>
      <p:pic>
        <p:nvPicPr>
          <p:cNvPr id="7" name="Picture 6">
            <a:extLst>
              <a:ext uri="{FF2B5EF4-FFF2-40B4-BE49-F238E27FC236}">
                <a16:creationId xmlns:a16="http://schemas.microsoft.com/office/drawing/2014/main" id="{2C7B67E1-5BF7-4C0C-B21D-D1F22935E89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678838" y="55062"/>
            <a:ext cx="2453335" cy="998427"/>
          </a:xfrm>
          <a:prstGeom prst="rect">
            <a:avLst/>
          </a:prstGeom>
        </p:spPr>
      </p:pic>
      <p:pic>
        <p:nvPicPr>
          <p:cNvPr id="8" name="Picture 7">
            <a:extLst>
              <a:ext uri="{FF2B5EF4-FFF2-40B4-BE49-F238E27FC236}">
                <a16:creationId xmlns:a16="http://schemas.microsoft.com/office/drawing/2014/main" id="{3BEB51FC-1CC6-4D80-B871-30463B019FDB}"/>
              </a:ext>
            </a:extLst>
          </p:cNvPr>
          <p:cNvPicPr>
            <a:picLocks noChangeAspect="1" noChangeArrowheads="1"/>
          </p:cNvPicPr>
          <p:nvPr userDrawn="1"/>
        </p:nvPicPr>
        <p:blipFill>
          <a:blip r:embed="rId14">
            <a:extLst>
              <a:ext uri="{BEBA8EAE-BF5A-486C-A8C5-ECC9F3942E4B}">
                <a14:imgProps xmlns:a14="http://schemas.microsoft.com/office/drawing/2010/main">
                  <a14:imgLayer r:embed="rId15">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flipV="1">
            <a:off x="0" y="2279350"/>
            <a:ext cx="1219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74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essexahsn.org.uk/projects/424/managing-the-change-process-from-implementation-to-reportin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essexahsn.org.uk/projects/424/managing-the-change-process-from-implementation-to-report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ngland.nhs.uk/improvement-hub/wp-content/uploads/sites/44/2017/11/How-to-Guide-for-Measurement-for-Improvement.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wessexahsn.org.uk/projects/424/managing-the-change-process-from-implementation-to-reportin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nice.org.uk/guidance/ng80/resources/algorithm-b-objective-tests-for-asthma-in-children-and-young-people-aged-5-to-16-pdf-4656176750" TargetMode="External"/><Relationship Id="rId4" Type="http://schemas.openxmlformats.org/officeDocument/2006/relationships/hyperlink" Target="https://www.nice.org.uk/guidance/ng80/resources/algorithm-c-objective-tests-for-asthma-in-adults-aged-17-and-over-pdf-465617675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essexahsn.org.uk/projects/447/the-ahsn-networ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nice.org.uk/guidance/ng80/resources/algorithm-b-objective-tests-for-asthma-in-children-and-young-people-aged-5-to-16-pdf-4656176750" TargetMode="External"/><Relationship Id="rId4" Type="http://schemas.openxmlformats.org/officeDocument/2006/relationships/hyperlink" Target="https://www.nice.org.uk/guidance/ng80/resources/algorithm-c-objective-tests-for-asthma-in-adults-aged-17-and-over-pdf-4656176751"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essexahsn.org.uk/projects/424/managing-the-change-process-from-implementation-to-reporting"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hyperlink" Target="https://wessexahsn.org.uk/programmes/56/feno-fractional-exhaled-nitric-oxide"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hyperlink" Target="https://www.england.nhs.uk/sustainableimprovement/qsir-programme/" TargetMode="External"/><Relationship Id="rId5" Type="http://schemas.openxmlformats.org/officeDocument/2006/relationships/hyperlink" Target="https://www.england.nhs.uk/improvement-hub/wp-content/uploads/sites/44/2017/11/How-to-Guide-for-Measurement-for-Improvement.pdf" TargetMode="External"/><Relationship Id="rId4" Type="http://schemas.openxmlformats.org/officeDocument/2006/relationships/hyperlink" Target="https://future.nhs.uk/ITPAHSN/view?objectId=2345105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essexahsn.org.uk/programmes/56/feno-fractional-exhaled-nitric-oxide-for-the-diagnosis-and-management-of-asthma"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s://wessexahsn.org.uk/img/projects/FeNO%20PDSA%20and%20QI%20Method%20V1.1.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A8CD5-D90C-4203-BB98-5E842A53EEB6}"/>
              </a:ext>
            </a:extLst>
          </p:cNvPr>
          <p:cNvSpPr>
            <a:spLocks noGrp="1"/>
          </p:cNvSpPr>
          <p:nvPr>
            <p:ph type="ctrTitle"/>
          </p:nvPr>
        </p:nvSpPr>
        <p:spPr/>
        <p:txBody>
          <a:bodyPr>
            <a:normAutofit/>
          </a:bodyPr>
          <a:lstStyle/>
          <a:p>
            <a:r>
              <a:rPr lang="en-GB"/>
              <a:t>Action Learning Sets</a:t>
            </a:r>
            <a:br>
              <a:rPr lang="en-GB"/>
            </a:br>
            <a:endParaRPr lang="en-GB"/>
          </a:p>
        </p:txBody>
      </p:sp>
      <p:sp>
        <p:nvSpPr>
          <p:cNvPr id="3" name="Subtitle 2">
            <a:extLst>
              <a:ext uri="{FF2B5EF4-FFF2-40B4-BE49-F238E27FC236}">
                <a16:creationId xmlns:a16="http://schemas.microsoft.com/office/drawing/2014/main" id="{70BBA441-99E8-4CE5-8E0C-6009F3C8BFD1}"/>
              </a:ext>
            </a:extLst>
          </p:cNvPr>
          <p:cNvSpPr>
            <a:spLocks noGrp="1"/>
          </p:cNvSpPr>
          <p:nvPr>
            <p:ph type="subTitle" idx="1"/>
          </p:nvPr>
        </p:nvSpPr>
        <p:spPr/>
        <p:txBody>
          <a:bodyPr/>
          <a:lstStyle/>
          <a:p>
            <a:r>
              <a:rPr lang="en-GB"/>
              <a:t>FeNO Deployment Project</a:t>
            </a:r>
          </a:p>
          <a:p>
            <a:endParaRPr lang="en-GB"/>
          </a:p>
          <a:p>
            <a:r>
              <a:rPr lang="en-GB"/>
              <a:t>(Fractional exhaled nitric oxide)</a:t>
            </a:r>
          </a:p>
        </p:txBody>
      </p:sp>
      <p:sp>
        <p:nvSpPr>
          <p:cNvPr id="4" name="Title 1">
            <a:extLst>
              <a:ext uri="{FF2B5EF4-FFF2-40B4-BE49-F238E27FC236}">
                <a16:creationId xmlns:a16="http://schemas.microsoft.com/office/drawing/2014/main" id="{E4C52636-0E5A-4551-8DF4-C5F3E08687EB}"/>
              </a:ext>
            </a:extLst>
          </p:cNvPr>
          <p:cNvSpPr txBox="1">
            <a:spLocks/>
          </p:cNvSpPr>
          <p:nvPr/>
        </p:nvSpPr>
        <p:spPr>
          <a:xfrm>
            <a:off x="11038789" y="6381946"/>
            <a:ext cx="1153212" cy="574449"/>
          </a:xfrm>
          <a:prstGeom prst="rect">
            <a:avLst/>
          </a:prstGeom>
        </p:spPr>
        <p:txBody>
          <a:bodyPr vert="horz" lIns="91440" tIns="45720" rIns="91440" bIns="45720" rtlCol="0" anchor="ctr">
            <a:norm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GB" sz="1200">
                <a:solidFill>
                  <a:schemeClr val="bg1">
                    <a:lumMod val="50000"/>
                  </a:schemeClr>
                </a:solidFill>
              </a:rPr>
              <a:t>V1 – 05/08/21</a:t>
            </a:r>
          </a:p>
        </p:txBody>
      </p:sp>
      <p:sp>
        <p:nvSpPr>
          <p:cNvPr id="5" name="Slide Number Placeholder 4">
            <a:extLst>
              <a:ext uri="{FF2B5EF4-FFF2-40B4-BE49-F238E27FC236}">
                <a16:creationId xmlns:a16="http://schemas.microsoft.com/office/drawing/2014/main" id="{F2C597C3-2CCE-4A67-B17E-6D70356E08A5}"/>
              </a:ext>
            </a:extLst>
          </p:cNvPr>
          <p:cNvSpPr>
            <a:spLocks noGrp="1"/>
          </p:cNvSpPr>
          <p:nvPr>
            <p:ph type="sldNum" sz="quarter" idx="12"/>
          </p:nvPr>
        </p:nvSpPr>
        <p:spPr/>
        <p:txBody>
          <a:bodyPr/>
          <a:lstStyle/>
          <a:p>
            <a:fld id="{231CE52A-2B0C-4FC0-8EA5-139AB3C8068F}" type="slidenum">
              <a:rPr lang="en-GB" smtClean="0"/>
              <a:t>1</a:t>
            </a:fld>
            <a:endParaRPr lang="en-GB"/>
          </a:p>
        </p:txBody>
      </p:sp>
    </p:spTree>
    <p:extLst>
      <p:ext uri="{BB962C8B-B14F-4D97-AF65-F5344CB8AC3E}">
        <p14:creationId xmlns:p14="http://schemas.microsoft.com/office/powerpoint/2010/main" val="848990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B227B2E-CE53-4976-AE33-295B69718DC2}"/>
              </a:ext>
            </a:extLst>
          </p:cNvPr>
          <p:cNvSpPr txBox="1"/>
          <p:nvPr/>
        </p:nvSpPr>
        <p:spPr>
          <a:xfrm>
            <a:off x="364503" y="1065253"/>
            <a:ext cx="11462994" cy="5632311"/>
          </a:xfrm>
          <a:prstGeom prst="rect">
            <a:avLst/>
          </a:prstGeom>
          <a:noFill/>
        </p:spPr>
        <p:txBody>
          <a:bodyPr wrap="square" rtlCol="0">
            <a:spAutoFit/>
          </a:bodyPr>
          <a:lstStyle/>
          <a:p>
            <a:r>
              <a:rPr lang="en-GB" sz="2000" b="1"/>
              <a:t>Explore: </a:t>
            </a:r>
          </a:p>
          <a:p>
            <a:endParaRPr lang="en-GB" sz="2000"/>
          </a:p>
          <a:p>
            <a:pPr marL="342900" indent="-342900">
              <a:buFont typeface="Courier New" panose="02070309020205020404" pitchFamily="49" charset="0"/>
              <a:buChar char="o"/>
            </a:pPr>
            <a:r>
              <a:rPr lang="en-GB" sz="2000"/>
              <a:t>Why do we want to implement FeNO testing in our setting? </a:t>
            </a:r>
          </a:p>
          <a:p>
            <a:pPr lvl="2"/>
            <a:r>
              <a:rPr lang="en-GB" sz="2000"/>
              <a:t>Do we understand what FeNO measurement tells us?</a:t>
            </a:r>
          </a:p>
          <a:p>
            <a:pPr lvl="2"/>
            <a:r>
              <a:rPr lang="en-GB" sz="2000"/>
              <a:t>Do we understand the benefits? </a:t>
            </a:r>
          </a:p>
          <a:p>
            <a:pPr lvl="2"/>
            <a:r>
              <a:rPr lang="en-GB" sz="2000"/>
              <a:t>Are we happy with the evidence base?</a:t>
            </a:r>
          </a:p>
          <a:p>
            <a:pPr lvl="2"/>
            <a:r>
              <a:rPr lang="en-GB" sz="2000"/>
              <a:t>Do we know why it will be valuable to us? </a:t>
            </a:r>
          </a:p>
          <a:p>
            <a:pPr marL="342900" indent="-342900">
              <a:buFont typeface="Courier New" panose="02070309020205020404" pitchFamily="49" charset="0"/>
              <a:buChar char="o"/>
            </a:pPr>
            <a:endParaRPr lang="en-GB" sz="2000"/>
          </a:p>
          <a:p>
            <a:pPr marL="342900" indent="-342900">
              <a:buFont typeface="Courier New" panose="02070309020205020404" pitchFamily="49" charset="0"/>
              <a:buChar char="o"/>
            </a:pPr>
            <a:r>
              <a:rPr lang="en-GB" sz="2000"/>
              <a:t>Are we open to doing this? </a:t>
            </a:r>
          </a:p>
          <a:p>
            <a:pPr marL="342900" indent="-342900">
              <a:buFont typeface="Courier New" panose="02070309020205020404" pitchFamily="49" charset="0"/>
              <a:buChar char="o"/>
            </a:pPr>
            <a:endParaRPr lang="en-GB" sz="2000"/>
          </a:p>
          <a:p>
            <a:pPr marL="342900" indent="-342900">
              <a:buFont typeface="Courier New" panose="02070309020205020404" pitchFamily="49" charset="0"/>
              <a:buChar char="o"/>
            </a:pPr>
            <a:r>
              <a:rPr lang="en-GB" sz="2000"/>
              <a:t>Are we ready to do this? </a:t>
            </a:r>
          </a:p>
          <a:p>
            <a:pPr marL="342900" indent="-342900">
              <a:buFont typeface="Courier New" panose="02070309020205020404" pitchFamily="49" charset="0"/>
              <a:buChar char="o"/>
            </a:pPr>
            <a:endParaRPr lang="en-GB" sz="2000"/>
          </a:p>
          <a:p>
            <a:pPr marL="342900" indent="-342900">
              <a:buFont typeface="Courier New" panose="02070309020205020404" pitchFamily="49" charset="0"/>
              <a:buChar char="o"/>
            </a:pPr>
            <a:r>
              <a:rPr lang="en-GB" sz="2000"/>
              <a:t>Do we understand some of the barriers to doing this? </a:t>
            </a:r>
          </a:p>
          <a:p>
            <a:r>
              <a:rPr lang="en-GB" sz="2000"/>
              <a:t>	How complex might our project be? </a:t>
            </a:r>
          </a:p>
          <a:p>
            <a:pPr marL="342900" indent="-342900">
              <a:buFont typeface="Courier New" panose="02070309020205020404" pitchFamily="49" charset="0"/>
              <a:buChar char="o"/>
            </a:pPr>
            <a:endParaRPr lang="en-GB" sz="2000"/>
          </a:p>
          <a:p>
            <a:pPr marL="342900" indent="-342900">
              <a:buFont typeface="Courier New" panose="02070309020205020404" pitchFamily="49" charset="0"/>
              <a:buChar char="o"/>
            </a:pPr>
            <a:r>
              <a:rPr lang="en-GB" sz="2000"/>
              <a:t>Do we have senior management support? </a:t>
            </a:r>
          </a:p>
          <a:p>
            <a:pPr marL="342900" indent="-342900">
              <a:buFont typeface="Courier New" panose="02070309020205020404" pitchFamily="49" charset="0"/>
              <a:buChar char="o"/>
            </a:pPr>
            <a:endParaRPr lang="en-GB" sz="2000"/>
          </a:p>
          <a:p>
            <a:pPr marL="342900" indent="-342900">
              <a:buFont typeface="Courier New" panose="02070309020205020404" pitchFamily="49" charset="0"/>
              <a:buChar char="o"/>
            </a:pPr>
            <a:r>
              <a:rPr lang="en-GB" sz="2000"/>
              <a:t>Do we definitely want to go ahead? Do we need any approvals to proceed? </a:t>
            </a:r>
          </a:p>
        </p:txBody>
      </p:sp>
      <p:sp>
        <p:nvSpPr>
          <p:cNvPr id="6" name="TextBox 5">
            <a:extLst>
              <a:ext uri="{FF2B5EF4-FFF2-40B4-BE49-F238E27FC236}">
                <a16:creationId xmlns:a16="http://schemas.microsoft.com/office/drawing/2014/main" id="{EACC73CD-7D70-4427-A403-70738A374F02}"/>
              </a:ext>
            </a:extLst>
          </p:cNvPr>
          <p:cNvSpPr txBox="1"/>
          <p:nvPr/>
        </p:nvSpPr>
        <p:spPr>
          <a:xfrm>
            <a:off x="311084" y="58232"/>
            <a:ext cx="9049732" cy="584775"/>
          </a:xfrm>
          <a:prstGeom prst="rect">
            <a:avLst/>
          </a:prstGeom>
          <a:noFill/>
        </p:spPr>
        <p:txBody>
          <a:bodyPr wrap="square" rtlCol="0">
            <a:spAutoFit/>
          </a:bodyPr>
          <a:lstStyle/>
          <a:p>
            <a:r>
              <a:rPr lang="en-GB" sz="3200" b="1">
                <a:solidFill>
                  <a:schemeClr val="accent6">
                    <a:lumMod val="75000"/>
                  </a:schemeClr>
                </a:solidFill>
              </a:rPr>
              <a:t>Why are we here? </a:t>
            </a:r>
          </a:p>
        </p:txBody>
      </p:sp>
      <p:sp>
        <p:nvSpPr>
          <p:cNvPr id="2" name="Slide Number Placeholder 1">
            <a:extLst>
              <a:ext uri="{FF2B5EF4-FFF2-40B4-BE49-F238E27FC236}">
                <a16:creationId xmlns:a16="http://schemas.microsoft.com/office/drawing/2014/main" id="{4007239E-4CAC-4303-B615-66EC99995425}"/>
              </a:ext>
            </a:extLst>
          </p:cNvPr>
          <p:cNvSpPr>
            <a:spLocks noGrp="1"/>
          </p:cNvSpPr>
          <p:nvPr>
            <p:ph type="sldNum" sz="quarter" idx="12"/>
          </p:nvPr>
        </p:nvSpPr>
        <p:spPr/>
        <p:txBody>
          <a:bodyPr/>
          <a:lstStyle/>
          <a:p>
            <a:fld id="{231CE52A-2B0C-4FC0-8EA5-139AB3C8068F}" type="slidenum">
              <a:rPr lang="en-GB" smtClean="0"/>
              <a:t>10</a:t>
            </a:fld>
            <a:endParaRPr lang="en-GB"/>
          </a:p>
        </p:txBody>
      </p:sp>
    </p:spTree>
    <p:extLst>
      <p:ext uri="{BB962C8B-B14F-4D97-AF65-F5344CB8AC3E}">
        <p14:creationId xmlns:p14="http://schemas.microsoft.com/office/powerpoint/2010/main" val="1166823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CC5933D7-F83F-4B20-9B3E-47A29BBB80EB}"/>
              </a:ext>
            </a:extLst>
          </p:cNvPr>
          <p:cNvGraphicFramePr>
            <a:graphicFrameLocks noGrp="1"/>
          </p:cNvGraphicFramePr>
          <p:nvPr/>
        </p:nvGraphicFramePr>
        <p:xfrm>
          <a:off x="2832243" y="2132030"/>
          <a:ext cx="6096000" cy="2931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74224375"/>
                    </a:ext>
                  </a:extLst>
                </a:gridCol>
                <a:gridCol w="2032000">
                  <a:extLst>
                    <a:ext uri="{9D8B030D-6E8A-4147-A177-3AD203B41FA5}">
                      <a16:colId xmlns:a16="http://schemas.microsoft.com/office/drawing/2014/main" val="3858924486"/>
                    </a:ext>
                  </a:extLst>
                </a:gridCol>
                <a:gridCol w="2032000">
                  <a:extLst>
                    <a:ext uri="{9D8B030D-6E8A-4147-A177-3AD203B41FA5}">
                      <a16:colId xmlns:a16="http://schemas.microsoft.com/office/drawing/2014/main" val="2619960644"/>
                    </a:ext>
                  </a:extLst>
                </a:gridCol>
              </a:tblGrid>
              <a:tr h="370840">
                <a:tc>
                  <a:txBody>
                    <a:bodyPr/>
                    <a:lstStyle/>
                    <a:p>
                      <a:r>
                        <a:rPr lang="en-GB"/>
                        <a:t>Action</a:t>
                      </a:r>
                    </a:p>
                  </a:txBody>
                  <a:tcPr/>
                </a:tc>
                <a:tc>
                  <a:txBody>
                    <a:bodyPr/>
                    <a:lstStyle/>
                    <a:p>
                      <a:r>
                        <a:rPr lang="en-GB"/>
                        <a:t>Assigned to </a:t>
                      </a:r>
                    </a:p>
                  </a:txBody>
                  <a:tcPr/>
                </a:tc>
                <a:tc>
                  <a:txBody>
                    <a:bodyPr/>
                    <a:lstStyle/>
                    <a:p>
                      <a:r>
                        <a:rPr lang="en-GB"/>
                        <a:t>Date Due</a:t>
                      </a:r>
                    </a:p>
                  </a:txBody>
                  <a:tcPr/>
                </a:tc>
                <a:extLst>
                  <a:ext uri="{0D108BD9-81ED-4DB2-BD59-A6C34878D82A}">
                    <a16:rowId xmlns:a16="http://schemas.microsoft.com/office/drawing/2014/main" val="3540196392"/>
                  </a:ext>
                </a:extLst>
              </a:tr>
              <a:tr h="370840">
                <a:tc>
                  <a:txBody>
                    <a:bodyPr/>
                    <a:lstStyle/>
                    <a:p>
                      <a:r>
                        <a:rPr lang="en-GB"/>
                        <a:t>Action 1</a:t>
                      </a:r>
                    </a:p>
                    <a:p>
                      <a:endParaRPr lang="en-GB"/>
                    </a:p>
                  </a:txBody>
                  <a:tcPr/>
                </a:tc>
                <a:tc>
                  <a:txBody>
                    <a:bodyPr/>
                    <a:lstStyle/>
                    <a:p>
                      <a:r>
                        <a:rPr lang="en-GB"/>
                        <a:t>[initials]</a:t>
                      </a:r>
                    </a:p>
                  </a:txBody>
                  <a:tcPr/>
                </a:tc>
                <a:tc>
                  <a:txBody>
                    <a:bodyPr/>
                    <a:lstStyle/>
                    <a:p>
                      <a:r>
                        <a:rPr lang="en-GB"/>
                        <a:t>[Dd/mm/yy]</a:t>
                      </a:r>
                    </a:p>
                  </a:txBody>
                  <a:tcPr/>
                </a:tc>
                <a:extLst>
                  <a:ext uri="{0D108BD9-81ED-4DB2-BD59-A6C34878D82A}">
                    <a16:rowId xmlns:a16="http://schemas.microsoft.com/office/drawing/2014/main" val="669648953"/>
                  </a:ext>
                </a:extLst>
              </a:tr>
              <a:tr h="370840">
                <a:tc>
                  <a:txBody>
                    <a:bodyPr/>
                    <a:lstStyle/>
                    <a:p>
                      <a:r>
                        <a:rPr lang="en-GB"/>
                        <a:t>Action 2</a:t>
                      </a:r>
                    </a:p>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8850301"/>
                  </a:ext>
                </a:extLst>
              </a:tr>
              <a:tr h="370840">
                <a:tc>
                  <a:txBody>
                    <a:bodyPr/>
                    <a:lstStyle/>
                    <a:p>
                      <a:r>
                        <a:rPr lang="en-GB"/>
                        <a:t>Action 3</a:t>
                      </a:r>
                    </a:p>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203300212"/>
                  </a:ext>
                </a:extLst>
              </a:tr>
              <a:tr h="370840">
                <a:tc>
                  <a:txBody>
                    <a:bodyPr/>
                    <a:lstStyle/>
                    <a:p>
                      <a:r>
                        <a:rPr lang="en-GB"/>
                        <a:t>Action 4</a:t>
                      </a:r>
                    </a:p>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67295158"/>
                  </a:ext>
                </a:extLst>
              </a:tr>
            </a:tbl>
          </a:graphicData>
        </a:graphic>
      </p:graphicFrame>
      <p:sp>
        <p:nvSpPr>
          <p:cNvPr id="6" name="TextBox 5">
            <a:extLst>
              <a:ext uri="{FF2B5EF4-FFF2-40B4-BE49-F238E27FC236}">
                <a16:creationId xmlns:a16="http://schemas.microsoft.com/office/drawing/2014/main" id="{DFE56879-7281-4CD5-A9AE-05EFCEBBCA4A}"/>
              </a:ext>
            </a:extLst>
          </p:cNvPr>
          <p:cNvSpPr txBox="1"/>
          <p:nvPr/>
        </p:nvSpPr>
        <p:spPr>
          <a:xfrm>
            <a:off x="311084" y="58232"/>
            <a:ext cx="9049732" cy="584775"/>
          </a:xfrm>
          <a:prstGeom prst="rect">
            <a:avLst/>
          </a:prstGeom>
          <a:noFill/>
        </p:spPr>
        <p:txBody>
          <a:bodyPr wrap="square" rtlCol="0">
            <a:spAutoFit/>
          </a:bodyPr>
          <a:lstStyle/>
          <a:p>
            <a:r>
              <a:rPr lang="en-GB" sz="3200" b="1">
                <a:solidFill>
                  <a:schemeClr val="accent6">
                    <a:lumMod val="75000"/>
                  </a:schemeClr>
                </a:solidFill>
              </a:rPr>
              <a:t>Capture actions and assign tasks</a:t>
            </a:r>
            <a:endParaRPr lang="en-GB" sz="3200" b="1" u="sng">
              <a:solidFill>
                <a:schemeClr val="accent6">
                  <a:lumMod val="75000"/>
                </a:schemeClr>
              </a:solidFill>
            </a:endParaRPr>
          </a:p>
        </p:txBody>
      </p:sp>
      <p:sp>
        <p:nvSpPr>
          <p:cNvPr id="3" name="Slide Number Placeholder 2">
            <a:extLst>
              <a:ext uri="{FF2B5EF4-FFF2-40B4-BE49-F238E27FC236}">
                <a16:creationId xmlns:a16="http://schemas.microsoft.com/office/drawing/2014/main" id="{F8296122-038C-41C5-8366-2948A24BEAE9}"/>
              </a:ext>
            </a:extLst>
          </p:cNvPr>
          <p:cNvSpPr>
            <a:spLocks noGrp="1"/>
          </p:cNvSpPr>
          <p:nvPr>
            <p:ph type="sldNum" sz="quarter" idx="12"/>
          </p:nvPr>
        </p:nvSpPr>
        <p:spPr/>
        <p:txBody>
          <a:bodyPr/>
          <a:lstStyle/>
          <a:p>
            <a:fld id="{231CE52A-2B0C-4FC0-8EA5-139AB3C8068F}" type="slidenum">
              <a:rPr lang="en-GB" smtClean="0"/>
              <a:t>11</a:t>
            </a:fld>
            <a:endParaRPr lang="en-GB"/>
          </a:p>
        </p:txBody>
      </p:sp>
    </p:spTree>
    <p:extLst>
      <p:ext uri="{BB962C8B-B14F-4D97-AF65-F5344CB8AC3E}">
        <p14:creationId xmlns:p14="http://schemas.microsoft.com/office/powerpoint/2010/main" val="25033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DAAA2-DE29-B442-84FF-51D8BC7D1076}"/>
              </a:ext>
            </a:extLst>
          </p:cNvPr>
          <p:cNvSpPr txBox="1"/>
          <p:nvPr/>
        </p:nvSpPr>
        <p:spPr>
          <a:xfrm>
            <a:off x="3421380" y="2544150"/>
            <a:ext cx="5349240" cy="2062103"/>
          </a:xfrm>
          <a:prstGeom prst="rect">
            <a:avLst/>
          </a:prstGeom>
          <a:noFill/>
        </p:spPr>
        <p:txBody>
          <a:bodyPr wrap="square" rtlCol="0">
            <a:spAutoFit/>
          </a:bodyPr>
          <a:lstStyle/>
          <a:p>
            <a:pPr algn="ctr"/>
            <a:r>
              <a:rPr lang="en-US" sz="3200" b="1">
                <a:solidFill>
                  <a:schemeClr val="accent6">
                    <a:lumMod val="75000"/>
                  </a:schemeClr>
                </a:solidFill>
              </a:rPr>
              <a:t>PLAN/TEMPLATE FOR ACTION LEARNING SETS</a:t>
            </a:r>
          </a:p>
          <a:p>
            <a:pPr algn="ctr"/>
            <a:endParaRPr lang="en-US" sz="3200" b="1">
              <a:solidFill>
                <a:schemeClr val="accent6">
                  <a:lumMod val="75000"/>
                </a:schemeClr>
              </a:solidFill>
            </a:endParaRPr>
          </a:p>
          <a:p>
            <a:pPr algn="ctr"/>
            <a:r>
              <a:rPr lang="en-US" sz="3200" b="1">
                <a:solidFill>
                  <a:schemeClr val="accent6">
                    <a:lumMod val="75000"/>
                  </a:schemeClr>
                </a:solidFill>
              </a:rPr>
              <a:t>ALS 2 – Project planning</a:t>
            </a:r>
          </a:p>
        </p:txBody>
      </p:sp>
      <p:sp>
        <p:nvSpPr>
          <p:cNvPr id="3" name="Slide Number Placeholder 2">
            <a:extLst>
              <a:ext uri="{FF2B5EF4-FFF2-40B4-BE49-F238E27FC236}">
                <a16:creationId xmlns:a16="http://schemas.microsoft.com/office/drawing/2014/main" id="{0AE15368-AE28-4BD5-8048-F5EF920AC16A}"/>
              </a:ext>
            </a:extLst>
          </p:cNvPr>
          <p:cNvSpPr>
            <a:spLocks noGrp="1"/>
          </p:cNvSpPr>
          <p:nvPr>
            <p:ph type="sldNum" sz="quarter" idx="12"/>
          </p:nvPr>
        </p:nvSpPr>
        <p:spPr/>
        <p:txBody>
          <a:bodyPr/>
          <a:lstStyle/>
          <a:p>
            <a:fld id="{231CE52A-2B0C-4FC0-8EA5-139AB3C8068F}" type="slidenum">
              <a:rPr lang="en-GB" smtClean="0"/>
              <a:t>12</a:t>
            </a:fld>
            <a:endParaRPr lang="en-GB"/>
          </a:p>
        </p:txBody>
      </p:sp>
    </p:spTree>
    <p:extLst>
      <p:ext uri="{BB962C8B-B14F-4D97-AF65-F5344CB8AC3E}">
        <p14:creationId xmlns:p14="http://schemas.microsoft.com/office/powerpoint/2010/main" val="861463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B89D4E69-0A7E-4FA4-9158-AB8B6821009B}"/>
              </a:ext>
            </a:extLst>
          </p:cNvPr>
          <p:cNvPicPr>
            <a:picLocks noChangeAspect="1"/>
          </p:cNvPicPr>
          <p:nvPr/>
        </p:nvPicPr>
        <p:blipFill rotWithShape="1">
          <a:blip r:embed="rId3"/>
          <a:srcRect l="31124" t="19089" r="31461" b="18190"/>
          <a:stretch/>
        </p:blipFill>
        <p:spPr>
          <a:xfrm>
            <a:off x="6096000" y="1546095"/>
            <a:ext cx="4508815" cy="4251556"/>
          </a:xfrm>
          <a:prstGeom prst="rect">
            <a:avLst/>
          </a:prstGeom>
        </p:spPr>
      </p:pic>
      <p:sp>
        <p:nvSpPr>
          <p:cNvPr id="5" name="TextBox 4">
            <a:extLst>
              <a:ext uri="{FF2B5EF4-FFF2-40B4-BE49-F238E27FC236}">
                <a16:creationId xmlns:a16="http://schemas.microsoft.com/office/drawing/2014/main" id="{9653762E-2F81-47AB-AE8D-8D1F757D379E}"/>
              </a:ext>
            </a:extLst>
          </p:cNvPr>
          <p:cNvSpPr txBox="1"/>
          <p:nvPr/>
        </p:nvSpPr>
        <p:spPr>
          <a:xfrm>
            <a:off x="311084" y="58232"/>
            <a:ext cx="9049732" cy="1077218"/>
          </a:xfrm>
          <a:prstGeom prst="rect">
            <a:avLst/>
          </a:prstGeom>
          <a:noFill/>
        </p:spPr>
        <p:txBody>
          <a:bodyPr wrap="square" rtlCol="0">
            <a:spAutoFit/>
          </a:bodyPr>
          <a:lstStyle/>
          <a:p>
            <a:r>
              <a:rPr lang="en-GB" sz="3200" b="1">
                <a:solidFill>
                  <a:schemeClr val="accent6">
                    <a:lumMod val="75000"/>
                  </a:schemeClr>
                </a:solidFill>
              </a:rPr>
              <a:t>Recap…What is expected of you by taking part? – Ground rules for the group</a:t>
            </a:r>
          </a:p>
        </p:txBody>
      </p:sp>
      <p:sp>
        <p:nvSpPr>
          <p:cNvPr id="2" name="Slide Number Placeholder 1">
            <a:extLst>
              <a:ext uri="{FF2B5EF4-FFF2-40B4-BE49-F238E27FC236}">
                <a16:creationId xmlns:a16="http://schemas.microsoft.com/office/drawing/2014/main" id="{135C6A3C-E992-4357-BFB7-1A358AD39904}"/>
              </a:ext>
            </a:extLst>
          </p:cNvPr>
          <p:cNvSpPr>
            <a:spLocks noGrp="1"/>
          </p:cNvSpPr>
          <p:nvPr>
            <p:ph type="sldNum" sz="quarter" idx="12"/>
          </p:nvPr>
        </p:nvSpPr>
        <p:spPr/>
        <p:txBody>
          <a:bodyPr/>
          <a:lstStyle/>
          <a:p>
            <a:fld id="{231CE52A-2B0C-4FC0-8EA5-139AB3C8068F}" type="slidenum">
              <a:rPr lang="en-GB" smtClean="0"/>
              <a:t>13</a:t>
            </a:fld>
            <a:endParaRPr lang="en-GB"/>
          </a:p>
        </p:txBody>
      </p:sp>
      <p:sp>
        <p:nvSpPr>
          <p:cNvPr id="6" name="TextBox 5">
            <a:extLst>
              <a:ext uri="{FF2B5EF4-FFF2-40B4-BE49-F238E27FC236}">
                <a16:creationId xmlns:a16="http://schemas.microsoft.com/office/drawing/2014/main" id="{EC538AF9-C348-4916-A9DF-A67B846A5ACD}"/>
              </a:ext>
            </a:extLst>
          </p:cNvPr>
          <p:cNvSpPr txBox="1"/>
          <p:nvPr/>
        </p:nvSpPr>
        <p:spPr>
          <a:xfrm>
            <a:off x="1246598" y="1420796"/>
            <a:ext cx="3965825" cy="4708981"/>
          </a:xfrm>
          <a:prstGeom prst="rect">
            <a:avLst/>
          </a:prstGeom>
          <a:noFill/>
        </p:spPr>
        <p:txBody>
          <a:bodyPr wrap="square" rtlCol="0">
            <a:spAutoFit/>
          </a:bodyPr>
          <a:lstStyle/>
          <a:p>
            <a:endParaRPr lang="en-GB" sz="2000"/>
          </a:p>
          <a:p>
            <a:r>
              <a:rPr lang="en-GB" sz="2000"/>
              <a:t>Participants can challenge and support each other </a:t>
            </a:r>
          </a:p>
          <a:p>
            <a:endParaRPr lang="en-GB" sz="2000"/>
          </a:p>
          <a:p>
            <a:r>
              <a:rPr lang="en-GB" sz="2000"/>
              <a:t>A climate of confidentiality and openness is encouraged within the group </a:t>
            </a:r>
          </a:p>
          <a:p>
            <a:endParaRPr lang="en-GB" sz="2000"/>
          </a:p>
          <a:p>
            <a:r>
              <a:rPr lang="en-GB" sz="2000"/>
              <a:t>Participants are encouraged to seek solutions to real work issues and use real experience </a:t>
            </a:r>
          </a:p>
          <a:p>
            <a:endParaRPr lang="en-GB" sz="2000"/>
          </a:p>
          <a:p>
            <a:r>
              <a:rPr lang="en-GB" sz="2000"/>
              <a:t>Participants are encouraged to be explicit </a:t>
            </a:r>
          </a:p>
          <a:p>
            <a:endParaRPr lang="en-GB" sz="2000"/>
          </a:p>
        </p:txBody>
      </p:sp>
    </p:spTree>
    <p:extLst>
      <p:ext uri="{BB962C8B-B14F-4D97-AF65-F5344CB8AC3E}">
        <p14:creationId xmlns:p14="http://schemas.microsoft.com/office/powerpoint/2010/main" val="95022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workers discussing at conference table">
            <a:extLst>
              <a:ext uri="{FF2B5EF4-FFF2-40B4-BE49-F238E27FC236}">
                <a16:creationId xmlns:a16="http://schemas.microsoft.com/office/drawing/2014/main" id="{29AB0B25-C68B-48DC-8BED-017A9F38F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202" y="1892413"/>
            <a:ext cx="4171927" cy="2705234"/>
          </a:xfrm>
          <a:prstGeom prst="rect">
            <a:avLst/>
          </a:prstGeom>
        </p:spPr>
      </p:pic>
      <p:sp>
        <p:nvSpPr>
          <p:cNvPr id="6" name="TextBox 5">
            <a:extLst>
              <a:ext uri="{FF2B5EF4-FFF2-40B4-BE49-F238E27FC236}">
                <a16:creationId xmlns:a16="http://schemas.microsoft.com/office/drawing/2014/main" id="{A757A508-308B-4B9F-A95B-5EC7F4CFF37B}"/>
              </a:ext>
            </a:extLst>
          </p:cNvPr>
          <p:cNvSpPr txBox="1"/>
          <p:nvPr/>
        </p:nvSpPr>
        <p:spPr>
          <a:xfrm>
            <a:off x="418026" y="1666325"/>
            <a:ext cx="8028178" cy="4154984"/>
          </a:xfrm>
          <a:prstGeom prst="rect">
            <a:avLst/>
          </a:prstGeom>
          <a:noFill/>
        </p:spPr>
        <p:txBody>
          <a:bodyPr wrap="square" lIns="91440" tIns="45720" rIns="91440" bIns="45720" rtlCol="0" anchor="t">
            <a:spAutoFit/>
          </a:bodyPr>
          <a:lstStyle/>
          <a:p>
            <a:endParaRPr lang="en-GB" sz="2400"/>
          </a:p>
          <a:p>
            <a:r>
              <a:rPr lang="en-GB" sz="2400"/>
              <a:t>How is everyone?</a:t>
            </a:r>
          </a:p>
          <a:p>
            <a:endParaRPr lang="en-GB" sz="2400"/>
          </a:p>
          <a:p>
            <a:r>
              <a:rPr lang="en-GB" sz="2400"/>
              <a:t>What’s going well?</a:t>
            </a:r>
          </a:p>
          <a:p>
            <a:endParaRPr lang="en-GB" sz="2400"/>
          </a:p>
          <a:p>
            <a:r>
              <a:rPr lang="en-GB" sz="2400"/>
              <a:t>Any problems/issues? </a:t>
            </a:r>
          </a:p>
          <a:p>
            <a:endParaRPr lang="en-GB" sz="2400"/>
          </a:p>
          <a:p>
            <a:r>
              <a:rPr lang="en-GB" sz="2400"/>
              <a:t>Challenges/blockers?</a:t>
            </a:r>
          </a:p>
          <a:p>
            <a:endParaRPr lang="en-GB" sz="2400"/>
          </a:p>
          <a:p>
            <a:r>
              <a:rPr lang="en-GB" sz="2400"/>
              <a:t>Are we all clear in our roles to plan this project? </a:t>
            </a:r>
          </a:p>
          <a:p>
            <a:pPr marL="457200" indent="-457200">
              <a:buAutoNum type="arabicPeriod"/>
            </a:pPr>
            <a:endParaRPr lang="en-GB" sz="2400"/>
          </a:p>
        </p:txBody>
      </p:sp>
      <p:sp>
        <p:nvSpPr>
          <p:cNvPr id="7" name="TextBox 6">
            <a:extLst>
              <a:ext uri="{FF2B5EF4-FFF2-40B4-BE49-F238E27FC236}">
                <a16:creationId xmlns:a16="http://schemas.microsoft.com/office/drawing/2014/main" id="{8DABDAD9-1AAD-49B3-86BA-5F5B989C00A3}"/>
              </a:ext>
            </a:extLst>
          </p:cNvPr>
          <p:cNvSpPr txBox="1"/>
          <p:nvPr/>
        </p:nvSpPr>
        <p:spPr>
          <a:xfrm>
            <a:off x="311083" y="37684"/>
            <a:ext cx="11726945" cy="584775"/>
          </a:xfrm>
          <a:prstGeom prst="rect">
            <a:avLst/>
          </a:prstGeom>
          <a:noFill/>
        </p:spPr>
        <p:txBody>
          <a:bodyPr wrap="square" rtlCol="0">
            <a:spAutoFit/>
          </a:bodyPr>
          <a:lstStyle/>
          <a:p>
            <a:r>
              <a:rPr lang="en-GB" sz="3200" b="1">
                <a:solidFill>
                  <a:schemeClr val="accent6">
                    <a:lumMod val="75000"/>
                  </a:schemeClr>
                </a:solidFill>
              </a:rPr>
              <a:t>Team check in </a:t>
            </a:r>
            <a:endParaRPr lang="en-GB" sz="2800" b="1">
              <a:solidFill>
                <a:schemeClr val="accent6">
                  <a:lumMod val="75000"/>
                </a:schemeClr>
              </a:solidFill>
            </a:endParaRPr>
          </a:p>
        </p:txBody>
      </p:sp>
      <p:sp>
        <p:nvSpPr>
          <p:cNvPr id="2" name="Slide Number Placeholder 1">
            <a:extLst>
              <a:ext uri="{FF2B5EF4-FFF2-40B4-BE49-F238E27FC236}">
                <a16:creationId xmlns:a16="http://schemas.microsoft.com/office/drawing/2014/main" id="{A7A085F9-E0A4-4879-BCA2-B2CC8D50B519}"/>
              </a:ext>
            </a:extLst>
          </p:cNvPr>
          <p:cNvSpPr>
            <a:spLocks noGrp="1"/>
          </p:cNvSpPr>
          <p:nvPr>
            <p:ph type="sldNum" sz="quarter" idx="12"/>
          </p:nvPr>
        </p:nvSpPr>
        <p:spPr/>
        <p:txBody>
          <a:bodyPr/>
          <a:lstStyle/>
          <a:p>
            <a:fld id="{231CE52A-2B0C-4FC0-8EA5-139AB3C8068F}" type="slidenum">
              <a:rPr lang="en-GB" smtClean="0"/>
              <a:t>14</a:t>
            </a:fld>
            <a:endParaRPr lang="en-GB"/>
          </a:p>
        </p:txBody>
      </p:sp>
    </p:spTree>
    <p:extLst>
      <p:ext uri="{BB962C8B-B14F-4D97-AF65-F5344CB8AC3E}">
        <p14:creationId xmlns:p14="http://schemas.microsoft.com/office/powerpoint/2010/main" val="1504090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2CCB07-29D8-4592-9428-550763540B34}"/>
              </a:ext>
            </a:extLst>
          </p:cNvPr>
          <p:cNvSpPr txBox="1"/>
          <p:nvPr/>
        </p:nvSpPr>
        <p:spPr>
          <a:xfrm>
            <a:off x="311083" y="58232"/>
            <a:ext cx="11726945" cy="1077218"/>
          </a:xfrm>
          <a:prstGeom prst="rect">
            <a:avLst/>
          </a:prstGeom>
          <a:noFill/>
        </p:spPr>
        <p:txBody>
          <a:bodyPr wrap="square" rtlCol="0">
            <a:spAutoFit/>
          </a:bodyPr>
          <a:lstStyle/>
          <a:p>
            <a:r>
              <a:rPr lang="en-GB" sz="3200" b="1">
                <a:solidFill>
                  <a:schemeClr val="accent6">
                    <a:lumMod val="75000"/>
                  </a:schemeClr>
                </a:solidFill>
              </a:rPr>
              <a:t>Project planning – the following slides will help you to </a:t>
            </a:r>
          </a:p>
          <a:p>
            <a:r>
              <a:rPr lang="en-GB" sz="3200" b="1">
                <a:solidFill>
                  <a:schemeClr val="accent6">
                    <a:lumMod val="75000"/>
                  </a:schemeClr>
                </a:solidFill>
              </a:rPr>
              <a:t>design, structure and plan your project… </a:t>
            </a:r>
            <a:endParaRPr lang="en-GB" sz="2800" b="1">
              <a:solidFill>
                <a:schemeClr val="accent6">
                  <a:lumMod val="75000"/>
                </a:schemeClr>
              </a:solidFill>
            </a:endParaRPr>
          </a:p>
        </p:txBody>
      </p:sp>
      <p:sp>
        <p:nvSpPr>
          <p:cNvPr id="6" name="TextBox 5">
            <a:extLst>
              <a:ext uri="{FF2B5EF4-FFF2-40B4-BE49-F238E27FC236}">
                <a16:creationId xmlns:a16="http://schemas.microsoft.com/office/drawing/2014/main" id="{FB8C45A5-05D8-4A06-96CE-5C217B45F1EC}"/>
              </a:ext>
            </a:extLst>
          </p:cNvPr>
          <p:cNvSpPr txBox="1"/>
          <p:nvPr/>
        </p:nvSpPr>
        <p:spPr>
          <a:xfrm>
            <a:off x="443058" y="1366166"/>
            <a:ext cx="11462994" cy="5632311"/>
          </a:xfrm>
          <a:prstGeom prst="rect">
            <a:avLst/>
          </a:prstGeom>
          <a:noFill/>
        </p:spPr>
        <p:txBody>
          <a:bodyPr wrap="square" lIns="91440" tIns="45720" rIns="91440" bIns="45720" rtlCol="0" anchor="t">
            <a:spAutoFit/>
          </a:bodyPr>
          <a:lstStyle/>
          <a:p>
            <a:r>
              <a:rPr lang="en-GB" b="1"/>
              <a:t>Explore: </a:t>
            </a:r>
          </a:p>
          <a:p>
            <a:r>
              <a:rPr lang="en-GB"/>
              <a:t> </a:t>
            </a:r>
          </a:p>
          <a:p>
            <a:pPr marL="285750" indent="-285750">
              <a:buFont typeface="Courier New" panose="02070309020205020404" pitchFamily="49" charset="0"/>
              <a:buChar char="o"/>
            </a:pPr>
            <a:r>
              <a:rPr lang="en-GB"/>
              <a:t>How are we going to implement FeNO? </a:t>
            </a:r>
          </a:p>
          <a:p>
            <a:pPr marL="742950" lvl="1" indent="-285750">
              <a:buFont typeface="Wingdings" panose="05000000000000000000" pitchFamily="2" charset="2"/>
              <a:buChar char="§"/>
            </a:pPr>
            <a:r>
              <a:rPr lang="en-GB"/>
              <a:t>What are we aiming to achieve? (completion of Driver Diagram will help with this, slide 16)</a:t>
            </a:r>
          </a:p>
          <a:p>
            <a:pPr marL="742950" lvl="1" indent="-285750">
              <a:buFont typeface="Wingdings" panose="05000000000000000000" pitchFamily="2" charset="2"/>
              <a:buChar char="§"/>
            </a:pPr>
            <a:r>
              <a:rPr lang="en-GB"/>
              <a:t>How might we evaluate success? (slide 17)</a:t>
            </a:r>
          </a:p>
          <a:p>
            <a:pPr marL="742950" lvl="1" indent="-285750">
              <a:buFont typeface="Wingdings" panose="05000000000000000000" pitchFamily="2" charset="2"/>
              <a:buChar char="§"/>
            </a:pPr>
            <a:r>
              <a:rPr lang="en-GB"/>
              <a:t>What are the key components in our plan? (see example plan on the </a:t>
            </a:r>
            <a:r>
              <a:rPr lang="en-GB">
                <a:hlinkClick r:id="rId3"/>
              </a:rPr>
              <a:t>FeNO Toolkit</a:t>
            </a:r>
            <a:r>
              <a:rPr lang="en-GB"/>
              <a:t> and slide 18)</a:t>
            </a:r>
          </a:p>
          <a:p>
            <a:pPr marL="742950" lvl="1" indent="-285750">
              <a:buFont typeface="Wingdings" panose="05000000000000000000" pitchFamily="2" charset="2"/>
              <a:buChar char="§"/>
            </a:pPr>
            <a:r>
              <a:rPr lang="en-GB"/>
              <a:t>What will the clinical pathway look like? (slide 19)</a:t>
            </a:r>
          </a:p>
          <a:p>
            <a:r>
              <a:rPr lang="en-GB" i="1"/>
              <a:t>	</a:t>
            </a:r>
          </a:p>
          <a:p>
            <a:r>
              <a:rPr lang="en-GB"/>
              <a:t>You can use the following questions to help you complete your planning;</a:t>
            </a:r>
          </a:p>
          <a:p>
            <a:pPr marL="285750" indent="-285750">
              <a:buFont typeface="Courier New" panose="02070309020205020404" pitchFamily="49" charset="0"/>
              <a:buChar char="o"/>
            </a:pPr>
            <a:r>
              <a:rPr lang="en-GB"/>
              <a:t>How complex might it be? </a:t>
            </a:r>
          </a:p>
          <a:p>
            <a:pPr marL="285750" indent="-285750">
              <a:buFont typeface="Courier New" panose="02070309020205020404" pitchFamily="49" charset="0"/>
              <a:buChar char="o"/>
            </a:pPr>
            <a:r>
              <a:rPr lang="en-GB"/>
              <a:t>How long might it take? </a:t>
            </a:r>
          </a:p>
          <a:p>
            <a:pPr marL="285750" indent="-285750">
              <a:buFont typeface="Courier New" panose="02070309020205020404" pitchFamily="49" charset="0"/>
              <a:buChar char="o"/>
            </a:pPr>
            <a:r>
              <a:rPr lang="en-GB"/>
              <a:t>Who do we need to involve? (e.g. community respiratory teams, local hospital respiratory teams etc)</a:t>
            </a:r>
          </a:p>
          <a:p>
            <a:pPr marL="285750" indent="-285750">
              <a:buFont typeface="Courier New" panose="02070309020205020404" pitchFamily="49" charset="0"/>
              <a:buChar char="o"/>
            </a:pPr>
            <a:r>
              <a:rPr lang="en-GB"/>
              <a:t>Who is going to take overall responsibility? Do we need any governance in place? </a:t>
            </a:r>
          </a:p>
          <a:p>
            <a:pPr marL="285750" indent="-285750">
              <a:buFont typeface="Courier New" panose="02070309020205020404" pitchFamily="49" charset="0"/>
              <a:buChar char="o"/>
            </a:pPr>
            <a:r>
              <a:rPr lang="en-GB"/>
              <a:t>How are we going to make our project sustainable? </a:t>
            </a:r>
          </a:p>
          <a:p>
            <a:pPr marL="285750" indent="-285750">
              <a:buFont typeface="Courier New" panose="02070309020205020404" pitchFamily="49" charset="0"/>
              <a:buChar char="o"/>
            </a:pPr>
            <a:r>
              <a:rPr lang="en-GB"/>
              <a:t>What documents do we need to support us? </a:t>
            </a:r>
            <a:r>
              <a:rPr lang="en-GB" i="1"/>
              <a:t>(see examples, e.g. template project plan or implementation checklist on the </a:t>
            </a:r>
            <a:r>
              <a:rPr lang="en-GB" i="1">
                <a:hlinkClick r:id="rId3"/>
              </a:rPr>
              <a:t>FeNO Toolkit</a:t>
            </a:r>
            <a:r>
              <a:rPr lang="en-GB" i="1"/>
              <a:t>) </a:t>
            </a:r>
          </a:p>
          <a:p>
            <a:pPr marL="285750" indent="-285750">
              <a:buFont typeface="Courier New" panose="02070309020205020404" pitchFamily="49" charset="0"/>
              <a:buChar char="o"/>
            </a:pPr>
            <a:r>
              <a:rPr lang="en-GB"/>
              <a:t>How are we going to evaluate what we have done to see if we’ve been successful?</a:t>
            </a:r>
          </a:p>
          <a:p>
            <a:pPr marL="285750" indent="-285750">
              <a:buFont typeface="Courier New" panose="02070309020205020404" pitchFamily="49" charset="0"/>
              <a:buChar char="o"/>
            </a:pPr>
            <a:r>
              <a:rPr lang="en-GB"/>
              <a:t>What else do we need to think about? </a:t>
            </a:r>
          </a:p>
          <a:p>
            <a:r>
              <a:rPr lang="en-GB"/>
              <a:t>	</a:t>
            </a:r>
          </a:p>
          <a:p>
            <a:endParaRPr lang="en-GB"/>
          </a:p>
        </p:txBody>
      </p:sp>
      <p:sp>
        <p:nvSpPr>
          <p:cNvPr id="7" name="Slide Number Placeholder 6">
            <a:extLst>
              <a:ext uri="{FF2B5EF4-FFF2-40B4-BE49-F238E27FC236}">
                <a16:creationId xmlns:a16="http://schemas.microsoft.com/office/drawing/2014/main" id="{62DC9DA7-B850-46C7-BA56-93F174C242DA}"/>
              </a:ext>
            </a:extLst>
          </p:cNvPr>
          <p:cNvSpPr>
            <a:spLocks noGrp="1"/>
          </p:cNvSpPr>
          <p:nvPr>
            <p:ph type="sldNum" sz="quarter" idx="12"/>
          </p:nvPr>
        </p:nvSpPr>
        <p:spPr/>
        <p:txBody>
          <a:bodyPr/>
          <a:lstStyle/>
          <a:p>
            <a:fld id="{231CE52A-2B0C-4FC0-8EA5-139AB3C8068F}" type="slidenum">
              <a:rPr lang="en-GB" smtClean="0"/>
              <a:t>15</a:t>
            </a:fld>
            <a:endParaRPr lang="en-GB"/>
          </a:p>
        </p:txBody>
      </p:sp>
    </p:spTree>
    <p:extLst>
      <p:ext uri="{BB962C8B-B14F-4D97-AF65-F5344CB8AC3E}">
        <p14:creationId xmlns:p14="http://schemas.microsoft.com/office/powerpoint/2010/main" val="2403388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5A4F02-FD8C-4C82-ABC6-756729AB5E3B}"/>
              </a:ext>
            </a:extLst>
          </p:cNvPr>
          <p:cNvPicPr>
            <a:picLocks noChangeAspect="1"/>
          </p:cNvPicPr>
          <p:nvPr/>
        </p:nvPicPr>
        <p:blipFill rotWithShape="1">
          <a:blip r:embed="rId3"/>
          <a:srcRect l="20336" t="13744" r="5956" b="11997"/>
          <a:stretch/>
        </p:blipFill>
        <p:spPr>
          <a:xfrm>
            <a:off x="1841545" y="1325945"/>
            <a:ext cx="8301520" cy="4704561"/>
          </a:xfrm>
          <a:prstGeom prst="rect">
            <a:avLst/>
          </a:prstGeom>
        </p:spPr>
      </p:pic>
      <p:sp>
        <p:nvSpPr>
          <p:cNvPr id="2" name="TextBox 1">
            <a:extLst>
              <a:ext uri="{FF2B5EF4-FFF2-40B4-BE49-F238E27FC236}">
                <a16:creationId xmlns:a16="http://schemas.microsoft.com/office/drawing/2014/main" id="{F9A21DAB-31E3-421F-B0F5-5ED7AA49F587}"/>
              </a:ext>
            </a:extLst>
          </p:cNvPr>
          <p:cNvSpPr txBox="1"/>
          <p:nvPr/>
        </p:nvSpPr>
        <p:spPr>
          <a:xfrm>
            <a:off x="2491643" y="5911497"/>
            <a:ext cx="7001323" cy="923330"/>
          </a:xfrm>
          <a:prstGeom prst="rect">
            <a:avLst/>
          </a:prstGeom>
          <a:noFill/>
        </p:spPr>
        <p:txBody>
          <a:bodyPr wrap="square" rtlCol="0">
            <a:spAutoFit/>
          </a:bodyPr>
          <a:lstStyle/>
          <a:p>
            <a:r>
              <a:rPr lang="en-GB"/>
              <a:t>Link to this drive diagram template is </a:t>
            </a:r>
            <a:r>
              <a:rPr lang="en-GB">
                <a:hlinkClick r:id="rId4"/>
              </a:rPr>
              <a:t>here on the FeNO toolkit site</a:t>
            </a:r>
            <a:endParaRPr lang="en-GB"/>
          </a:p>
          <a:p>
            <a:endParaRPr lang="en-GB"/>
          </a:p>
          <a:p>
            <a:r>
              <a:rPr lang="en-GB"/>
              <a:t>Don’t forget inclusion of how you intend to measure success</a:t>
            </a:r>
          </a:p>
        </p:txBody>
      </p:sp>
      <p:sp>
        <p:nvSpPr>
          <p:cNvPr id="5" name="TextBox 4">
            <a:extLst>
              <a:ext uri="{FF2B5EF4-FFF2-40B4-BE49-F238E27FC236}">
                <a16:creationId xmlns:a16="http://schemas.microsoft.com/office/drawing/2014/main" id="{9A2CCB07-29D8-4592-9428-550763540B34}"/>
              </a:ext>
            </a:extLst>
          </p:cNvPr>
          <p:cNvSpPr txBox="1"/>
          <p:nvPr/>
        </p:nvSpPr>
        <p:spPr>
          <a:xfrm>
            <a:off x="311083" y="58232"/>
            <a:ext cx="11726945" cy="1077218"/>
          </a:xfrm>
          <a:prstGeom prst="rect">
            <a:avLst/>
          </a:prstGeom>
          <a:noFill/>
        </p:spPr>
        <p:txBody>
          <a:bodyPr wrap="square" rtlCol="0">
            <a:spAutoFit/>
          </a:bodyPr>
          <a:lstStyle/>
          <a:p>
            <a:r>
              <a:rPr lang="en-GB" sz="3200" b="1">
                <a:solidFill>
                  <a:schemeClr val="accent6">
                    <a:lumMod val="75000"/>
                  </a:schemeClr>
                </a:solidFill>
              </a:rPr>
              <a:t>FeNO Project Driver Diagram</a:t>
            </a:r>
          </a:p>
          <a:p>
            <a:r>
              <a:rPr lang="en-GB" sz="3200" b="1" i="1">
                <a:solidFill>
                  <a:schemeClr val="accent6">
                    <a:lumMod val="75000"/>
                  </a:schemeClr>
                </a:solidFill>
              </a:rPr>
              <a:t>For discussion and completion </a:t>
            </a:r>
            <a:endParaRPr lang="en-GB" sz="2800" b="1" i="1">
              <a:solidFill>
                <a:schemeClr val="accent6">
                  <a:lumMod val="75000"/>
                </a:schemeClr>
              </a:solidFill>
            </a:endParaRPr>
          </a:p>
        </p:txBody>
      </p:sp>
      <p:sp>
        <p:nvSpPr>
          <p:cNvPr id="3" name="Slide Number Placeholder 2">
            <a:extLst>
              <a:ext uri="{FF2B5EF4-FFF2-40B4-BE49-F238E27FC236}">
                <a16:creationId xmlns:a16="http://schemas.microsoft.com/office/drawing/2014/main" id="{15D362AD-5F54-47FD-8E00-0089E0A48695}"/>
              </a:ext>
            </a:extLst>
          </p:cNvPr>
          <p:cNvSpPr>
            <a:spLocks noGrp="1"/>
          </p:cNvSpPr>
          <p:nvPr>
            <p:ph type="sldNum" sz="quarter" idx="12"/>
          </p:nvPr>
        </p:nvSpPr>
        <p:spPr/>
        <p:txBody>
          <a:bodyPr/>
          <a:lstStyle/>
          <a:p>
            <a:fld id="{231CE52A-2B0C-4FC0-8EA5-139AB3C8068F}" type="slidenum">
              <a:rPr lang="en-GB" smtClean="0"/>
              <a:t>16</a:t>
            </a:fld>
            <a:endParaRPr lang="en-GB"/>
          </a:p>
        </p:txBody>
      </p:sp>
    </p:spTree>
    <p:extLst>
      <p:ext uri="{BB962C8B-B14F-4D97-AF65-F5344CB8AC3E}">
        <p14:creationId xmlns:p14="http://schemas.microsoft.com/office/powerpoint/2010/main" val="5950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2CCB07-29D8-4592-9428-550763540B34}"/>
              </a:ext>
            </a:extLst>
          </p:cNvPr>
          <p:cNvSpPr txBox="1"/>
          <p:nvPr/>
        </p:nvSpPr>
        <p:spPr>
          <a:xfrm>
            <a:off x="311083" y="58232"/>
            <a:ext cx="11726945" cy="584775"/>
          </a:xfrm>
          <a:prstGeom prst="rect">
            <a:avLst/>
          </a:prstGeom>
          <a:noFill/>
        </p:spPr>
        <p:txBody>
          <a:bodyPr wrap="square" rtlCol="0">
            <a:spAutoFit/>
          </a:bodyPr>
          <a:lstStyle/>
          <a:p>
            <a:r>
              <a:rPr lang="en-GB" sz="3200" b="1">
                <a:solidFill>
                  <a:schemeClr val="accent6">
                    <a:lumMod val="75000"/>
                  </a:schemeClr>
                </a:solidFill>
              </a:rPr>
              <a:t>Project evaluation planning </a:t>
            </a:r>
            <a:endParaRPr lang="en-GB" sz="2800" b="1">
              <a:solidFill>
                <a:schemeClr val="accent6">
                  <a:lumMod val="75000"/>
                </a:schemeClr>
              </a:solidFill>
            </a:endParaRPr>
          </a:p>
        </p:txBody>
      </p:sp>
      <p:sp>
        <p:nvSpPr>
          <p:cNvPr id="6" name="TextBox 5">
            <a:extLst>
              <a:ext uri="{FF2B5EF4-FFF2-40B4-BE49-F238E27FC236}">
                <a16:creationId xmlns:a16="http://schemas.microsoft.com/office/drawing/2014/main" id="{FB8C45A5-05D8-4A06-96CE-5C217B45F1EC}"/>
              </a:ext>
            </a:extLst>
          </p:cNvPr>
          <p:cNvSpPr txBox="1"/>
          <p:nvPr/>
        </p:nvSpPr>
        <p:spPr>
          <a:xfrm>
            <a:off x="311083" y="753481"/>
            <a:ext cx="8252383" cy="5632311"/>
          </a:xfrm>
          <a:prstGeom prst="rect">
            <a:avLst/>
          </a:prstGeom>
          <a:noFill/>
        </p:spPr>
        <p:txBody>
          <a:bodyPr wrap="square" lIns="91440" tIns="45720" rIns="91440" bIns="45720" rtlCol="0" anchor="t">
            <a:spAutoFit/>
          </a:bodyPr>
          <a:lstStyle/>
          <a:p>
            <a:r>
              <a:rPr lang="en-GB"/>
              <a:t>It's important to plan your project evaluation at the outset so you know what data to collect. You may want to review Quality Improvement measurement resources, such as the following, to help you decide what to measure;</a:t>
            </a:r>
          </a:p>
          <a:p>
            <a:r>
              <a:rPr lang="en-GB">
                <a:hlinkClick r:id="rId3"/>
              </a:rPr>
              <a:t>https://www.england.nhs.uk/improvement-hub/wp-content/uploads/sites/44/2017/11/How-to-Guide-for-Measurement-for-Improvement.pdf</a:t>
            </a:r>
            <a:endParaRPr lang="en-GB"/>
          </a:p>
          <a:p>
            <a:endParaRPr lang="en-GB" b="1"/>
          </a:p>
          <a:p>
            <a:r>
              <a:rPr lang="en-GB" b="1"/>
              <a:t>Explore: </a:t>
            </a:r>
          </a:p>
          <a:p>
            <a:r>
              <a:rPr lang="en-GB"/>
              <a:t> </a:t>
            </a:r>
            <a:endParaRPr lang="en-GB" i="1"/>
          </a:p>
          <a:p>
            <a:pPr marL="285750" indent="-285750">
              <a:buFont typeface="Arial" panose="020B0604020202020204" pitchFamily="34" charset="0"/>
              <a:buChar char="•"/>
            </a:pPr>
            <a:r>
              <a:rPr lang="en-GB"/>
              <a:t>What questions do we want to ask and answer? </a:t>
            </a:r>
          </a:p>
          <a:p>
            <a:pPr marL="285750" indent="-285750">
              <a:buFont typeface="Arial" panose="020B0604020202020204" pitchFamily="34" charset="0"/>
              <a:buChar char="•"/>
            </a:pPr>
            <a:r>
              <a:rPr lang="en-GB"/>
              <a:t>How are we going to evaluate what we have done to see if we’ve been successful i.e. What are the measures of success (how do we define success) and how could we measure this? What data do we need to collect, when, where, how frequent etc. Do we / would we follow a QI measurement for improvement strategy? </a:t>
            </a:r>
          </a:p>
          <a:p>
            <a:pPr marL="285750" indent="-285750">
              <a:buFont typeface="Arial" panose="020B0604020202020204" pitchFamily="34" charset="0"/>
              <a:buChar char="•"/>
            </a:pPr>
            <a:r>
              <a:rPr lang="en-GB"/>
              <a:t>Do we have someone who can do this / has the time to do this? How can we make this as simple as possible?</a:t>
            </a:r>
          </a:p>
          <a:p>
            <a:pPr marL="285750" indent="-285750">
              <a:buFont typeface="Arial" panose="020B0604020202020204" pitchFamily="34" charset="0"/>
              <a:buChar char="•"/>
            </a:pPr>
            <a:r>
              <a:rPr lang="en-GB"/>
              <a:t>Who will read the evaluation (e.g. is it for us? Could we present at a conference? Is it to use as part of an ongoing Business Case for continued use?)</a:t>
            </a:r>
          </a:p>
          <a:p>
            <a:pPr marL="285750" indent="-285750">
              <a:buFont typeface="Arial" panose="020B0604020202020204" pitchFamily="34" charset="0"/>
              <a:buChar char="•"/>
            </a:pPr>
            <a:r>
              <a:rPr lang="en-GB"/>
              <a:t>Do we need any advice? </a:t>
            </a:r>
          </a:p>
          <a:p>
            <a:endParaRPr lang="en-GB"/>
          </a:p>
        </p:txBody>
      </p:sp>
      <p:pic>
        <p:nvPicPr>
          <p:cNvPr id="1026" name="Picture 2" descr="Evaluation Icons - Download Free Vector Icons | Noun Project">
            <a:extLst>
              <a:ext uri="{FF2B5EF4-FFF2-40B4-BE49-F238E27FC236}">
                <a16:creationId xmlns:a16="http://schemas.microsoft.com/office/drawing/2014/main" id="{A9F48A0B-9EC7-494C-91B1-8C932EF83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441" y="2137135"/>
            <a:ext cx="3207863" cy="32078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DB6E3C4-EF06-42B7-AEF9-B653397CB88D}"/>
              </a:ext>
            </a:extLst>
          </p:cNvPr>
          <p:cNvSpPr>
            <a:spLocks noGrp="1"/>
          </p:cNvSpPr>
          <p:nvPr>
            <p:ph type="sldNum" sz="quarter" idx="12"/>
          </p:nvPr>
        </p:nvSpPr>
        <p:spPr/>
        <p:txBody>
          <a:bodyPr/>
          <a:lstStyle/>
          <a:p>
            <a:fld id="{231CE52A-2B0C-4FC0-8EA5-139AB3C8068F}" type="slidenum">
              <a:rPr lang="en-GB" smtClean="0"/>
              <a:t>17</a:t>
            </a:fld>
            <a:endParaRPr lang="en-GB"/>
          </a:p>
        </p:txBody>
      </p:sp>
    </p:spTree>
    <p:extLst>
      <p:ext uri="{BB962C8B-B14F-4D97-AF65-F5344CB8AC3E}">
        <p14:creationId xmlns:p14="http://schemas.microsoft.com/office/powerpoint/2010/main" val="1875988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C79C92-03FC-48DA-88A4-8FD55C94E104}"/>
              </a:ext>
            </a:extLst>
          </p:cNvPr>
          <p:cNvSpPr txBox="1"/>
          <p:nvPr/>
        </p:nvSpPr>
        <p:spPr>
          <a:xfrm>
            <a:off x="465244" y="2031619"/>
            <a:ext cx="5200489" cy="3477875"/>
          </a:xfrm>
          <a:prstGeom prst="rect">
            <a:avLst/>
          </a:prstGeom>
          <a:noFill/>
        </p:spPr>
        <p:txBody>
          <a:bodyPr wrap="square" rtlCol="0">
            <a:spAutoFit/>
          </a:bodyPr>
          <a:lstStyle/>
          <a:p>
            <a:r>
              <a:rPr lang="en-GB" sz="2000"/>
              <a:t>Utilise project planning template to ensure all necessary workstreams have been discussed and considered as part of plan. </a:t>
            </a:r>
          </a:p>
          <a:p>
            <a:endParaRPr lang="en-GB" sz="2000"/>
          </a:p>
          <a:p>
            <a:r>
              <a:rPr lang="en-GB" sz="2000"/>
              <a:t>Explore the template FeNO project plan </a:t>
            </a:r>
            <a:r>
              <a:rPr lang="en-GB" sz="2000">
                <a:hlinkClick r:id="rId3"/>
              </a:rPr>
              <a:t>here</a:t>
            </a:r>
            <a:endParaRPr lang="en-GB" sz="2000"/>
          </a:p>
          <a:p>
            <a:endParaRPr lang="en-GB" sz="2000"/>
          </a:p>
          <a:p>
            <a:r>
              <a:rPr lang="en-GB" sz="2000"/>
              <a:t>Include milestones as date markers for your project development</a:t>
            </a:r>
          </a:p>
          <a:p>
            <a:endParaRPr lang="en-GB" sz="2000"/>
          </a:p>
          <a:p>
            <a:r>
              <a:rPr lang="en-GB" sz="2000"/>
              <a:t>Remember to capture and document any risks/issues and consider mitigation plan</a:t>
            </a:r>
          </a:p>
        </p:txBody>
      </p:sp>
      <p:pic>
        <p:nvPicPr>
          <p:cNvPr id="7" name="Picture 6" descr="Graphical user interface, text, application&#10;&#10;Description automatically generated">
            <a:extLst>
              <a:ext uri="{FF2B5EF4-FFF2-40B4-BE49-F238E27FC236}">
                <a16:creationId xmlns:a16="http://schemas.microsoft.com/office/drawing/2014/main" id="{9D55B0D0-248A-4DED-A924-A30DF1B16724}"/>
              </a:ext>
            </a:extLst>
          </p:cNvPr>
          <p:cNvPicPr>
            <a:picLocks noChangeAspect="1"/>
          </p:cNvPicPr>
          <p:nvPr/>
        </p:nvPicPr>
        <p:blipFill rotWithShape="1">
          <a:blip r:embed="rId4"/>
          <a:srcRect l="2922" t="24881" r="57191" b="13396"/>
          <a:stretch/>
        </p:blipFill>
        <p:spPr>
          <a:xfrm>
            <a:off x="5891812" y="1171843"/>
            <a:ext cx="5546186" cy="4827556"/>
          </a:xfrm>
          <a:prstGeom prst="rect">
            <a:avLst/>
          </a:prstGeom>
        </p:spPr>
      </p:pic>
      <p:sp>
        <p:nvSpPr>
          <p:cNvPr id="5" name="TextBox 4">
            <a:extLst>
              <a:ext uri="{FF2B5EF4-FFF2-40B4-BE49-F238E27FC236}">
                <a16:creationId xmlns:a16="http://schemas.microsoft.com/office/drawing/2014/main" id="{B03AB67D-F1C0-469D-8A8C-336A597B675E}"/>
              </a:ext>
            </a:extLst>
          </p:cNvPr>
          <p:cNvSpPr txBox="1"/>
          <p:nvPr/>
        </p:nvSpPr>
        <p:spPr>
          <a:xfrm>
            <a:off x="311083" y="37683"/>
            <a:ext cx="11726945" cy="1077218"/>
          </a:xfrm>
          <a:prstGeom prst="rect">
            <a:avLst/>
          </a:prstGeom>
          <a:noFill/>
        </p:spPr>
        <p:txBody>
          <a:bodyPr wrap="square" rtlCol="0">
            <a:spAutoFit/>
          </a:bodyPr>
          <a:lstStyle/>
          <a:p>
            <a:r>
              <a:rPr lang="en-US" sz="3200" b="1">
                <a:solidFill>
                  <a:schemeClr val="accent6">
                    <a:lumMod val="75000"/>
                  </a:schemeClr>
                </a:solidFill>
              </a:rPr>
              <a:t>Develop a plan for implementation</a:t>
            </a:r>
            <a:r>
              <a:rPr lang="en-US" sz="3200"/>
              <a:t> </a:t>
            </a:r>
          </a:p>
          <a:p>
            <a:r>
              <a:rPr lang="en-GB" sz="3200" b="1" i="1">
                <a:solidFill>
                  <a:schemeClr val="accent6">
                    <a:lumMod val="75000"/>
                  </a:schemeClr>
                </a:solidFill>
              </a:rPr>
              <a:t>For discussion and completion</a:t>
            </a:r>
            <a:endParaRPr lang="en-GB" sz="2800" b="1" i="1">
              <a:solidFill>
                <a:schemeClr val="accent6">
                  <a:lumMod val="75000"/>
                </a:schemeClr>
              </a:solidFill>
            </a:endParaRPr>
          </a:p>
        </p:txBody>
      </p:sp>
      <p:sp>
        <p:nvSpPr>
          <p:cNvPr id="2" name="Slide Number Placeholder 1">
            <a:extLst>
              <a:ext uri="{FF2B5EF4-FFF2-40B4-BE49-F238E27FC236}">
                <a16:creationId xmlns:a16="http://schemas.microsoft.com/office/drawing/2014/main" id="{7C1E960B-8B02-4AE0-B2E2-9FD94536FBC8}"/>
              </a:ext>
            </a:extLst>
          </p:cNvPr>
          <p:cNvSpPr>
            <a:spLocks noGrp="1"/>
          </p:cNvSpPr>
          <p:nvPr>
            <p:ph type="sldNum" sz="quarter" idx="12"/>
          </p:nvPr>
        </p:nvSpPr>
        <p:spPr/>
        <p:txBody>
          <a:bodyPr/>
          <a:lstStyle/>
          <a:p>
            <a:fld id="{231CE52A-2B0C-4FC0-8EA5-139AB3C8068F}" type="slidenum">
              <a:rPr lang="en-GB" smtClean="0"/>
              <a:t>18</a:t>
            </a:fld>
            <a:endParaRPr lang="en-GB"/>
          </a:p>
        </p:txBody>
      </p:sp>
    </p:spTree>
    <p:extLst>
      <p:ext uri="{BB962C8B-B14F-4D97-AF65-F5344CB8AC3E}">
        <p14:creationId xmlns:p14="http://schemas.microsoft.com/office/powerpoint/2010/main" val="3541828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896FC2A1-C38A-4C00-937E-836DC70B0745}"/>
              </a:ext>
            </a:extLst>
          </p:cNvPr>
          <p:cNvPicPr>
            <a:picLocks noChangeAspect="1"/>
          </p:cNvPicPr>
          <p:nvPr/>
        </p:nvPicPr>
        <p:blipFill rotWithShape="1">
          <a:blip r:embed="rId3"/>
          <a:srcRect l="32247" t="28677" r="12022" b="15393"/>
          <a:stretch/>
        </p:blipFill>
        <p:spPr>
          <a:xfrm>
            <a:off x="4931596" y="1659325"/>
            <a:ext cx="7260404" cy="4098614"/>
          </a:xfrm>
          <a:prstGeom prst="rect">
            <a:avLst/>
          </a:prstGeom>
        </p:spPr>
      </p:pic>
      <p:sp>
        <p:nvSpPr>
          <p:cNvPr id="4" name="TextBox 3">
            <a:extLst>
              <a:ext uri="{FF2B5EF4-FFF2-40B4-BE49-F238E27FC236}">
                <a16:creationId xmlns:a16="http://schemas.microsoft.com/office/drawing/2014/main" id="{88E9C8C5-DA89-46D5-8BB9-69C05BBE2C61}"/>
              </a:ext>
            </a:extLst>
          </p:cNvPr>
          <p:cNvSpPr txBox="1"/>
          <p:nvPr/>
        </p:nvSpPr>
        <p:spPr>
          <a:xfrm>
            <a:off x="311083" y="58232"/>
            <a:ext cx="11726945" cy="1077218"/>
          </a:xfrm>
          <a:prstGeom prst="rect">
            <a:avLst/>
          </a:prstGeom>
          <a:noFill/>
        </p:spPr>
        <p:txBody>
          <a:bodyPr wrap="square" rtlCol="0">
            <a:spAutoFit/>
          </a:bodyPr>
          <a:lstStyle/>
          <a:p>
            <a:r>
              <a:rPr lang="en-GB" sz="3200" b="1">
                <a:solidFill>
                  <a:schemeClr val="accent6">
                    <a:lumMod val="75000"/>
                  </a:schemeClr>
                </a:solidFill>
              </a:rPr>
              <a:t>Discussion around inclusion of  FeNO in </a:t>
            </a:r>
          </a:p>
          <a:p>
            <a:r>
              <a:rPr lang="en-GB" sz="3200" b="1">
                <a:solidFill>
                  <a:schemeClr val="accent6">
                    <a:lumMod val="75000"/>
                  </a:schemeClr>
                </a:solidFill>
              </a:rPr>
              <a:t>Clinical Pathway – led by Clinical Lead </a:t>
            </a:r>
            <a:endParaRPr lang="en-GB" sz="2800" b="1">
              <a:solidFill>
                <a:schemeClr val="accent6">
                  <a:lumMod val="75000"/>
                </a:schemeClr>
              </a:solidFill>
            </a:endParaRPr>
          </a:p>
        </p:txBody>
      </p:sp>
      <p:sp>
        <p:nvSpPr>
          <p:cNvPr id="9" name="TextBox 8">
            <a:extLst>
              <a:ext uri="{FF2B5EF4-FFF2-40B4-BE49-F238E27FC236}">
                <a16:creationId xmlns:a16="http://schemas.microsoft.com/office/drawing/2014/main" id="{E4E7E8CB-9AD1-4EA4-98D0-A08081AB31F4}"/>
              </a:ext>
            </a:extLst>
          </p:cNvPr>
          <p:cNvSpPr txBox="1"/>
          <p:nvPr/>
        </p:nvSpPr>
        <p:spPr>
          <a:xfrm>
            <a:off x="311083" y="1659325"/>
            <a:ext cx="4743207" cy="5262979"/>
          </a:xfrm>
          <a:prstGeom prst="rect">
            <a:avLst/>
          </a:prstGeom>
          <a:noFill/>
        </p:spPr>
        <p:txBody>
          <a:bodyPr wrap="square" rtlCol="0">
            <a:spAutoFit/>
          </a:bodyPr>
          <a:lstStyle/>
          <a:p>
            <a:r>
              <a:rPr lang="en-GB"/>
              <a:t>Where should FeNO sit in our respiratory pathway? </a:t>
            </a:r>
          </a:p>
          <a:p>
            <a:endParaRPr lang="en-GB"/>
          </a:p>
          <a:p>
            <a:r>
              <a:rPr lang="en-GB"/>
              <a:t>How do we incorporate it? </a:t>
            </a:r>
          </a:p>
          <a:p>
            <a:endParaRPr lang="en-GB"/>
          </a:p>
          <a:p>
            <a:r>
              <a:rPr lang="en-GB" b="1">
                <a:effectLst/>
                <a:latin typeface="Calibri" panose="020F0502020204030204" pitchFamily="34" charset="0"/>
                <a:ea typeface="Times New Roman" panose="02020603050405020304" pitchFamily="18" charset="0"/>
              </a:rPr>
              <a:t>Links to NICE pathways</a:t>
            </a:r>
          </a:p>
          <a:p>
            <a:endParaRPr lang="en-GB" b="1">
              <a:latin typeface="Calibri" panose="020F0502020204030204" pitchFamily="34" charset="0"/>
              <a:ea typeface="Times New Roman" panose="02020603050405020304" pitchFamily="18" charset="0"/>
            </a:endParaRPr>
          </a:p>
          <a:p>
            <a:r>
              <a:rPr lang="en-GB" b="1">
                <a:effectLst/>
                <a:latin typeface="Calibri" panose="020F0502020204030204" pitchFamily="34" charset="0"/>
                <a:ea typeface="Times New Roman" panose="02020603050405020304" pitchFamily="18" charset="0"/>
              </a:rPr>
              <a:t>For 18 years+</a:t>
            </a:r>
          </a:p>
          <a:p>
            <a:r>
              <a:rPr lang="en-GB" u="sng">
                <a:solidFill>
                  <a:srgbClr val="0563C1"/>
                </a:solidFill>
                <a:effectLst/>
                <a:latin typeface="Calibri" panose="020F0502020204030204" pitchFamily="34" charset="0"/>
                <a:ea typeface="Times New Roman" panose="02020603050405020304" pitchFamily="18" charset="0"/>
                <a:hlinkClick r:id="rId4"/>
              </a:rPr>
              <a:t>https://www.nice.org.uk/guidance/ng80/resources/algorithm-c-objective-tests-for-asthma-in-adults-aged-17-and-over-pdf-4656176751</a:t>
            </a:r>
            <a:r>
              <a:rPr lang="en-GB">
                <a:effectLst/>
                <a:latin typeface="Calibri" panose="020F0502020204030204" pitchFamily="34" charset="0"/>
                <a:ea typeface="Times New Roman" panose="02020603050405020304" pitchFamily="18" charset="0"/>
              </a:rPr>
              <a:t> </a:t>
            </a:r>
          </a:p>
          <a:p>
            <a:r>
              <a:rPr lang="en-GB" b="1">
                <a:effectLst/>
                <a:latin typeface="Calibri" panose="020F0502020204030204" pitchFamily="34" charset="0"/>
                <a:ea typeface="Times New Roman" panose="02020603050405020304" pitchFamily="18" charset="0"/>
              </a:rPr>
              <a:t>For 5 to 17 years </a:t>
            </a:r>
            <a:r>
              <a:rPr lang="en-GB" u="sng">
                <a:solidFill>
                  <a:srgbClr val="0563C1"/>
                </a:solidFill>
                <a:effectLst/>
                <a:latin typeface="Calibri" panose="020F0502020204030204" pitchFamily="34" charset="0"/>
                <a:ea typeface="Times New Roman" panose="02020603050405020304" pitchFamily="18" charset="0"/>
                <a:hlinkClick r:id="rId5"/>
              </a:rPr>
              <a:t>https://www.nice.org.uk/guidance/ng80/resources/algorithm-b-objective-tests-for-asthma-in-children-and-young-people-aged-5-to-16-pdf-4656176750</a:t>
            </a:r>
            <a:endParaRPr lang="en-GB"/>
          </a:p>
          <a:p>
            <a:endParaRPr lang="en-GB" sz="2400">
              <a:effectLst/>
              <a:latin typeface="Calibri" panose="020F0502020204030204" pitchFamily="34" charset="0"/>
              <a:ea typeface="Times New Roman" panose="02020603050405020304" pitchFamily="18" charset="0"/>
            </a:endParaRPr>
          </a:p>
          <a:p>
            <a:endParaRPr lang="en-GB" sz="2400"/>
          </a:p>
        </p:txBody>
      </p:sp>
      <p:sp>
        <p:nvSpPr>
          <p:cNvPr id="2" name="Slide Number Placeholder 1">
            <a:extLst>
              <a:ext uri="{FF2B5EF4-FFF2-40B4-BE49-F238E27FC236}">
                <a16:creationId xmlns:a16="http://schemas.microsoft.com/office/drawing/2014/main" id="{B50B334F-3961-45A8-8963-F26EBDA4746F}"/>
              </a:ext>
            </a:extLst>
          </p:cNvPr>
          <p:cNvSpPr>
            <a:spLocks noGrp="1"/>
          </p:cNvSpPr>
          <p:nvPr>
            <p:ph type="sldNum" sz="quarter" idx="12"/>
          </p:nvPr>
        </p:nvSpPr>
        <p:spPr/>
        <p:txBody>
          <a:bodyPr/>
          <a:lstStyle/>
          <a:p>
            <a:fld id="{231CE52A-2B0C-4FC0-8EA5-139AB3C8068F}" type="slidenum">
              <a:rPr lang="en-GB" smtClean="0"/>
              <a:t>19</a:t>
            </a:fld>
            <a:endParaRPr lang="en-GB"/>
          </a:p>
        </p:txBody>
      </p:sp>
    </p:spTree>
    <p:extLst>
      <p:ext uri="{BB962C8B-B14F-4D97-AF65-F5344CB8AC3E}">
        <p14:creationId xmlns:p14="http://schemas.microsoft.com/office/powerpoint/2010/main" val="422675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F304AB-B4E6-40D3-B248-D58300FA05E6}"/>
              </a:ext>
            </a:extLst>
          </p:cNvPr>
          <p:cNvSpPr txBox="1"/>
          <p:nvPr/>
        </p:nvSpPr>
        <p:spPr>
          <a:xfrm>
            <a:off x="289088" y="878187"/>
            <a:ext cx="11613824" cy="5586145"/>
          </a:xfrm>
          <a:prstGeom prst="rect">
            <a:avLst/>
          </a:prstGeom>
          <a:noFill/>
        </p:spPr>
        <p:txBody>
          <a:bodyPr wrap="square" rtlCol="0">
            <a:spAutoFit/>
          </a:bodyPr>
          <a:lstStyle/>
          <a:p>
            <a:r>
              <a:rPr lang="en-GB" sz="2100" b="1" dirty="0"/>
              <a:t>Use this toolkit to facilitate Action Learning Sets (ALSs) as part of your FeNO project deployment* </a:t>
            </a:r>
          </a:p>
          <a:p>
            <a:endParaRPr lang="en-GB" sz="2100" b="1" dirty="0"/>
          </a:p>
          <a:p>
            <a:r>
              <a:rPr lang="en-GB" sz="2100" b="1" dirty="0"/>
              <a:t>By looking at this ALS toolkit, we expect you have already made a decision (or decision in principle) to implement FeNO testing in your setting</a:t>
            </a:r>
          </a:p>
          <a:p>
            <a:endParaRPr lang="en-GB" sz="2100" dirty="0"/>
          </a:p>
          <a:p>
            <a:r>
              <a:rPr lang="en-GB" sz="2100" dirty="0"/>
              <a:t>The toolkit contains all the slides and materials you need to run 4 action learning sessions with your team. They can be run virtually or face to face. Each set should take around one hour, with the exception of session 2 which may need a little more time. Please use one or all sessions, and please amend as you see fit. You may wish to run session 3 multiple times during project deliver. There are ALSs covering; </a:t>
            </a:r>
          </a:p>
          <a:p>
            <a:endParaRPr lang="en-GB" sz="2100" dirty="0"/>
          </a:p>
          <a:p>
            <a:pPr marL="457200" indent="-457200">
              <a:buFont typeface="+mj-lt"/>
              <a:buAutoNum type="arabicPeriod"/>
            </a:pPr>
            <a:r>
              <a:rPr lang="en-GB" sz="2100" dirty="0"/>
              <a:t>Initial engagement</a:t>
            </a:r>
          </a:p>
          <a:p>
            <a:pPr marL="457200" indent="-457200">
              <a:buFont typeface="+mj-lt"/>
              <a:buAutoNum type="arabicPeriod"/>
            </a:pPr>
            <a:r>
              <a:rPr lang="en-GB" sz="2100" dirty="0"/>
              <a:t>Project planning</a:t>
            </a:r>
          </a:p>
          <a:p>
            <a:pPr marL="457200" indent="-457200">
              <a:buFont typeface="+mj-lt"/>
              <a:buAutoNum type="arabicPeriod"/>
            </a:pPr>
            <a:r>
              <a:rPr lang="en-GB" sz="2100" dirty="0"/>
              <a:t>Ongoing project deployment </a:t>
            </a:r>
          </a:p>
          <a:p>
            <a:pPr marL="457200" indent="-457200">
              <a:buFont typeface="+mj-lt"/>
              <a:buAutoNum type="arabicPeriod"/>
            </a:pPr>
            <a:r>
              <a:rPr lang="en-GB" sz="2100" dirty="0"/>
              <a:t>Project close </a:t>
            </a:r>
          </a:p>
          <a:p>
            <a:endParaRPr lang="en-GB" sz="2100" dirty="0"/>
          </a:p>
          <a:p>
            <a:r>
              <a:rPr lang="en-GB" sz="2100" dirty="0"/>
              <a:t>If you need any more help with the use of this toolkit, or with your wider FeNO project, contact your local AHSN (Contact details available </a:t>
            </a:r>
            <a:r>
              <a:rPr lang="en-GB" sz="2100" dirty="0">
                <a:hlinkClick r:id="rId3"/>
              </a:rPr>
              <a:t>here</a:t>
            </a:r>
            <a:r>
              <a:rPr lang="en-GB" sz="2100" dirty="0"/>
              <a:t>)</a:t>
            </a:r>
          </a:p>
        </p:txBody>
      </p:sp>
      <p:sp>
        <p:nvSpPr>
          <p:cNvPr id="5" name="TextBox 4">
            <a:extLst>
              <a:ext uri="{FF2B5EF4-FFF2-40B4-BE49-F238E27FC236}">
                <a16:creationId xmlns:a16="http://schemas.microsoft.com/office/drawing/2014/main" id="{8961E7C4-63D4-45BC-AD66-3CA8457DCEC6}"/>
              </a:ext>
            </a:extLst>
          </p:cNvPr>
          <p:cNvSpPr txBox="1"/>
          <p:nvPr/>
        </p:nvSpPr>
        <p:spPr>
          <a:xfrm>
            <a:off x="245096" y="118754"/>
            <a:ext cx="9068586" cy="584775"/>
          </a:xfrm>
          <a:prstGeom prst="rect">
            <a:avLst/>
          </a:prstGeom>
          <a:noFill/>
        </p:spPr>
        <p:txBody>
          <a:bodyPr wrap="square" rtlCol="0">
            <a:spAutoFit/>
          </a:bodyPr>
          <a:lstStyle/>
          <a:p>
            <a:r>
              <a:rPr lang="en-US" sz="3200" b="1">
                <a:solidFill>
                  <a:schemeClr val="accent6">
                    <a:lumMod val="75000"/>
                  </a:schemeClr>
                </a:solidFill>
              </a:rPr>
              <a:t>Purpose of this toolkit…</a:t>
            </a:r>
          </a:p>
        </p:txBody>
      </p:sp>
      <p:sp>
        <p:nvSpPr>
          <p:cNvPr id="2" name="Slide Number Placeholder 1">
            <a:extLst>
              <a:ext uri="{FF2B5EF4-FFF2-40B4-BE49-F238E27FC236}">
                <a16:creationId xmlns:a16="http://schemas.microsoft.com/office/drawing/2014/main" id="{A9EC11F6-6D4E-4B64-8CB4-2FD82B002163}"/>
              </a:ext>
            </a:extLst>
          </p:cNvPr>
          <p:cNvSpPr>
            <a:spLocks noGrp="1"/>
          </p:cNvSpPr>
          <p:nvPr>
            <p:ph type="sldNum" sz="quarter" idx="12"/>
          </p:nvPr>
        </p:nvSpPr>
        <p:spPr/>
        <p:txBody>
          <a:bodyPr/>
          <a:lstStyle/>
          <a:p>
            <a:fld id="{231CE52A-2B0C-4FC0-8EA5-139AB3C8068F}" type="slidenum">
              <a:rPr lang="en-GB" smtClean="0"/>
              <a:t>2</a:t>
            </a:fld>
            <a:endParaRPr lang="en-GB"/>
          </a:p>
        </p:txBody>
      </p:sp>
      <p:sp>
        <p:nvSpPr>
          <p:cNvPr id="3" name="TextBox 2">
            <a:extLst>
              <a:ext uri="{FF2B5EF4-FFF2-40B4-BE49-F238E27FC236}">
                <a16:creationId xmlns:a16="http://schemas.microsoft.com/office/drawing/2014/main" id="{0544588F-5F7B-41FD-91C7-06609D749413}"/>
              </a:ext>
            </a:extLst>
          </p:cNvPr>
          <p:cNvSpPr txBox="1"/>
          <p:nvPr/>
        </p:nvSpPr>
        <p:spPr>
          <a:xfrm>
            <a:off x="245096" y="6561559"/>
            <a:ext cx="11046203" cy="276999"/>
          </a:xfrm>
          <a:prstGeom prst="rect">
            <a:avLst/>
          </a:prstGeom>
          <a:noFill/>
        </p:spPr>
        <p:txBody>
          <a:bodyPr wrap="square" rtlCol="0">
            <a:spAutoFit/>
          </a:bodyPr>
          <a:lstStyle/>
          <a:p>
            <a:r>
              <a:rPr lang="en-GB" sz="1200"/>
              <a:t>*this ALS template has been developed as a guide by Wessex AHSN, sessions have not been independently assessed </a:t>
            </a:r>
          </a:p>
        </p:txBody>
      </p:sp>
    </p:spTree>
    <p:extLst>
      <p:ext uri="{BB962C8B-B14F-4D97-AF65-F5344CB8AC3E}">
        <p14:creationId xmlns:p14="http://schemas.microsoft.com/office/powerpoint/2010/main" val="165600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CC5933D7-F83F-4B20-9B3E-47A29BBB80EB}"/>
              </a:ext>
            </a:extLst>
          </p:cNvPr>
          <p:cNvGraphicFramePr>
            <a:graphicFrameLocks noGrp="1"/>
          </p:cNvGraphicFramePr>
          <p:nvPr/>
        </p:nvGraphicFramePr>
        <p:xfrm>
          <a:off x="2832243" y="2132030"/>
          <a:ext cx="6096000" cy="2931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74224375"/>
                    </a:ext>
                  </a:extLst>
                </a:gridCol>
                <a:gridCol w="2032000">
                  <a:extLst>
                    <a:ext uri="{9D8B030D-6E8A-4147-A177-3AD203B41FA5}">
                      <a16:colId xmlns:a16="http://schemas.microsoft.com/office/drawing/2014/main" val="3858924486"/>
                    </a:ext>
                  </a:extLst>
                </a:gridCol>
                <a:gridCol w="2032000">
                  <a:extLst>
                    <a:ext uri="{9D8B030D-6E8A-4147-A177-3AD203B41FA5}">
                      <a16:colId xmlns:a16="http://schemas.microsoft.com/office/drawing/2014/main" val="2619960644"/>
                    </a:ext>
                  </a:extLst>
                </a:gridCol>
              </a:tblGrid>
              <a:tr h="370840">
                <a:tc>
                  <a:txBody>
                    <a:bodyPr/>
                    <a:lstStyle/>
                    <a:p>
                      <a:r>
                        <a:rPr lang="en-GB"/>
                        <a:t>Action</a:t>
                      </a:r>
                    </a:p>
                  </a:txBody>
                  <a:tcPr/>
                </a:tc>
                <a:tc>
                  <a:txBody>
                    <a:bodyPr/>
                    <a:lstStyle/>
                    <a:p>
                      <a:r>
                        <a:rPr lang="en-GB"/>
                        <a:t>Assigned to </a:t>
                      </a:r>
                    </a:p>
                  </a:txBody>
                  <a:tcPr/>
                </a:tc>
                <a:tc>
                  <a:txBody>
                    <a:bodyPr/>
                    <a:lstStyle/>
                    <a:p>
                      <a:r>
                        <a:rPr lang="en-GB"/>
                        <a:t>Date Due</a:t>
                      </a:r>
                    </a:p>
                  </a:txBody>
                  <a:tcPr/>
                </a:tc>
                <a:extLst>
                  <a:ext uri="{0D108BD9-81ED-4DB2-BD59-A6C34878D82A}">
                    <a16:rowId xmlns:a16="http://schemas.microsoft.com/office/drawing/2014/main" val="3540196392"/>
                  </a:ext>
                </a:extLst>
              </a:tr>
              <a:tr h="370840">
                <a:tc>
                  <a:txBody>
                    <a:bodyPr/>
                    <a:lstStyle/>
                    <a:p>
                      <a:r>
                        <a:rPr lang="en-GB"/>
                        <a:t>Action 1</a:t>
                      </a:r>
                    </a:p>
                    <a:p>
                      <a:endParaRPr lang="en-GB"/>
                    </a:p>
                  </a:txBody>
                  <a:tcPr/>
                </a:tc>
                <a:tc>
                  <a:txBody>
                    <a:bodyPr/>
                    <a:lstStyle/>
                    <a:p>
                      <a:r>
                        <a:rPr lang="en-GB"/>
                        <a:t>[initials]</a:t>
                      </a:r>
                    </a:p>
                  </a:txBody>
                  <a:tcPr/>
                </a:tc>
                <a:tc>
                  <a:txBody>
                    <a:bodyPr/>
                    <a:lstStyle/>
                    <a:p>
                      <a:r>
                        <a:rPr lang="en-GB"/>
                        <a:t>[Dd/mm/yy]</a:t>
                      </a:r>
                    </a:p>
                  </a:txBody>
                  <a:tcPr/>
                </a:tc>
                <a:extLst>
                  <a:ext uri="{0D108BD9-81ED-4DB2-BD59-A6C34878D82A}">
                    <a16:rowId xmlns:a16="http://schemas.microsoft.com/office/drawing/2014/main" val="669648953"/>
                  </a:ext>
                </a:extLst>
              </a:tr>
              <a:tr h="370840">
                <a:tc>
                  <a:txBody>
                    <a:bodyPr/>
                    <a:lstStyle/>
                    <a:p>
                      <a:r>
                        <a:rPr lang="en-GB"/>
                        <a:t>Action 2</a:t>
                      </a:r>
                    </a:p>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8850301"/>
                  </a:ext>
                </a:extLst>
              </a:tr>
              <a:tr h="370840">
                <a:tc>
                  <a:txBody>
                    <a:bodyPr/>
                    <a:lstStyle/>
                    <a:p>
                      <a:r>
                        <a:rPr lang="en-GB"/>
                        <a:t>Action 3</a:t>
                      </a:r>
                    </a:p>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203300212"/>
                  </a:ext>
                </a:extLst>
              </a:tr>
              <a:tr h="370840">
                <a:tc>
                  <a:txBody>
                    <a:bodyPr/>
                    <a:lstStyle/>
                    <a:p>
                      <a:r>
                        <a:rPr lang="en-GB"/>
                        <a:t>Action 4</a:t>
                      </a:r>
                    </a:p>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67295158"/>
                  </a:ext>
                </a:extLst>
              </a:tr>
            </a:tbl>
          </a:graphicData>
        </a:graphic>
      </p:graphicFrame>
      <p:sp>
        <p:nvSpPr>
          <p:cNvPr id="6" name="TextBox 5">
            <a:extLst>
              <a:ext uri="{FF2B5EF4-FFF2-40B4-BE49-F238E27FC236}">
                <a16:creationId xmlns:a16="http://schemas.microsoft.com/office/drawing/2014/main" id="{DFE56879-7281-4CD5-A9AE-05EFCEBBCA4A}"/>
              </a:ext>
            </a:extLst>
          </p:cNvPr>
          <p:cNvSpPr txBox="1"/>
          <p:nvPr/>
        </p:nvSpPr>
        <p:spPr>
          <a:xfrm>
            <a:off x="311084" y="58232"/>
            <a:ext cx="9049732" cy="584775"/>
          </a:xfrm>
          <a:prstGeom prst="rect">
            <a:avLst/>
          </a:prstGeom>
          <a:noFill/>
        </p:spPr>
        <p:txBody>
          <a:bodyPr wrap="square" rtlCol="0">
            <a:spAutoFit/>
          </a:bodyPr>
          <a:lstStyle/>
          <a:p>
            <a:r>
              <a:rPr lang="en-GB" sz="3200" b="1">
                <a:solidFill>
                  <a:schemeClr val="accent6">
                    <a:lumMod val="75000"/>
                  </a:schemeClr>
                </a:solidFill>
              </a:rPr>
              <a:t>Capture actions and assign tasks</a:t>
            </a:r>
            <a:endParaRPr lang="en-GB" sz="3200" b="1" u="sng">
              <a:solidFill>
                <a:schemeClr val="accent6">
                  <a:lumMod val="75000"/>
                </a:schemeClr>
              </a:solidFill>
            </a:endParaRPr>
          </a:p>
        </p:txBody>
      </p:sp>
      <p:sp>
        <p:nvSpPr>
          <p:cNvPr id="3" name="Slide Number Placeholder 2">
            <a:extLst>
              <a:ext uri="{FF2B5EF4-FFF2-40B4-BE49-F238E27FC236}">
                <a16:creationId xmlns:a16="http://schemas.microsoft.com/office/drawing/2014/main" id="{C396889D-27F0-442A-84FA-0F0807EB2FF9}"/>
              </a:ext>
            </a:extLst>
          </p:cNvPr>
          <p:cNvSpPr>
            <a:spLocks noGrp="1"/>
          </p:cNvSpPr>
          <p:nvPr>
            <p:ph type="sldNum" sz="quarter" idx="12"/>
          </p:nvPr>
        </p:nvSpPr>
        <p:spPr/>
        <p:txBody>
          <a:bodyPr/>
          <a:lstStyle/>
          <a:p>
            <a:fld id="{231CE52A-2B0C-4FC0-8EA5-139AB3C8068F}" type="slidenum">
              <a:rPr lang="en-GB" smtClean="0"/>
              <a:t>20</a:t>
            </a:fld>
            <a:endParaRPr lang="en-GB"/>
          </a:p>
        </p:txBody>
      </p:sp>
    </p:spTree>
    <p:extLst>
      <p:ext uri="{BB962C8B-B14F-4D97-AF65-F5344CB8AC3E}">
        <p14:creationId xmlns:p14="http://schemas.microsoft.com/office/powerpoint/2010/main" val="295423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DAAA2-DE29-B442-84FF-51D8BC7D1076}"/>
              </a:ext>
            </a:extLst>
          </p:cNvPr>
          <p:cNvSpPr txBox="1"/>
          <p:nvPr/>
        </p:nvSpPr>
        <p:spPr>
          <a:xfrm>
            <a:off x="3421380" y="2544150"/>
            <a:ext cx="5349240" cy="3785652"/>
          </a:xfrm>
          <a:prstGeom prst="rect">
            <a:avLst/>
          </a:prstGeom>
          <a:noFill/>
        </p:spPr>
        <p:txBody>
          <a:bodyPr wrap="square" rtlCol="0">
            <a:spAutoFit/>
          </a:bodyPr>
          <a:lstStyle/>
          <a:p>
            <a:pPr algn="ctr"/>
            <a:r>
              <a:rPr lang="en-US" sz="3200" b="1">
                <a:solidFill>
                  <a:schemeClr val="accent6">
                    <a:lumMod val="75000"/>
                  </a:schemeClr>
                </a:solidFill>
              </a:rPr>
              <a:t>PLAN/TEMPLATE FOR ACTION LEARNING SETS</a:t>
            </a:r>
          </a:p>
          <a:p>
            <a:pPr algn="ctr"/>
            <a:endParaRPr lang="en-US" sz="3200" b="1">
              <a:solidFill>
                <a:schemeClr val="accent6">
                  <a:lumMod val="75000"/>
                </a:schemeClr>
              </a:solidFill>
            </a:endParaRPr>
          </a:p>
          <a:p>
            <a:pPr algn="ctr"/>
            <a:r>
              <a:rPr lang="en-US" sz="3200" b="1">
                <a:solidFill>
                  <a:schemeClr val="accent6">
                    <a:lumMod val="75000"/>
                  </a:schemeClr>
                </a:solidFill>
              </a:rPr>
              <a:t>ALS 3 - </a:t>
            </a:r>
            <a:r>
              <a:rPr lang="en-GB" sz="3200" b="1">
                <a:solidFill>
                  <a:schemeClr val="accent6">
                    <a:lumMod val="75000"/>
                  </a:schemeClr>
                </a:solidFill>
              </a:rPr>
              <a:t>Ongoing project deployment </a:t>
            </a:r>
          </a:p>
          <a:p>
            <a:pPr algn="ctr"/>
            <a:endParaRPr lang="en-GB" sz="3200" b="1">
              <a:solidFill>
                <a:schemeClr val="accent6">
                  <a:lumMod val="75000"/>
                </a:schemeClr>
              </a:solidFill>
            </a:endParaRPr>
          </a:p>
          <a:p>
            <a:pPr algn="ctr"/>
            <a:r>
              <a:rPr lang="en-GB" sz="1600" b="1" i="1">
                <a:solidFill>
                  <a:schemeClr val="bg1">
                    <a:lumMod val="50000"/>
                  </a:schemeClr>
                </a:solidFill>
              </a:rPr>
              <a:t>(This session can be repeated as many times as needed)</a:t>
            </a:r>
          </a:p>
          <a:p>
            <a:pPr algn="ctr"/>
            <a:endParaRPr lang="en-US" sz="3200" b="1">
              <a:solidFill>
                <a:schemeClr val="accent6">
                  <a:lumMod val="75000"/>
                </a:schemeClr>
              </a:solidFill>
            </a:endParaRPr>
          </a:p>
        </p:txBody>
      </p:sp>
      <p:sp>
        <p:nvSpPr>
          <p:cNvPr id="3" name="Slide Number Placeholder 2">
            <a:extLst>
              <a:ext uri="{FF2B5EF4-FFF2-40B4-BE49-F238E27FC236}">
                <a16:creationId xmlns:a16="http://schemas.microsoft.com/office/drawing/2014/main" id="{AD9727BB-E876-45B7-8D79-7BCF914D3761}"/>
              </a:ext>
            </a:extLst>
          </p:cNvPr>
          <p:cNvSpPr>
            <a:spLocks noGrp="1"/>
          </p:cNvSpPr>
          <p:nvPr>
            <p:ph type="sldNum" sz="quarter" idx="12"/>
          </p:nvPr>
        </p:nvSpPr>
        <p:spPr/>
        <p:txBody>
          <a:bodyPr/>
          <a:lstStyle/>
          <a:p>
            <a:fld id="{231CE52A-2B0C-4FC0-8EA5-139AB3C8068F}" type="slidenum">
              <a:rPr lang="en-GB" smtClean="0"/>
              <a:t>21</a:t>
            </a:fld>
            <a:endParaRPr lang="en-GB"/>
          </a:p>
        </p:txBody>
      </p:sp>
    </p:spTree>
    <p:extLst>
      <p:ext uri="{BB962C8B-B14F-4D97-AF65-F5344CB8AC3E}">
        <p14:creationId xmlns:p14="http://schemas.microsoft.com/office/powerpoint/2010/main" val="1610260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B89D4E69-0A7E-4FA4-9158-AB8B6821009B}"/>
              </a:ext>
            </a:extLst>
          </p:cNvPr>
          <p:cNvPicPr>
            <a:picLocks noChangeAspect="1"/>
          </p:cNvPicPr>
          <p:nvPr/>
        </p:nvPicPr>
        <p:blipFill rotWithShape="1">
          <a:blip r:embed="rId3"/>
          <a:srcRect l="31124" t="19089" r="31461" b="18190"/>
          <a:stretch/>
        </p:blipFill>
        <p:spPr>
          <a:xfrm>
            <a:off x="6096000" y="1546095"/>
            <a:ext cx="4508815" cy="4251556"/>
          </a:xfrm>
          <a:prstGeom prst="rect">
            <a:avLst/>
          </a:prstGeom>
        </p:spPr>
      </p:pic>
      <p:sp>
        <p:nvSpPr>
          <p:cNvPr id="5" name="TextBox 4">
            <a:extLst>
              <a:ext uri="{FF2B5EF4-FFF2-40B4-BE49-F238E27FC236}">
                <a16:creationId xmlns:a16="http://schemas.microsoft.com/office/drawing/2014/main" id="{9653762E-2F81-47AB-AE8D-8D1F757D379E}"/>
              </a:ext>
            </a:extLst>
          </p:cNvPr>
          <p:cNvSpPr txBox="1"/>
          <p:nvPr/>
        </p:nvSpPr>
        <p:spPr>
          <a:xfrm>
            <a:off x="311084" y="58232"/>
            <a:ext cx="9049732" cy="1077218"/>
          </a:xfrm>
          <a:prstGeom prst="rect">
            <a:avLst/>
          </a:prstGeom>
          <a:noFill/>
        </p:spPr>
        <p:txBody>
          <a:bodyPr wrap="square" rtlCol="0">
            <a:spAutoFit/>
          </a:bodyPr>
          <a:lstStyle/>
          <a:p>
            <a:r>
              <a:rPr lang="en-GB" sz="3200" b="1">
                <a:solidFill>
                  <a:schemeClr val="accent6">
                    <a:lumMod val="75000"/>
                  </a:schemeClr>
                </a:solidFill>
              </a:rPr>
              <a:t>Recap…What is expected of you by taking part? – Ground rules for the group</a:t>
            </a:r>
          </a:p>
        </p:txBody>
      </p:sp>
      <p:sp>
        <p:nvSpPr>
          <p:cNvPr id="2" name="Slide Number Placeholder 1">
            <a:extLst>
              <a:ext uri="{FF2B5EF4-FFF2-40B4-BE49-F238E27FC236}">
                <a16:creationId xmlns:a16="http://schemas.microsoft.com/office/drawing/2014/main" id="{135C6A3C-E992-4357-BFB7-1A358AD39904}"/>
              </a:ext>
            </a:extLst>
          </p:cNvPr>
          <p:cNvSpPr>
            <a:spLocks noGrp="1"/>
          </p:cNvSpPr>
          <p:nvPr>
            <p:ph type="sldNum" sz="quarter" idx="12"/>
          </p:nvPr>
        </p:nvSpPr>
        <p:spPr/>
        <p:txBody>
          <a:bodyPr/>
          <a:lstStyle/>
          <a:p>
            <a:fld id="{231CE52A-2B0C-4FC0-8EA5-139AB3C8068F}" type="slidenum">
              <a:rPr lang="en-GB" smtClean="0"/>
              <a:t>22</a:t>
            </a:fld>
            <a:endParaRPr lang="en-GB"/>
          </a:p>
        </p:txBody>
      </p:sp>
      <p:sp>
        <p:nvSpPr>
          <p:cNvPr id="6" name="TextBox 5">
            <a:extLst>
              <a:ext uri="{FF2B5EF4-FFF2-40B4-BE49-F238E27FC236}">
                <a16:creationId xmlns:a16="http://schemas.microsoft.com/office/drawing/2014/main" id="{B3D5403C-B53C-4DDD-A1EA-906511037C4D}"/>
              </a:ext>
            </a:extLst>
          </p:cNvPr>
          <p:cNvSpPr txBox="1"/>
          <p:nvPr/>
        </p:nvSpPr>
        <p:spPr>
          <a:xfrm>
            <a:off x="1246598" y="1420796"/>
            <a:ext cx="3965825" cy="4708981"/>
          </a:xfrm>
          <a:prstGeom prst="rect">
            <a:avLst/>
          </a:prstGeom>
          <a:noFill/>
        </p:spPr>
        <p:txBody>
          <a:bodyPr wrap="square" rtlCol="0">
            <a:spAutoFit/>
          </a:bodyPr>
          <a:lstStyle/>
          <a:p>
            <a:endParaRPr lang="en-GB" sz="2000"/>
          </a:p>
          <a:p>
            <a:r>
              <a:rPr lang="en-GB" sz="2000"/>
              <a:t>Participants can challenge and support each other </a:t>
            </a:r>
          </a:p>
          <a:p>
            <a:endParaRPr lang="en-GB" sz="2000"/>
          </a:p>
          <a:p>
            <a:r>
              <a:rPr lang="en-GB" sz="2000"/>
              <a:t>A climate of confidentiality and openness is encouraged within the group </a:t>
            </a:r>
          </a:p>
          <a:p>
            <a:endParaRPr lang="en-GB" sz="2000"/>
          </a:p>
          <a:p>
            <a:r>
              <a:rPr lang="en-GB" sz="2000"/>
              <a:t>Participants are encouraged to seek solutions to real work issues and use real experience </a:t>
            </a:r>
          </a:p>
          <a:p>
            <a:endParaRPr lang="en-GB" sz="2000"/>
          </a:p>
          <a:p>
            <a:r>
              <a:rPr lang="en-GB" sz="2000"/>
              <a:t>Participants are encouraged to be explicit </a:t>
            </a:r>
          </a:p>
          <a:p>
            <a:endParaRPr lang="en-GB" sz="2000"/>
          </a:p>
        </p:txBody>
      </p:sp>
    </p:spTree>
    <p:extLst>
      <p:ext uri="{BB962C8B-B14F-4D97-AF65-F5344CB8AC3E}">
        <p14:creationId xmlns:p14="http://schemas.microsoft.com/office/powerpoint/2010/main" val="3948801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workers discussing at conference table">
            <a:extLst>
              <a:ext uri="{FF2B5EF4-FFF2-40B4-BE49-F238E27FC236}">
                <a16:creationId xmlns:a16="http://schemas.microsoft.com/office/drawing/2014/main" id="{29AB0B25-C68B-48DC-8BED-017A9F38F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202" y="1892413"/>
            <a:ext cx="4171927" cy="2705234"/>
          </a:xfrm>
          <a:prstGeom prst="rect">
            <a:avLst/>
          </a:prstGeom>
        </p:spPr>
      </p:pic>
      <p:sp>
        <p:nvSpPr>
          <p:cNvPr id="6" name="TextBox 5">
            <a:extLst>
              <a:ext uri="{FF2B5EF4-FFF2-40B4-BE49-F238E27FC236}">
                <a16:creationId xmlns:a16="http://schemas.microsoft.com/office/drawing/2014/main" id="{A757A508-308B-4B9F-A95B-5EC7F4CFF37B}"/>
              </a:ext>
            </a:extLst>
          </p:cNvPr>
          <p:cNvSpPr txBox="1"/>
          <p:nvPr/>
        </p:nvSpPr>
        <p:spPr>
          <a:xfrm>
            <a:off x="191995" y="906038"/>
            <a:ext cx="8028178" cy="7478970"/>
          </a:xfrm>
          <a:prstGeom prst="rect">
            <a:avLst/>
          </a:prstGeom>
          <a:noFill/>
        </p:spPr>
        <p:txBody>
          <a:bodyPr wrap="square" lIns="91440" tIns="45720" rIns="91440" bIns="45720" rtlCol="0" anchor="t">
            <a:spAutoFit/>
          </a:bodyPr>
          <a:lstStyle/>
          <a:p>
            <a:endParaRPr lang="en-GB" sz="2400"/>
          </a:p>
          <a:p>
            <a:r>
              <a:rPr lang="en-GB" sz="2400"/>
              <a:t>How is everyone?</a:t>
            </a:r>
          </a:p>
          <a:p>
            <a:endParaRPr lang="en-GB" sz="2400"/>
          </a:p>
          <a:p>
            <a:r>
              <a:rPr lang="en-GB" sz="2400"/>
              <a:t>What’s going well?</a:t>
            </a:r>
          </a:p>
          <a:p>
            <a:endParaRPr lang="en-GB" sz="2400"/>
          </a:p>
          <a:p>
            <a:r>
              <a:rPr lang="en-GB" sz="2400"/>
              <a:t>Any problems/issues? </a:t>
            </a:r>
          </a:p>
          <a:p>
            <a:endParaRPr lang="en-GB" sz="2400"/>
          </a:p>
          <a:p>
            <a:r>
              <a:rPr lang="en-GB" sz="2400"/>
              <a:t>Challenges/blockers?</a:t>
            </a:r>
          </a:p>
          <a:p>
            <a:endParaRPr lang="en-GB" sz="2400"/>
          </a:p>
          <a:p>
            <a:r>
              <a:rPr lang="en-GB" sz="2400"/>
              <a:t>What are our reflections on progress so far?</a:t>
            </a:r>
            <a:endParaRPr lang="en-GB" sz="2400">
              <a:cs typeface="Calibri"/>
            </a:endParaRPr>
          </a:p>
          <a:p>
            <a:endParaRPr lang="en-GB" sz="2400"/>
          </a:p>
          <a:p>
            <a:r>
              <a:rPr lang="en-GB" sz="2400"/>
              <a:t>Do we need to change anything/any areas of improvement? (to be better/to address a problem etc.)? </a:t>
            </a:r>
          </a:p>
          <a:p>
            <a:endParaRPr lang="en-GB" sz="2400"/>
          </a:p>
          <a:p>
            <a:r>
              <a:rPr lang="en-GB" sz="2400"/>
              <a:t>Are we all clear in our roles to make this project a success? </a:t>
            </a:r>
          </a:p>
          <a:p>
            <a:endParaRPr lang="en-GB" sz="2400"/>
          </a:p>
          <a:p>
            <a:endParaRPr lang="en-GB" sz="2400"/>
          </a:p>
          <a:p>
            <a:endParaRPr lang="en-GB" sz="2400"/>
          </a:p>
          <a:p>
            <a:endParaRPr lang="en-GB" sz="2400"/>
          </a:p>
          <a:p>
            <a:pPr marL="457200" indent="-457200">
              <a:buAutoNum type="arabicPeriod"/>
            </a:pPr>
            <a:endParaRPr lang="en-GB" sz="2400"/>
          </a:p>
        </p:txBody>
      </p:sp>
      <p:sp>
        <p:nvSpPr>
          <p:cNvPr id="7" name="TextBox 6">
            <a:extLst>
              <a:ext uri="{FF2B5EF4-FFF2-40B4-BE49-F238E27FC236}">
                <a16:creationId xmlns:a16="http://schemas.microsoft.com/office/drawing/2014/main" id="{8DABDAD9-1AAD-49B3-86BA-5F5B989C00A3}"/>
              </a:ext>
            </a:extLst>
          </p:cNvPr>
          <p:cNvSpPr txBox="1"/>
          <p:nvPr/>
        </p:nvSpPr>
        <p:spPr>
          <a:xfrm>
            <a:off x="311083" y="58232"/>
            <a:ext cx="11726945" cy="584775"/>
          </a:xfrm>
          <a:prstGeom prst="rect">
            <a:avLst/>
          </a:prstGeom>
          <a:noFill/>
        </p:spPr>
        <p:txBody>
          <a:bodyPr wrap="square" rtlCol="0">
            <a:spAutoFit/>
          </a:bodyPr>
          <a:lstStyle/>
          <a:p>
            <a:r>
              <a:rPr lang="en-GB" sz="3200" b="1">
                <a:solidFill>
                  <a:schemeClr val="accent6">
                    <a:lumMod val="75000"/>
                  </a:schemeClr>
                </a:solidFill>
              </a:rPr>
              <a:t>Team check in </a:t>
            </a:r>
            <a:endParaRPr lang="en-GB" sz="2800" b="1">
              <a:solidFill>
                <a:schemeClr val="accent6">
                  <a:lumMod val="75000"/>
                </a:schemeClr>
              </a:solidFill>
            </a:endParaRPr>
          </a:p>
        </p:txBody>
      </p:sp>
      <p:sp>
        <p:nvSpPr>
          <p:cNvPr id="2" name="Slide Number Placeholder 1">
            <a:extLst>
              <a:ext uri="{FF2B5EF4-FFF2-40B4-BE49-F238E27FC236}">
                <a16:creationId xmlns:a16="http://schemas.microsoft.com/office/drawing/2014/main" id="{A22E624D-8FD3-4532-B2D2-D7A8DC46F35D}"/>
              </a:ext>
            </a:extLst>
          </p:cNvPr>
          <p:cNvSpPr>
            <a:spLocks noGrp="1"/>
          </p:cNvSpPr>
          <p:nvPr>
            <p:ph type="sldNum" sz="quarter" idx="12"/>
          </p:nvPr>
        </p:nvSpPr>
        <p:spPr/>
        <p:txBody>
          <a:bodyPr/>
          <a:lstStyle/>
          <a:p>
            <a:fld id="{231CE52A-2B0C-4FC0-8EA5-139AB3C8068F}" type="slidenum">
              <a:rPr lang="en-GB" smtClean="0"/>
              <a:t>23</a:t>
            </a:fld>
            <a:endParaRPr lang="en-GB"/>
          </a:p>
        </p:txBody>
      </p:sp>
    </p:spTree>
    <p:extLst>
      <p:ext uri="{BB962C8B-B14F-4D97-AF65-F5344CB8AC3E}">
        <p14:creationId xmlns:p14="http://schemas.microsoft.com/office/powerpoint/2010/main" val="932607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C79C92-03FC-48DA-88A4-8FD55C94E104}"/>
              </a:ext>
            </a:extLst>
          </p:cNvPr>
          <p:cNvSpPr txBox="1"/>
          <p:nvPr/>
        </p:nvSpPr>
        <p:spPr>
          <a:xfrm>
            <a:off x="627713" y="2272705"/>
            <a:ext cx="4912600" cy="2862322"/>
          </a:xfrm>
          <a:prstGeom prst="rect">
            <a:avLst/>
          </a:prstGeom>
          <a:noFill/>
        </p:spPr>
        <p:txBody>
          <a:bodyPr wrap="square" rtlCol="0">
            <a:spAutoFit/>
          </a:bodyPr>
          <a:lstStyle/>
          <a:p>
            <a:r>
              <a:rPr lang="en-GB" sz="2000"/>
              <a:t>Update project plan with latest information</a:t>
            </a:r>
          </a:p>
          <a:p>
            <a:endParaRPr lang="en-GB" sz="2000"/>
          </a:p>
          <a:p>
            <a:r>
              <a:rPr lang="en-GB" sz="2000"/>
              <a:t>Check milestones, have they been met?</a:t>
            </a:r>
          </a:p>
          <a:p>
            <a:endParaRPr lang="en-GB" sz="2000"/>
          </a:p>
          <a:p>
            <a:r>
              <a:rPr lang="en-GB" sz="2000"/>
              <a:t>Check for any delays/barriers and discuss plan to mitigate</a:t>
            </a:r>
          </a:p>
          <a:p>
            <a:endParaRPr lang="en-GB" sz="2000"/>
          </a:p>
          <a:p>
            <a:r>
              <a:rPr lang="en-GB" sz="2000"/>
              <a:t>Review and update risks/issues and mitigation plan </a:t>
            </a:r>
          </a:p>
        </p:txBody>
      </p:sp>
      <p:pic>
        <p:nvPicPr>
          <p:cNvPr id="7" name="Picture 6" descr="Graphical user interface, text, application&#10;&#10;Description automatically generated">
            <a:extLst>
              <a:ext uri="{FF2B5EF4-FFF2-40B4-BE49-F238E27FC236}">
                <a16:creationId xmlns:a16="http://schemas.microsoft.com/office/drawing/2014/main" id="{9D55B0D0-248A-4DED-A924-A30DF1B16724}"/>
              </a:ext>
            </a:extLst>
          </p:cNvPr>
          <p:cNvPicPr>
            <a:picLocks noChangeAspect="1"/>
          </p:cNvPicPr>
          <p:nvPr/>
        </p:nvPicPr>
        <p:blipFill rotWithShape="1">
          <a:blip r:embed="rId3"/>
          <a:srcRect l="2922" t="24881" r="57191" b="13396"/>
          <a:stretch/>
        </p:blipFill>
        <p:spPr>
          <a:xfrm>
            <a:off x="6275026" y="1337333"/>
            <a:ext cx="5055992" cy="4400877"/>
          </a:xfrm>
          <a:prstGeom prst="rect">
            <a:avLst/>
          </a:prstGeom>
        </p:spPr>
      </p:pic>
      <p:sp>
        <p:nvSpPr>
          <p:cNvPr id="5" name="TextBox 4">
            <a:extLst>
              <a:ext uri="{FF2B5EF4-FFF2-40B4-BE49-F238E27FC236}">
                <a16:creationId xmlns:a16="http://schemas.microsoft.com/office/drawing/2014/main" id="{0ABEC2E8-D3E2-48D7-AE4C-66CA4818D185}"/>
              </a:ext>
            </a:extLst>
          </p:cNvPr>
          <p:cNvSpPr txBox="1"/>
          <p:nvPr/>
        </p:nvSpPr>
        <p:spPr>
          <a:xfrm>
            <a:off x="311083" y="58232"/>
            <a:ext cx="11726945" cy="1077218"/>
          </a:xfrm>
          <a:prstGeom prst="rect">
            <a:avLst/>
          </a:prstGeom>
          <a:noFill/>
        </p:spPr>
        <p:txBody>
          <a:bodyPr wrap="square" rtlCol="0">
            <a:spAutoFit/>
          </a:bodyPr>
          <a:lstStyle/>
          <a:p>
            <a:r>
              <a:rPr lang="en-US" sz="3200" b="1">
                <a:solidFill>
                  <a:schemeClr val="accent6">
                    <a:lumMod val="75000"/>
                  </a:schemeClr>
                </a:solidFill>
              </a:rPr>
              <a:t>Review implementation plan- are we on track to </a:t>
            </a:r>
          </a:p>
          <a:p>
            <a:r>
              <a:rPr lang="en-US" sz="3200" b="1">
                <a:solidFill>
                  <a:schemeClr val="accent6">
                    <a:lumMod val="75000"/>
                  </a:schemeClr>
                </a:solidFill>
              </a:rPr>
              <a:t>meet milestones?</a:t>
            </a:r>
            <a:r>
              <a:rPr lang="en-US" sz="3200"/>
              <a:t> </a:t>
            </a:r>
          </a:p>
        </p:txBody>
      </p:sp>
      <p:sp>
        <p:nvSpPr>
          <p:cNvPr id="2" name="Slide Number Placeholder 1">
            <a:extLst>
              <a:ext uri="{FF2B5EF4-FFF2-40B4-BE49-F238E27FC236}">
                <a16:creationId xmlns:a16="http://schemas.microsoft.com/office/drawing/2014/main" id="{91E61A22-105E-464E-9F66-A7D5C247C23F}"/>
              </a:ext>
            </a:extLst>
          </p:cNvPr>
          <p:cNvSpPr>
            <a:spLocks noGrp="1"/>
          </p:cNvSpPr>
          <p:nvPr>
            <p:ph type="sldNum" sz="quarter" idx="12"/>
          </p:nvPr>
        </p:nvSpPr>
        <p:spPr/>
        <p:txBody>
          <a:bodyPr/>
          <a:lstStyle/>
          <a:p>
            <a:fld id="{231CE52A-2B0C-4FC0-8EA5-139AB3C8068F}" type="slidenum">
              <a:rPr lang="en-GB" smtClean="0"/>
              <a:t>24</a:t>
            </a:fld>
            <a:endParaRPr lang="en-GB"/>
          </a:p>
        </p:txBody>
      </p:sp>
    </p:spTree>
    <p:extLst>
      <p:ext uri="{BB962C8B-B14F-4D97-AF65-F5344CB8AC3E}">
        <p14:creationId xmlns:p14="http://schemas.microsoft.com/office/powerpoint/2010/main" val="2087304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896FC2A1-C38A-4C00-937E-836DC70B0745}"/>
              </a:ext>
            </a:extLst>
          </p:cNvPr>
          <p:cNvPicPr>
            <a:picLocks noChangeAspect="1"/>
          </p:cNvPicPr>
          <p:nvPr/>
        </p:nvPicPr>
        <p:blipFill rotWithShape="1">
          <a:blip r:embed="rId3"/>
          <a:srcRect l="32247" t="28677" r="12022" b="15393"/>
          <a:stretch/>
        </p:blipFill>
        <p:spPr>
          <a:xfrm>
            <a:off x="5229715" y="1772340"/>
            <a:ext cx="6798067" cy="4098614"/>
          </a:xfrm>
          <a:prstGeom prst="rect">
            <a:avLst/>
          </a:prstGeom>
        </p:spPr>
      </p:pic>
      <p:sp>
        <p:nvSpPr>
          <p:cNvPr id="4" name="TextBox 3">
            <a:extLst>
              <a:ext uri="{FF2B5EF4-FFF2-40B4-BE49-F238E27FC236}">
                <a16:creationId xmlns:a16="http://schemas.microsoft.com/office/drawing/2014/main" id="{88E9C8C5-DA89-46D5-8BB9-69C05BBE2C61}"/>
              </a:ext>
            </a:extLst>
          </p:cNvPr>
          <p:cNvSpPr txBox="1"/>
          <p:nvPr/>
        </p:nvSpPr>
        <p:spPr>
          <a:xfrm>
            <a:off x="311083" y="58232"/>
            <a:ext cx="11726945" cy="1077218"/>
          </a:xfrm>
          <a:prstGeom prst="rect">
            <a:avLst/>
          </a:prstGeom>
          <a:noFill/>
        </p:spPr>
        <p:txBody>
          <a:bodyPr wrap="square" rtlCol="0">
            <a:spAutoFit/>
          </a:bodyPr>
          <a:lstStyle/>
          <a:p>
            <a:r>
              <a:rPr lang="en-GB" sz="3200" b="1">
                <a:solidFill>
                  <a:schemeClr val="accent6">
                    <a:lumMod val="75000"/>
                  </a:schemeClr>
                </a:solidFill>
              </a:rPr>
              <a:t>Re-visit discussion around inclusion of  FeNO in </a:t>
            </a:r>
          </a:p>
          <a:p>
            <a:r>
              <a:rPr lang="en-GB" sz="3200" b="1">
                <a:solidFill>
                  <a:schemeClr val="accent6">
                    <a:lumMod val="75000"/>
                  </a:schemeClr>
                </a:solidFill>
              </a:rPr>
              <a:t>Clinical Pathway….</a:t>
            </a:r>
            <a:endParaRPr lang="en-GB" sz="2800" b="1">
              <a:solidFill>
                <a:schemeClr val="accent6">
                  <a:lumMod val="75000"/>
                </a:schemeClr>
              </a:solidFill>
            </a:endParaRPr>
          </a:p>
        </p:txBody>
      </p:sp>
      <p:sp>
        <p:nvSpPr>
          <p:cNvPr id="9" name="TextBox 8">
            <a:extLst>
              <a:ext uri="{FF2B5EF4-FFF2-40B4-BE49-F238E27FC236}">
                <a16:creationId xmlns:a16="http://schemas.microsoft.com/office/drawing/2014/main" id="{E4E7E8CB-9AD1-4EA4-98D0-A08081AB31F4}"/>
              </a:ext>
            </a:extLst>
          </p:cNvPr>
          <p:cNvSpPr txBox="1"/>
          <p:nvPr/>
        </p:nvSpPr>
        <p:spPr>
          <a:xfrm>
            <a:off x="311083" y="1546309"/>
            <a:ext cx="4743207" cy="5539978"/>
          </a:xfrm>
          <a:prstGeom prst="rect">
            <a:avLst/>
          </a:prstGeom>
          <a:noFill/>
        </p:spPr>
        <p:txBody>
          <a:bodyPr wrap="square" rtlCol="0">
            <a:spAutoFit/>
          </a:bodyPr>
          <a:lstStyle/>
          <a:p>
            <a:r>
              <a:rPr lang="en-GB" sz="1800"/>
              <a:t>Have we got our use of FeNO in the right part of our pathway? </a:t>
            </a:r>
          </a:p>
          <a:p>
            <a:endParaRPr lang="en-GB" sz="1800"/>
          </a:p>
          <a:p>
            <a:r>
              <a:rPr lang="en-GB" sz="1800"/>
              <a:t>Is our pathway still working for </a:t>
            </a:r>
          </a:p>
          <a:p>
            <a:r>
              <a:rPr lang="en-GB" sz="1800"/>
              <a:t>1) our patients? 2) our clinical team(s)? </a:t>
            </a:r>
          </a:p>
          <a:p>
            <a:endParaRPr lang="en-GB"/>
          </a:p>
          <a:p>
            <a:r>
              <a:rPr lang="en-GB" b="1">
                <a:effectLst/>
                <a:latin typeface="Calibri" panose="020F0502020204030204" pitchFamily="34" charset="0"/>
                <a:ea typeface="Times New Roman" panose="02020603050405020304" pitchFamily="18" charset="0"/>
              </a:rPr>
              <a:t>Links to NICE pathways</a:t>
            </a:r>
          </a:p>
          <a:p>
            <a:endParaRPr lang="en-GB" b="1">
              <a:latin typeface="Calibri" panose="020F0502020204030204" pitchFamily="34" charset="0"/>
              <a:ea typeface="Times New Roman" panose="02020603050405020304" pitchFamily="18" charset="0"/>
            </a:endParaRPr>
          </a:p>
          <a:p>
            <a:r>
              <a:rPr lang="en-GB" b="1">
                <a:effectLst/>
                <a:latin typeface="Calibri" panose="020F0502020204030204" pitchFamily="34" charset="0"/>
                <a:ea typeface="Times New Roman" panose="02020603050405020304" pitchFamily="18" charset="0"/>
              </a:rPr>
              <a:t>For 18 years+</a:t>
            </a:r>
          </a:p>
          <a:p>
            <a:r>
              <a:rPr lang="en-GB" u="sng">
                <a:solidFill>
                  <a:srgbClr val="0563C1"/>
                </a:solidFill>
                <a:effectLst/>
                <a:latin typeface="Calibri" panose="020F0502020204030204" pitchFamily="34" charset="0"/>
                <a:ea typeface="Times New Roman" panose="02020603050405020304" pitchFamily="18" charset="0"/>
                <a:hlinkClick r:id="rId4"/>
              </a:rPr>
              <a:t>https://www.nice.org.uk/guidance/ng80/resources/algorithm-c-objective-tests-for-asthma-in-adults-aged-17-and-over-pdf-4656176751</a:t>
            </a:r>
            <a:r>
              <a:rPr lang="en-GB">
                <a:effectLst/>
                <a:latin typeface="Calibri" panose="020F0502020204030204" pitchFamily="34" charset="0"/>
                <a:ea typeface="Times New Roman" panose="02020603050405020304" pitchFamily="18" charset="0"/>
              </a:rPr>
              <a:t> </a:t>
            </a:r>
          </a:p>
          <a:p>
            <a:r>
              <a:rPr lang="en-GB" b="1">
                <a:effectLst/>
                <a:latin typeface="Calibri" panose="020F0502020204030204" pitchFamily="34" charset="0"/>
                <a:ea typeface="Times New Roman" panose="02020603050405020304" pitchFamily="18" charset="0"/>
              </a:rPr>
              <a:t>For 5 to 17 years </a:t>
            </a:r>
            <a:r>
              <a:rPr lang="en-GB" u="sng">
                <a:solidFill>
                  <a:srgbClr val="0563C1"/>
                </a:solidFill>
                <a:effectLst/>
                <a:latin typeface="Calibri" panose="020F0502020204030204" pitchFamily="34" charset="0"/>
                <a:ea typeface="Times New Roman" panose="02020603050405020304" pitchFamily="18" charset="0"/>
                <a:hlinkClick r:id="rId5"/>
              </a:rPr>
              <a:t>https://www.nice.org.uk/guidance/ng80/resources/algorithm-b-objective-tests-for-asthma-in-children-and-young-people-aged-5-to-16-pdf-4656176750</a:t>
            </a:r>
            <a:endParaRPr lang="en-GB"/>
          </a:p>
          <a:p>
            <a:endParaRPr lang="en-GB" sz="2400">
              <a:effectLst/>
              <a:latin typeface="Calibri" panose="020F0502020204030204" pitchFamily="34" charset="0"/>
              <a:ea typeface="Times New Roman" panose="02020603050405020304" pitchFamily="18" charset="0"/>
            </a:endParaRPr>
          </a:p>
          <a:p>
            <a:endParaRPr lang="en-GB" sz="2400"/>
          </a:p>
        </p:txBody>
      </p:sp>
      <p:sp>
        <p:nvSpPr>
          <p:cNvPr id="2" name="Slide Number Placeholder 1">
            <a:extLst>
              <a:ext uri="{FF2B5EF4-FFF2-40B4-BE49-F238E27FC236}">
                <a16:creationId xmlns:a16="http://schemas.microsoft.com/office/drawing/2014/main" id="{A5A79278-C226-456C-A831-EE4CEAE1E2EA}"/>
              </a:ext>
            </a:extLst>
          </p:cNvPr>
          <p:cNvSpPr>
            <a:spLocks noGrp="1"/>
          </p:cNvSpPr>
          <p:nvPr>
            <p:ph type="sldNum" sz="quarter" idx="12"/>
          </p:nvPr>
        </p:nvSpPr>
        <p:spPr/>
        <p:txBody>
          <a:bodyPr/>
          <a:lstStyle/>
          <a:p>
            <a:fld id="{231CE52A-2B0C-4FC0-8EA5-139AB3C8068F}" type="slidenum">
              <a:rPr lang="en-GB" smtClean="0"/>
              <a:t>25</a:t>
            </a:fld>
            <a:endParaRPr lang="en-GB"/>
          </a:p>
        </p:txBody>
      </p:sp>
    </p:spTree>
    <p:extLst>
      <p:ext uri="{BB962C8B-B14F-4D97-AF65-F5344CB8AC3E}">
        <p14:creationId xmlns:p14="http://schemas.microsoft.com/office/powerpoint/2010/main" val="3454165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CC5933D7-F83F-4B20-9B3E-47A29BBB80EB}"/>
              </a:ext>
            </a:extLst>
          </p:cNvPr>
          <p:cNvGraphicFramePr>
            <a:graphicFrameLocks noGrp="1"/>
          </p:cNvGraphicFramePr>
          <p:nvPr/>
        </p:nvGraphicFramePr>
        <p:xfrm>
          <a:off x="2832243" y="2132030"/>
          <a:ext cx="6096000" cy="2931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74224375"/>
                    </a:ext>
                  </a:extLst>
                </a:gridCol>
                <a:gridCol w="2032000">
                  <a:extLst>
                    <a:ext uri="{9D8B030D-6E8A-4147-A177-3AD203B41FA5}">
                      <a16:colId xmlns:a16="http://schemas.microsoft.com/office/drawing/2014/main" val="3858924486"/>
                    </a:ext>
                  </a:extLst>
                </a:gridCol>
                <a:gridCol w="2032000">
                  <a:extLst>
                    <a:ext uri="{9D8B030D-6E8A-4147-A177-3AD203B41FA5}">
                      <a16:colId xmlns:a16="http://schemas.microsoft.com/office/drawing/2014/main" val="2619960644"/>
                    </a:ext>
                  </a:extLst>
                </a:gridCol>
              </a:tblGrid>
              <a:tr h="370840">
                <a:tc>
                  <a:txBody>
                    <a:bodyPr/>
                    <a:lstStyle/>
                    <a:p>
                      <a:r>
                        <a:rPr lang="en-GB"/>
                        <a:t>Action</a:t>
                      </a:r>
                    </a:p>
                  </a:txBody>
                  <a:tcPr/>
                </a:tc>
                <a:tc>
                  <a:txBody>
                    <a:bodyPr/>
                    <a:lstStyle/>
                    <a:p>
                      <a:r>
                        <a:rPr lang="en-GB"/>
                        <a:t>Assigned to </a:t>
                      </a:r>
                    </a:p>
                  </a:txBody>
                  <a:tcPr/>
                </a:tc>
                <a:tc>
                  <a:txBody>
                    <a:bodyPr/>
                    <a:lstStyle/>
                    <a:p>
                      <a:r>
                        <a:rPr lang="en-GB"/>
                        <a:t>Date Due</a:t>
                      </a:r>
                    </a:p>
                  </a:txBody>
                  <a:tcPr/>
                </a:tc>
                <a:extLst>
                  <a:ext uri="{0D108BD9-81ED-4DB2-BD59-A6C34878D82A}">
                    <a16:rowId xmlns:a16="http://schemas.microsoft.com/office/drawing/2014/main" val="3540196392"/>
                  </a:ext>
                </a:extLst>
              </a:tr>
              <a:tr h="370840">
                <a:tc>
                  <a:txBody>
                    <a:bodyPr/>
                    <a:lstStyle/>
                    <a:p>
                      <a:r>
                        <a:rPr lang="en-GB"/>
                        <a:t>Action 1</a:t>
                      </a:r>
                    </a:p>
                    <a:p>
                      <a:endParaRPr lang="en-GB"/>
                    </a:p>
                  </a:txBody>
                  <a:tcPr/>
                </a:tc>
                <a:tc>
                  <a:txBody>
                    <a:bodyPr/>
                    <a:lstStyle/>
                    <a:p>
                      <a:r>
                        <a:rPr lang="en-GB"/>
                        <a:t>[initials]</a:t>
                      </a:r>
                    </a:p>
                  </a:txBody>
                  <a:tcPr/>
                </a:tc>
                <a:tc>
                  <a:txBody>
                    <a:bodyPr/>
                    <a:lstStyle/>
                    <a:p>
                      <a:r>
                        <a:rPr lang="en-GB"/>
                        <a:t>[Dd/mm/yy]</a:t>
                      </a:r>
                    </a:p>
                  </a:txBody>
                  <a:tcPr/>
                </a:tc>
                <a:extLst>
                  <a:ext uri="{0D108BD9-81ED-4DB2-BD59-A6C34878D82A}">
                    <a16:rowId xmlns:a16="http://schemas.microsoft.com/office/drawing/2014/main" val="669648953"/>
                  </a:ext>
                </a:extLst>
              </a:tr>
              <a:tr h="370840">
                <a:tc>
                  <a:txBody>
                    <a:bodyPr/>
                    <a:lstStyle/>
                    <a:p>
                      <a:r>
                        <a:rPr lang="en-GB"/>
                        <a:t>Action 2</a:t>
                      </a:r>
                    </a:p>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8850301"/>
                  </a:ext>
                </a:extLst>
              </a:tr>
              <a:tr h="370840">
                <a:tc>
                  <a:txBody>
                    <a:bodyPr/>
                    <a:lstStyle/>
                    <a:p>
                      <a:r>
                        <a:rPr lang="en-GB"/>
                        <a:t>Action 3</a:t>
                      </a:r>
                    </a:p>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203300212"/>
                  </a:ext>
                </a:extLst>
              </a:tr>
              <a:tr h="370840">
                <a:tc>
                  <a:txBody>
                    <a:bodyPr/>
                    <a:lstStyle/>
                    <a:p>
                      <a:r>
                        <a:rPr lang="en-GB"/>
                        <a:t>Action 4</a:t>
                      </a:r>
                    </a:p>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67295158"/>
                  </a:ext>
                </a:extLst>
              </a:tr>
            </a:tbl>
          </a:graphicData>
        </a:graphic>
      </p:graphicFrame>
      <p:sp>
        <p:nvSpPr>
          <p:cNvPr id="6" name="TextBox 5">
            <a:extLst>
              <a:ext uri="{FF2B5EF4-FFF2-40B4-BE49-F238E27FC236}">
                <a16:creationId xmlns:a16="http://schemas.microsoft.com/office/drawing/2014/main" id="{DFE56879-7281-4CD5-A9AE-05EFCEBBCA4A}"/>
              </a:ext>
            </a:extLst>
          </p:cNvPr>
          <p:cNvSpPr txBox="1"/>
          <p:nvPr/>
        </p:nvSpPr>
        <p:spPr>
          <a:xfrm>
            <a:off x="311084" y="58232"/>
            <a:ext cx="9049732" cy="584775"/>
          </a:xfrm>
          <a:prstGeom prst="rect">
            <a:avLst/>
          </a:prstGeom>
          <a:noFill/>
        </p:spPr>
        <p:txBody>
          <a:bodyPr wrap="square" rtlCol="0">
            <a:spAutoFit/>
          </a:bodyPr>
          <a:lstStyle/>
          <a:p>
            <a:r>
              <a:rPr lang="en-GB" sz="3200" b="1">
                <a:solidFill>
                  <a:schemeClr val="accent6">
                    <a:lumMod val="75000"/>
                  </a:schemeClr>
                </a:solidFill>
              </a:rPr>
              <a:t>Capture actions and assign tasks</a:t>
            </a:r>
            <a:endParaRPr lang="en-GB" sz="3200" b="1" u="sng">
              <a:solidFill>
                <a:schemeClr val="accent6">
                  <a:lumMod val="75000"/>
                </a:schemeClr>
              </a:solidFill>
            </a:endParaRPr>
          </a:p>
        </p:txBody>
      </p:sp>
      <p:sp>
        <p:nvSpPr>
          <p:cNvPr id="3" name="Slide Number Placeholder 2">
            <a:extLst>
              <a:ext uri="{FF2B5EF4-FFF2-40B4-BE49-F238E27FC236}">
                <a16:creationId xmlns:a16="http://schemas.microsoft.com/office/drawing/2014/main" id="{C6CBC5B2-34A5-4AD4-AD1B-C4CCBDB199F4}"/>
              </a:ext>
            </a:extLst>
          </p:cNvPr>
          <p:cNvSpPr>
            <a:spLocks noGrp="1"/>
          </p:cNvSpPr>
          <p:nvPr>
            <p:ph type="sldNum" sz="quarter" idx="12"/>
          </p:nvPr>
        </p:nvSpPr>
        <p:spPr/>
        <p:txBody>
          <a:bodyPr/>
          <a:lstStyle/>
          <a:p>
            <a:fld id="{231CE52A-2B0C-4FC0-8EA5-139AB3C8068F}" type="slidenum">
              <a:rPr lang="en-GB" smtClean="0"/>
              <a:t>26</a:t>
            </a:fld>
            <a:endParaRPr lang="en-GB"/>
          </a:p>
        </p:txBody>
      </p:sp>
    </p:spTree>
    <p:extLst>
      <p:ext uri="{BB962C8B-B14F-4D97-AF65-F5344CB8AC3E}">
        <p14:creationId xmlns:p14="http://schemas.microsoft.com/office/powerpoint/2010/main" val="2738473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DAAA2-DE29-B442-84FF-51D8BC7D1076}"/>
              </a:ext>
            </a:extLst>
          </p:cNvPr>
          <p:cNvSpPr txBox="1"/>
          <p:nvPr/>
        </p:nvSpPr>
        <p:spPr>
          <a:xfrm>
            <a:off x="3421380" y="2544150"/>
            <a:ext cx="5349240" cy="3046988"/>
          </a:xfrm>
          <a:prstGeom prst="rect">
            <a:avLst/>
          </a:prstGeom>
          <a:noFill/>
        </p:spPr>
        <p:txBody>
          <a:bodyPr wrap="square" rtlCol="0">
            <a:spAutoFit/>
          </a:bodyPr>
          <a:lstStyle/>
          <a:p>
            <a:pPr algn="ctr"/>
            <a:r>
              <a:rPr lang="en-US" sz="3200" b="1">
                <a:solidFill>
                  <a:schemeClr val="accent6">
                    <a:lumMod val="75000"/>
                  </a:schemeClr>
                </a:solidFill>
              </a:rPr>
              <a:t>PLAN/TEMPLATE FOR ACTION LEARNING SETS</a:t>
            </a:r>
          </a:p>
          <a:p>
            <a:pPr algn="ctr"/>
            <a:endParaRPr lang="en-US" sz="3200" b="1">
              <a:solidFill>
                <a:schemeClr val="accent6">
                  <a:lumMod val="75000"/>
                </a:schemeClr>
              </a:solidFill>
            </a:endParaRPr>
          </a:p>
          <a:p>
            <a:pPr algn="ctr"/>
            <a:r>
              <a:rPr lang="en-US" sz="3200" b="1">
                <a:solidFill>
                  <a:schemeClr val="accent6">
                    <a:lumMod val="75000"/>
                  </a:schemeClr>
                </a:solidFill>
              </a:rPr>
              <a:t>ALS 4 – Project close and evaluation</a:t>
            </a:r>
          </a:p>
          <a:p>
            <a:pPr algn="ctr"/>
            <a:endParaRPr lang="en-US" sz="3200" b="1">
              <a:solidFill>
                <a:schemeClr val="accent6">
                  <a:lumMod val="75000"/>
                </a:schemeClr>
              </a:solidFill>
            </a:endParaRPr>
          </a:p>
        </p:txBody>
      </p:sp>
      <p:sp>
        <p:nvSpPr>
          <p:cNvPr id="3" name="Slide Number Placeholder 2">
            <a:extLst>
              <a:ext uri="{FF2B5EF4-FFF2-40B4-BE49-F238E27FC236}">
                <a16:creationId xmlns:a16="http://schemas.microsoft.com/office/drawing/2014/main" id="{F429CBE5-C318-4ABE-BDE9-8CDD988CF487}"/>
              </a:ext>
            </a:extLst>
          </p:cNvPr>
          <p:cNvSpPr>
            <a:spLocks noGrp="1"/>
          </p:cNvSpPr>
          <p:nvPr>
            <p:ph type="sldNum" sz="quarter" idx="12"/>
          </p:nvPr>
        </p:nvSpPr>
        <p:spPr/>
        <p:txBody>
          <a:bodyPr/>
          <a:lstStyle/>
          <a:p>
            <a:fld id="{231CE52A-2B0C-4FC0-8EA5-139AB3C8068F}" type="slidenum">
              <a:rPr lang="en-GB" smtClean="0"/>
              <a:t>27</a:t>
            </a:fld>
            <a:endParaRPr lang="en-GB"/>
          </a:p>
        </p:txBody>
      </p:sp>
    </p:spTree>
    <p:extLst>
      <p:ext uri="{BB962C8B-B14F-4D97-AF65-F5344CB8AC3E}">
        <p14:creationId xmlns:p14="http://schemas.microsoft.com/office/powerpoint/2010/main" val="1230552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B89D4E69-0A7E-4FA4-9158-AB8B6821009B}"/>
              </a:ext>
            </a:extLst>
          </p:cNvPr>
          <p:cNvPicPr>
            <a:picLocks noChangeAspect="1"/>
          </p:cNvPicPr>
          <p:nvPr/>
        </p:nvPicPr>
        <p:blipFill rotWithShape="1">
          <a:blip r:embed="rId3"/>
          <a:srcRect l="31124" t="19089" r="31461" b="18190"/>
          <a:stretch/>
        </p:blipFill>
        <p:spPr>
          <a:xfrm>
            <a:off x="6096000" y="1546095"/>
            <a:ext cx="4508815" cy="4251556"/>
          </a:xfrm>
          <a:prstGeom prst="rect">
            <a:avLst/>
          </a:prstGeom>
        </p:spPr>
      </p:pic>
      <p:sp>
        <p:nvSpPr>
          <p:cNvPr id="8" name="TextBox 7">
            <a:extLst>
              <a:ext uri="{FF2B5EF4-FFF2-40B4-BE49-F238E27FC236}">
                <a16:creationId xmlns:a16="http://schemas.microsoft.com/office/drawing/2014/main" id="{9EE8D6FB-27DD-46C4-9C80-2C8CF69062D3}"/>
              </a:ext>
            </a:extLst>
          </p:cNvPr>
          <p:cNvSpPr txBox="1"/>
          <p:nvPr/>
        </p:nvSpPr>
        <p:spPr>
          <a:xfrm>
            <a:off x="1246598" y="1420796"/>
            <a:ext cx="3965825" cy="4708981"/>
          </a:xfrm>
          <a:prstGeom prst="rect">
            <a:avLst/>
          </a:prstGeom>
          <a:noFill/>
        </p:spPr>
        <p:txBody>
          <a:bodyPr wrap="square" rtlCol="0">
            <a:spAutoFit/>
          </a:bodyPr>
          <a:lstStyle/>
          <a:p>
            <a:endParaRPr lang="en-GB" sz="2000"/>
          </a:p>
          <a:p>
            <a:r>
              <a:rPr lang="en-GB" sz="2000"/>
              <a:t>Participants can challenge and support each other </a:t>
            </a:r>
          </a:p>
          <a:p>
            <a:endParaRPr lang="en-GB" sz="2000"/>
          </a:p>
          <a:p>
            <a:r>
              <a:rPr lang="en-GB" sz="2000"/>
              <a:t>A climate of confidentiality and openness is encouraged within the group </a:t>
            </a:r>
          </a:p>
          <a:p>
            <a:endParaRPr lang="en-GB" sz="2000"/>
          </a:p>
          <a:p>
            <a:r>
              <a:rPr lang="en-GB" sz="2000"/>
              <a:t>Participants are encouraged to seek solutions to real work issues and use real experience </a:t>
            </a:r>
          </a:p>
          <a:p>
            <a:endParaRPr lang="en-GB" sz="2000"/>
          </a:p>
          <a:p>
            <a:r>
              <a:rPr lang="en-GB" sz="2000"/>
              <a:t>Participants are encouraged to be explicit </a:t>
            </a:r>
          </a:p>
          <a:p>
            <a:endParaRPr lang="en-GB" sz="2000"/>
          </a:p>
        </p:txBody>
      </p:sp>
      <p:sp>
        <p:nvSpPr>
          <p:cNvPr id="5" name="TextBox 4">
            <a:extLst>
              <a:ext uri="{FF2B5EF4-FFF2-40B4-BE49-F238E27FC236}">
                <a16:creationId xmlns:a16="http://schemas.microsoft.com/office/drawing/2014/main" id="{9653762E-2F81-47AB-AE8D-8D1F757D379E}"/>
              </a:ext>
            </a:extLst>
          </p:cNvPr>
          <p:cNvSpPr txBox="1"/>
          <p:nvPr/>
        </p:nvSpPr>
        <p:spPr>
          <a:xfrm>
            <a:off x="311084" y="58232"/>
            <a:ext cx="9049732" cy="1077218"/>
          </a:xfrm>
          <a:prstGeom prst="rect">
            <a:avLst/>
          </a:prstGeom>
          <a:noFill/>
        </p:spPr>
        <p:txBody>
          <a:bodyPr wrap="square" rtlCol="0">
            <a:spAutoFit/>
          </a:bodyPr>
          <a:lstStyle/>
          <a:p>
            <a:r>
              <a:rPr lang="en-GB" sz="3200" b="1">
                <a:solidFill>
                  <a:schemeClr val="accent6">
                    <a:lumMod val="75000"/>
                  </a:schemeClr>
                </a:solidFill>
              </a:rPr>
              <a:t>Recap…What is expected of you by taking part? – Ground rules for the group</a:t>
            </a:r>
          </a:p>
        </p:txBody>
      </p:sp>
      <p:sp>
        <p:nvSpPr>
          <p:cNvPr id="2" name="Slide Number Placeholder 1">
            <a:extLst>
              <a:ext uri="{FF2B5EF4-FFF2-40B4-BE49-F238E27FC236}">
                <a16:creationId xmlns:a16="http://schemas.microsoft.com/office/drawing/2014/main" id="{135C6A3C-E992-4357-BFB7-1A358AD39904}"/>
              </a:ext>
            </a:extLst>
          </p:cNvPr>
          <p:cNvSpPr>
            <a:spLocks noGrp="1"/>
          </p:cNvSpPr>
          <p:nvPr>
            <p:ph type="sldNum" sz="quarter" idx="12"/>
          </p:nvPr>
        </p:nvSpPr>
        <p:spPr/>
        <p:txBody>
          <a:bodyPr/>
          <a:lstStyle/>
          <a:p>
            <a:fld id="{231CE52A-2B0C-4FC0-8EA5-139AB3C8068F}" type="slidenum">
              <a:rPr lang="en-GB" smtClean="0"/>
              <a:t>28</a:t>
            </a:fld>
            <a:endParaRPr lang="en-GB"/>
          </a:p>
        </p:txBody>
      </p:sp>
    </p:spTree>
    <p:extLst>
      <p:ext uri="{BB962C8B-B14F-4D97-AF65-F5344CB8AC3E}">
        <p14:creationId xmlns:p14="http://schemas.microsoft.com/office/powerpoint/2010/main" val="3984275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workers discussing at conference table">
            <a:extLst>
              <a:ext uri="{FF2B5EF4-FFF2-40B4-BE49-F238E27FC236}">
                <a16:creationId xmlns:a16="http://schemas.microsoft.com/office/drawing/2014/main" id="{29AB0B25-C68B-48DC-8BED-017A9F38F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202" y="1892413"/>
            <a:ext cx="4171927" cy="2705234"/>
          </a:xfrm>
          <a:prstGeom prst="rect">
            <a:avLst/>
          </a:prstGeom>
        </p:spPr>
      </p:pic>
      <p:sp>
        <p:nvSpPr>
          <p:cNvPr id="6" name="TextBox 5">
            <a:extLst>
              <a:ext uri="{FF2B5EF4-FFF2-40B4-BE49-F238E27FC236}">
                <a16:creationId xmlns:a16="http://schemas.microsoft.com/office/drawing/2014/main" id="{A757A508-308B-4B9F-A95B-5EC7F4CFF37B}"/>
              </a:ext>
            </a:extLst>
          </p:cNvPr>
          <p:cNvSpPr txBox="1"/>
          <p:nvPr/>
        </p:nvSpPr>
        <p:spPr>
          <a:xfrm>
            <a:off x="191995" y="906038"/>
            <a:ext cx="8028178" cy="7478970"/>
          </a:xfrm>
          <a:prstGeom prst="rect">
            <a:avLst/>
          </a:prstGeom>
          <a:noFill/>
        </p:spPr>
        <p:txBody>
          <a:bodyPr wrap="square" lIns="91440" tIns="45720" rIns="91440" bIns="45720" rtlCol="0" anchor="t">
            <a:spAutoFit/>
          </a:bodyPr>
          <a:lstStyle/>
          <a:p>
            <a:endParaRPr lang="en-GB" sz="2400"/>
          </a:p>
          <a:p>
            <a:r>
              <a:rPr lang="en-GB" sz="2400"/>
              <a:t>How is everyone?</a:t>
            </a:r>
          </a:p>
          <a:p>
            <a:endParaRPr lang="en-GB" sz="2400"/>
          </a:p>
          <a:p>
            <a:r>
              <a:rPr lang="en-GB" sz="2400"/>
              <a:t>What’s going well?</a:t>
            </a:r>
          </a:p>
          <a:p>
            <a:endParaRPr lang="en-GB" sz="2400"/>
          </a:p>
          <a:p>
            <a:r>
              <a:rPr lang="en-GB" sz="2400"/>
              <a:t>Any problems/issues? </a:t>
            </a:r>
          </a:p>
          <a:p>
            <a:endParaRPr lang="en-GB" sz="2400"/>
          </a:p>
          <a:p>
            <a:r>
              <a:rPr lang="en-GB" sz="2400"/>
              <a:t>Challenges/blockers?</a:t>
            </a:r>
          </a:p>
          <a:p>
            <a:endParaRPr lang="en-GB" sz="2400"/>
          </a:p>
          <a:p>
            <a:r>
              <a:rPr lang="en-GB" sz="2400"/>
              <a:t>What are our reflections on progress so far?</a:t>
            </a:r>
            <a:endParaRPr lang="en-GB" sz="2400">
              <a:cs typeface="Calibri"/>
            </a:endParaRPr>
          </a:p>
          <a:p>
            <a:endParaRPr lang="en-GB" sz="2400"/>
          </a:p>
          <a:p>
            <a:r>
              <a:rPr lang="en-GB" sz="2400"/>
              <a:t>Do we need to change anything/any areas of improvement? (to be better/to address a problem etc.)? </a:t>
            </a:r>
          </a:p>
          <a:p>
            <a:endParaRPr lang="en-GB" sz="2400"/>
          </a:p>
          <a:p>
            <a:r>
              <a:rPr lang="en-GB" sz="2400"/>
              <a:t>Are we all clear in our roles to make this project a success? </a:t>
            </a:r>
          </a:p>
          <a:p>
            <a:endParaRPr lang="en-GB" sz="2400"/>
          </a:p>
          <a:p>
            <a:endParaRPr lang="en-GB" sz="2400"/>
          </a:p>
          <a:p>
            <a:endParaRPr lang="en-GB" sz="2400"/>
          </a:p>
          <a:p>
            <a:endParaRPr lang="en-GB" sz="2400"/>
          </a:p>
          <a:p>
            <a:pPr marL="457200" indent="-457200">
              <a:buAutoNum type="arabicPeriod"/>
            </a:pPr>
            <a:endParaRPr lang="en-GB" sz="2400"/>
          </a:p>
        </p:txBody>
      </p:sp>
      <p:sp>
        <p:nvSpPr>
          <p:cNvPr id="7" name="TextBox 6">
            <a:extLst>
              <a:ext uri="{FF2B5EF4-FFF2-40B4-BE49-F238E27FC236}">
                <a16:creationId xmlns:a16="http://schemas.microsoft.com/office/drawing/2014/main" id="{8DABDAD9-1AAD-49B3-86BA-5F5B989C00A3}"/>
              </a:ext>
            </a:extLst>
          </p:cNvPr>
          <p:cNvSpPr txBox="1"/>
          <p:nvPr/>
        </p:nvSpPr>
        <p:spPr>
          <a:xfrm>
            <a:off x="311083" y="58232"/>
            <a:ext cx="11726945" cy="584775"/>
          </a:xfrm>
          <a:prstGeom prst="rect">
            <a:avLst/>
          </a:prstGeom>
          <a:noFill/>
        </p:spPr>
        <p:txBody>
          <a:bodyPr wrap="square" rtlCol="0">
            <a:spAutoFit/>
          </a:bodyPr>
          <a:lstStyle/>
          <a:p>
            <a:r>
              <a:rPr lang="en-GB" sz="3200" b="1">
                <a:solidFill>
                  <a:schemeClr val="accent6">
                    <a:lumMod val="75000"/>
                  </a:schemeClr>
                </a:solidFill>
              </a:rPr>
              <a:t>Team check in </a:t>
            </a:r>
            <a:endParaRPr lang="en-GB" sz="2800" b="1">
              <a:solidFill>
                <a:schemeClr val="accent6">
                  <a:lumMod val="75000"/>
                </a:schemeClr>
              </a:solidFill>
            </a:endParaRPr>
          </a:p>
        </p:txBody>
      </p:sp>
      <p:sp>
        <p:nvSpPr>
          <p:cNvPr id="2" name="Slide Number Placeholder 1">
            <a:extLst>
              <a:ext uri="{FF2B5EF4-FFF2-40B4-BE49-F238E27FC236}">
                <a16:creationId xmlns:a16="http://schemas.microsoft.com/office/drawing/2014/main" id="{AD46A416-AC2D-455C-9ABB-616F85EFE505}"/>
              </a:ext>
            </a:extLst>
          </p:cNvPr>
          <p:cNvSpPr>
            <a:spLocks noGrp="1"/>
          </p:cNvSpPr>
          <p:nvPr>
            <p:ph type="sldNum" sz="quarter" idx="12"/>
          </p:nvPr>
        </p:nvSpPr>
        <p:spPr/>
        <p:txBody>
          <a:bodyPr/>
          <a:lstStyle/>
          <a:p>
            <a:fld id="{231CE52A-2B0C-4FC0-8EA5-139AB3C8068F}" type="slidenum">
              <a:rPr lang="en-GB" smtClean="0"/>
              <a:t>29</a:t>
            </a:fld>
            <a:endParaRPr lang="en-GB"/>
          </a:p>
        </p:txBody>
      </p:sp>
    </p:spTree>
    <p:extLst>
      <p:ext uri="{BB962C8B-B14F-4D97-AF65-F5344CB8AC3E}">
        <p14:creationId xmlns:p14="http://schemas.microsoft.com/office/powerpoint/2010/main" val="42922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F304AB-B4E6-40D3-B248-D58300FA05E6}"/>
              </a:ext>
            </a:extLst>
          </p:cNvPr>
          <p:cNvSpPr txBox="1"/>
          <p:nvPr/>
        </p:nvSpPr>
        <p:spPr>
          <a:xfrm>
            <a:off x="1976063" y="2157574"/>
            <a:ext cx="8239875" cy="2246769"/>
          </a:xfrm>
          <a:prstGeom prst="rect">
            <a:avLst/>
          </a:prstGeom>
          <a:noFill/>
        </p:spPr>
        <p:txBody>
          <a:bodyPr wrap="square" rtlCol="0">
            <a:spAutoFit/>
          </a:bodyPr>
          <a:lstStyle/>
          <a:p>
            <a:pPr algn="ctr"/>
            <a:r>
              <a:rPr lang="en-GB" sz="2800"/>
              <a:t>‘An action learning set (ALS) is a group of people within a workplace that meet with the specific intention of solving workplace problems. The main aim of an ALS is to come away with a set of realistic actions that will help to solve or understand the issues at hand.’*</a:t>
            </a:r>
          </a:p>
        </p:txBody>
      </p:sp>
      <p:sp>
        <p:nvSpPr>
          <p:cNvPr id="12" name="TextBox 11">
            <a:extLst>
              <a:ext uri="{FF2B5EF4-FFF2-40B4-BE49-F238E27FC236}">
                <a16:creationId xmlns:a16="http://schemas.microsoft.com/office/drawing/2014/main" id="{8A66314B-59DD-45C7-900B-4127108008E2}"/>
              </a:ext>
            </a:extLst>
          </p:cNvPr>
          <p:cNvSpPr txBox="1"/>
          <p:nvPr/>
        </p:nvSpPr>
        <p:spPr>
          <a:xfrm>
            <a:off x="1842501" y="6364106"/>
            <a:ext cx="7664521" cy="276999"/>
          </a:xfrm>
          <a:prstGeom prst="rect">
            <a:avLst/>
          </a:prstGeom>
          <a:noFill/>
        </p:spPr>
        <p:txBody>
          <a:bodyPr wrap="square" rtlCol="0">
            <a:spAutoFit/>
          </a:bodyPr>
          <a:lstStyle/>
          <a:p>
            <a:r>
              <a:rPr lang="en-GB" sz="1200"/>
              <a:t>* NHS Improving Quality</a:t>
            </a:r>
          </a:p>
        </p:txBody>
      </p:sp>
      <p:sp>
        <p:nvSpPr>
          <p:cNvPr id="5" name="TextBox 4">
            <a:extLst>
              <a:ext uri="{FF2B5EF4-FFF2-40B4-BE49-F238E27FC236}">
                <a16:creationId xmlns:a16="http://schemas.microsoft.com/office/drawing/2014/main" id="{69CE8097-3AC9-4470-95A4-A4B3DDDEADD1}"/>
              </a:ext>
            </a:extLst>
          </p:cNvPr>
          <p:cNvSpPr txBox="1"/>
          <p:nvPr/>
        </p:nvSpPr>
        <p:spPr>
          <a:xfrm>
            <a:off x="245096" y="118754"/>
            <a:ext cx="9049732" cy="584775"/>
          </a:xfrm>
          <a:prstGeom prst="rect">
            <a:avLst/>
          </a:prstGeom>
          <a:noFill/>
        </p:spPr>
        <p:txBody>
          <a:bodyPr wrap="square" rtlCol="0">
            <a:spAutoFit/>
          </a:bodyPr>
          <a:lstStyle/>
          <a:p>
            <a:r>
              <a:rPr lang="en-US" sz="3200" b="1">
                <a:solidFill>
                  <a:schemeClr val="accent6">
                    <a:lumMod val="75000"/>
                  </a:schemeClr>
                </a:solidFill>
              </a:rPr>
              <a:t>Action Learning Set - ALSs</a:t>
            </a:r>
          </a:p>
        </p:txBody>
      </p:sp>
      <p:sp>
        <p:nvSpPr>
          <p:cNvPr id="2" name="Slide Number Placeholder 1">
            <a:extLst>
              <a:ext uri="{FF2B5EF4-FFF2-40B4-BE49-F238E27FC236}">
                <a16:creationId xmlns:a16="http://schemas.microsoft.com/office/drawing/2014/main" id="{0AF7B5B7-EDE5-4EA6-87E9-BADEA493C948}"/>
              </a:ext>
            </a:extLst>
          </p:cNvPr>
          <p:cNvSpPr>
            <a:spLocks noGrp="1"/>
          </p:cNvSpPr>
          <p:nvPr>
            <p:ph type="sldNum" sz="quarter" idx="12"/>
          </p:nvPr>
        </p:nvSpPr>
        <p:spPr/>
        <p:txBody>
          <a:bodyPr/>
          <a:lstStyle/>
          <a:p>
            <a:fld id="{231CE52A-2B0C-4FC0-8EA5-139AB3C8068F}" type="slidenum">
              <a:rPr lang="en-GB" smtClean="0"/>
              <a:t>3</a:t>
            </a:fld>
            <a:endParaRPr lang="en-GB"/>
          </a:p>
        </p:txBody>
      </p:sp>
    </p:spTree>
    <p:extLst>
      <p:ext uri="{BB962C8B-B14F-4D97-AF65-F5344CB8AC3E}">
        <p14:creationId xmlns:p14="http://schemas.microsoft.com/office/powerpoint/2010/main" val="2011326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C79C92-03FC-48DA-88A4-8FD55C94E104}"/>
              </a:ext>
            </a:extLst>
          </p:cNvPr>
          <p:cNvSpPr txBox="1"/>
          <p:nvPr/>
        </p:nvSpPr>
        <p:spPr>
          <a:xfrm>
            <a:off x="627713" y="1440498"/>
            <a:ext cx="4912600" cy="4401205"/>
          </a:xfrm>
          <a:prstGeom prst="rect">
            <a:avLst/>
          </a:prstGeom>
          <a:noFill/>
        </p:spPr>
        <p:txBody>
          <a:bodyPr wrap="square" rtlCol="0">
            <a:spAutoFit/>
          </a:bodyPr>
          <a:lstStyle/>
          <a:p>
            <a:r>
              <a:rPr lang="en-GB" sz="2000"/>
              <a:t>Review latest updates</a:t>
            </a:r>
          </a:p>
          <a:p>
            <a:endParaRPr lang="en-GB" sz="2000"/>
          </a:p>
          <a:p>
            <a:r>
              <a:rPr lang="en-GB" sz="2000"/>
              <a:t>Have milestones been met?</a:t>
            </a:r>
          </a:p>
          <a:p>
            <a:endParaRPr lang="en-GB" sz="2000"/>
          </a:p>
          <a:p>
            <a:r>
              <a:rPr lang="en-GB" sz="2000"/>
              <a:t>Check for any delays/barriers and discuss plan to mitigate</a:t>
            </a:r>
          </a:p>
          <a:p>
            <a:endParaRPr lang="en-GB" sz="2000"/>
          </a:p>
          <a:p>
            <a:r>
              <a:rPr lang="en-GB" sz="2000"/>
              <a:t>Review and update risks/issues and mitigation plan </a:t>
            </a:r>
          </a:p>
          <a:p>
            <a:endParaRPr lang="en-GB" sz="2000"/>
          </a:p>
          <a:p>
            <a:r>
              <a:rPr lang="en-GB" sz="2000"/>
              <a:t>Review sustainability, can we move to business as usual?</a:t>
            </a:r>
          </a:p>
          <a:p>
            <a:endParaRPr lang="en-GB" sz="2000"/>
          </a:p>
          <a:p>
            <a:r>
              <a:rPr lang="en-GB" sz="2000"/>
              <a:t>Review early data, if available</a:t>
            </a:r>
          </a:p>
        </p:txBody>
      </p:sp>
      <p:pic>
        <p:nvPicPr>
          <p:cNvPr id="7" name="Picture 6" descr="Graphical user interface, text, application&#10;&#10;Description automatically generated">
            <a:extLst>
              <a:ext uri="{FF2B5EF4-FFF2-40B4-BE49-F238E27FC236}">
                <a16:creationId xmlns:a16="http://schemas.microsoft.com/office/drawing/2014/main" id="{9D55B0D0-248A-4DED-A924-A30DF1B16724}"/>
              </a:ext>
            </a:extLst>
          </p:cNvPr>
          <p:cNvPicPr>
            <a:picLocks noChangeAspect="1"/>
          </p:cNvPicPr>
          <p:nvPr/>
        </p:nvPicPr>
        <p:blipFill rotWithShape="1">
          <a:blip r:embed="rId3"/>
          <a:srcRect l="2922" t="24881" r="57191" b="13396"/>
          <a:stretch/>
        </p:blipFill>
        <p:spPr>
          <a:xfrm>
            <a:off x="6275026" y="1337333"/>
            <a:ext cx="5055992" cy="4400877"/>
          </a:xfrm>
          <a:prstGeom prst="rect">
            <a:avLst/>
          </a:prstGeom>
        </p:spPr>
      </p:pic>
      <p:sp>
        <p:nvSpPr>
          <p:cNvPr id="5" name="TextBox 4">
            <a:extLst>
              <a:ext uri="{FF2B5EF4-FFF2-40B4-BE49-F238E27FC236}">
                <a16:creationId xmlns:a16="http://schemas.microsoft.com/office/drawing/2014/main" id="{0ABEC2E8-D3E2-48D7-AE4C-66CA4818D185}"/>
              </a:ext>
            </a:extLst>
          </p:cNvPr>
          <p:cNvSpPr txBox="1"/>
          <p:nvPr/>
        </p:nvSpPr>
        <p:spPr>
          <a:xfrm>
            <a:off x="411553" y="151099"/>
            <a:ext cx="11726945" cy="584775"/>
          </a:xfrm>
          <a:prstGeom prst="rect">
            <a:avLst/>
          </a:prstGeom>
          <a:noFill/>
        </p:spPr>
        <p:txBody>
          <a:bodyPr wrap="square" rtlCol="0">
            <a:spAutoFit/>
          </a:bodyPr>
          <a:lstStyle/>
          <a:p>
            <a:r>
              <a:rPr lang="en-US" sz="3200" b="1">
                <a:solidFill>
                  <a:schemeClr val="accent6">
                    <a:lumMod val="75000"/>
                  </a:schemeClr>
                </a:solidFill>
              </a:rPr>
              <a:t>Project Progress</a:t>
            </a:r>
          </a:p>
        </p:txBody>
      </p:sp>
      <p:sp>
        <p:nvSpPr>
          <p:cNvPr id="2" name="Slide Number Placeholder 1">
            <a:extLst>
              <a:ext uri="{FF2B5EF4-FFF2-40B4-BE49-F238E27FC236}">
                <a16:creationId xmlns:a16="http://schemas.microsoft.com/office/drawing/2014/main" id="{91E61A22-105E-464E-9F66-A7D5C247C23F}"/>
              </a:ext>
            </a:extLst>
          </p:cNvPr>
          <p:cNvSpPr>
            <a:spLocks noGrp="1"/>
          </p:cNvSpPr>
          <p:nvPr>
            <p:ph type="sldNum" sz="quarter" idx="12"/>
          </p:nvPr>
        </p:nvSpPr>
        <p:spPr/>
        <p:txBody>
          <a:bodyPr/>
          <a:lstStyle/>
          <a:p>
            <a:fld id="{231CE52A-2B0C-4FC0-8EA5-139AB3C8068F}" type="slidenum">
              <a:rPr lang="en-GB" smtClean="0"/>
              <a:t>30</a:t>
            </a:fld>
            <a:endParaRPr lang="en-GB"/>
          </a:p>
        </p:txBody>
      </p:sp>
    </p:spTree>
    <p:extLst>
      <p:ext uri="{BB962C8B-B14F-4D97-AF65-F5344CB8AC3E}">
        <p14:creationId xmlns:p14="http://schemas.microsoft.com/office/powerpoint/2010/main" val="3232149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2CCB07-29D8-4592-9428-550763540B34}"/>
              </a:ext>
            </a:extLst>
          </p:cNvPr>
          <p:cNvSpPr txBox="1"/>
          <p:nvPr/>
        </p:nvSpPr>
        <p:spPr>
          <a:xfrm>
            <a:off x="311083" y="58232"/>
            <a:ext cx="11726945" cy="584775"/>
          </a:xfrm>
          <a:prstGeom prst="rect">
            <a:avLst/>
          </a:prstGeom>
          <a:noFill/>
        </p:spPr>
        <p:txBody>
          <a:bodyPr wrap="square" rtlCol="0">
            <a:spAutoFit/>
          </a:bodyPr>
          <a:lstStyle/>
          <a:p>
            <a:r>
              <a:rPr lang="en-GB" sz="3200" b="1">
                <a:solidFill>
                  <a:schemeClr val="accent6">
                    <a:lumMod val="75000"/>
                  </a:schemeClr>
                </a:solidFill>
              </a:rPr>
              <a:t>Project close and evaluation</a:t>
            </a:r>
            <a:endParaRPr lang="en-GB" sz="2800" b="1">
              <a:solidFill>
                <a:schemeClr val="accent6">
                  <a:lumMod val="75000"/>
                </a:schemeClr>
              </a:solidFill>
            </a:endParaRPr>
          </a:p>
        </p:txBody>
      </p:sp>
      <p:sp>
        <p:nvSpPr>
          <p:cNvPr id="6" name="TextBox 5">
            <a:extLst>
              <a:ext uri="{FF2B5EF4-FFF2-40B4-BE49-F238E27FC236}">
                <a16:creationId xmlns:a16="http://schemas.microsoft.com/office/drawing/2014/main" id="{FB8C45A5-05D8-4A06-96CE-5C217B45F1EC}"/>
              </a:ext>
            </a:extLst>
          </p:cNvPr>
          <p:cNvSpPr txBox="1"/>
          <p:nvPr/>
        </p:nvSpPr>
        <p:spPr>
          <a:xfrm>
            <a:off x="443058" y="916384"/>
            <a:ext cx="8252383" cy="5909310"/>
          </a:xfrm>
          <a:prstGeom prst="rect">
            <a:avLst/>
          </a:prstGeom>
          <a:noFill/>
        </p:spPr>
        <p:txBody>
          <a:bodyPr wrap="square" lIns="91440" tIns="45720" rIns="91440" bIns="45720" rtlCol="0" anchor="t">
            <a:spAutoFit/>
          </a:bodyPr>
          <a:lstStyle/>
          <a:p>
            <a:r>
              <a:rPr lang="en-GB"/>
              <a:t>Has this gone well? </a:t>
            </a:r>
          </a:p>
          <a:p>
            <a:endParaRPr lang="en-GB"/>
          </a:p>
          <a:p>
            <a:r>
              <a:rPr lang="en-GB"/>
              <a:t>How could we improve? </a:t>
            </a:r>
          </a:p>
          <a:p>
            <a:endParaRPr lang="en-GB"/>
          </a:p>
          <a:p>
            <a:r>
              <a:rPr lang="en-GB"/>
              <a:t>Now we are closing our project, is everything in place for this new pathway and test to become our new/usual pathway? </a:t>
            </a:r>
          </a:p>
          <a:p>
            <a:endParaRPr lang="en-GB"/>
          </a:p>
          <a:p>
            <a:r>
              <a:rPr lang="en-GB"/>
              <a:t>The project could have been even better if we….</a:t>
            </a:r>
          </a:p>
          <a:p>
            <a:endParaRPr lang="en-GB"/>
          </a:p>
          <a:p>
            <a:r>
              <a:rPr lang="en-GB"/>
              <a:t>What have we learnt? What is the learning we’d share? </a:t>
            </a:r>
          </a:p>
          <a:p>
            <a:endParaRPr lang="en-GB">
              <a:cs typeface="Calibri"/>
            </a:endParaRPr>
          </a:p>
          <a:p>
            <a:r>
              <a:rPr lang="en-GB"/>
              <a:t>Can we answer the questions we set in our evaluation plan? </a:t>
            </a:r>
          </a:p>
          <a:p>
            <a:endParaRPr lang="en-GB"/>
          </a:p>
          <a:p>
            <a:r>
              <a:rPr lang="en-GB"/>
              <a:t>What does the data say? </a:t>
            </a:r>
          </a:p>
          <a:p>
            <a:endParaRPr lang="en-GB"/>
          </a:p>
          <a:p>
            <a:r>
              <a:rPr lang="en-GB"/>
              <a:t>So what does our evaluation mean? </a:t>
            </a:r>
          </a:p>
          <a:p>
            <a:endParaRPr lang="en-GB"/>
          </a:p>
          <a:p>
            <a:r>
              <a:rPr lang="en-GB"/>
              <a:t>Can we share/promote out work? With who? </a:t>
            </a:r>
          </a:p>
          <a:p>
            <a:endParaRPr lang="en-GB"/>
          </a:p>
          <a:p>
            <a:r>
              <a:rPr lang="en-GB"/>
              <a:t>Who is going to write up our project evaluation? (suggested </a:t>
            </a:r>
            <a:r>
              <a:rPr lang="en-GB">
                <a:hlinkClick r:id="rId3"/>
              </a:rPr>
              <a:t>evaluation template here</a:t>
            </a:r>
            <a:r>
              <a:rPr lang="en-GB"/>
              <a:t>)</a:t>
            </a:r>
          </a:p>
          <a:p>
            <a:endParaRPr lang="en-GB"/>
          </a:p>
        </p:txBody>
      </p:sp>
      <p:pic>
        <p:nvPicPr>
          <p:cNvPr id="1026" name="Picture 2" descr="Evaluation Icons - Download Free Vector Icons | Noun Project">
            <a:extLst>
              <a:ext uri="{FF2B5EF4-FFF2-40B4-BE49-F238E27FC236}">
                <a16:creationId xmlns:a16="http://schemas.microsoft.com/office/drawing/2014/main" id="{A9F48A0B-9EC7-494C-91B1-8C932EF83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441" y="2137135"/>
            <a:ext cx="3207863" cy="32078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C08F65F-65CD-4E8D-80F0-202E4FBA40CF}"/>
              </a:ext>
            </a:extLst>
          </p:cNvPr>
          <p:cNvSpPr>
            <a:spLocks noGrp="1"/>
          </p:cNvSpPr>
          <p:nvPr>
            <p:ph type="sldNum" sz="quarter" idx="12"/>
          </p:nvPr>
        </p:nvSpPr>
        <p:spPr/>
        <p:txBody>
          <a:bodyPr/>
          <a:lstStyle/>
          <a:p>
            <a:fld id="{231CE52A-2B0C-4FC0-8EA5-139AB3C8068F}" type="slidenum">
              <a:rPr lang="en-GB" smtClean="0"/>
              <a:t>31</a:t>
            </a:fld>
            <a:endParaRPr lang="en-GB"/>
          </a:p>
        </p:txBody>
      </p:sp>
    </p:spTree>
    <p:extLst>
      <p:ext uri="{BB962C8B-B14F-4D97-AF65-F5344CB8AC3E}">
        <p14:creationId xmlns:p14="http://schemas.microsoft.com/office/powerpoint/2010/main" val="516579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D83D1D1-7B75-4459-8EA8-EAF62F8799D0}"/>
              </a:ext>
            </a:extLst>
          </p:cNvPr>
          <p:cNvSpPr txBox="1"/>
          <p:nvPr/>
        </p:nvSpPr>
        <p:spPr>
          <a:xfrm>
            <a:off x="1648887" y="99116"/>
            <a:ext cx="5349240" cy="584775"/>
          </a:xfrm>
          <a:prstGeom prst="rect">
            <a:avLst/>
          </a:prstGeom>
          <a:noFill/>
        </p:spPr>
        <p:txBody>
          <a:bodyPr wrap="square" rtlCol="0">
            <a:spAutoFit/>
          </a:bodyPr>
          <a:lstStyle/>
          <a:p>
            <a:r>
              <a:rPr lang="en-US" sz="3200" b="1">
                <a:solidFill>
                  <a:schemeClr val="accent6">
                    <a:lumMod val="75000"/>
                  </a:schemeClr>
                </a:solidFill>
              </a:rPr>
              <a:t>RESOURCES</a:t>
            </a:r>
            <a:r>
              <a:rPr lang="en-US"/>
              <a:t> </a:t>
            </a:r>
          </a:p>
        </p:txBody>
      </p:sp>
      <p:sp>
        <p:nvSpPr>
          <p:cNvPr id="41" name="Vertical Text Placeholder 40">
            <a:extLst>
              <a:ext uri="{FF2B5EF4-FFF2-40B4-BE49-F238E27FC236}">
                <a16:creationId xmlns:a16="http://schemas.microsoft.com/office/drawing/2014/main" id="{899EBA01-3B65-4DC9-BB3F-96E0837A3C1B}"/>
              </a:ext>
            </a:extLst>
          </p:cNvPr>
          <p:cNvSpPr>
            <a:spLocks noGrp="1"/>
          </p:cNvSpPr>
          <p:nvPr>
            <p:ph type="body" orient="vert" idx="1"/>
          </p:nvPr>
        </p:nvSpPr>
        <p:spPr/>
        <p:txBody>
          <a:bodyPr vert="horz">
            <a:normAutofit/>
          </a:bodyPr>
          <a:lstStyle/>
          <a:p>
            <a:endParaRPr lang="en-GB" sz="2000" u="sng">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r>
              <a:rPr lang="en-GB" sz="24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https://wessexahsn.org.uk/programmes/56/feno-fractional-exhaled-nitric-oxide</a:t>
            </a:r>
            <a:endParaRPr lang="en-GB" sz="2400" u="sng">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r>
              <a:rPr lang="en-GB" sz="2400">
                <a:hlinkClick r:id="rId4"/>
              </a:rPr>
              <a:t>FeNO Testing - AHSN RUP &amp; MTFM Implementation Network - FutureNHS Collaboration Platform</a:t>
            </a:r>
            <a:endParaRPr lang="en-GB" sz="2400"/>
          </a:p>
          <a:p>
            <a:r>
              <a:rPr lang="en-GB" sz="2400">
                <a:hlinkClick r:id="rId5"/>
              </a:rPr>
              <a:t>https://www.england.nhs.uk/improvement-hub/wp-content/uploads/sites/44/2017/11/How-to-Guide-for-Measurement-for-Improvement.pdf</a:t>
            </a:r>
            <a:endParaRPr lang="en-GB" sz="2400"/>
          </a:p>
          <a:p>
            <a:r>
              <a:rPr lang="en-GB" sz="2400">
                <a:hlinkClick r:id="rId6"/>
              </a:rPr>
              <a:t>https://www.england.nhs.uk/sustainableimprovement/qsir-programme/</a:t>
            </a:r>
            <a:endParaRPr lang="en-GB" sz="2400"/>
          </a:p>
          <a:p>
            <a:endParaRPr lang="en-GB" sz="2400"/>
          </a:p>
          <a:p>
            <a:endParaRPr lang="en-GB" sz="2000" u="sng">
              <a:solidFill>
                <a:srgbClr val="0563C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B8DC0C6-D0E6-4A4F-B6C7-429B95E5E7ED}"/>
              </a:ext>
            </a:extLst>
          </p:cNvPr>
          <p:cNvSpPr>
            <a:spLocks noGrp="1"/>
          </p:cNvSpPr>
          <p:nvPr>
            <p:ph type="sldNum" sz="quarter" idx="12"/>
          </p:nvPr>
        </p:nvSpPr>
        <p:spPr/>
        <p:txBody>
          <a:bodyPr/>
          <a:lstStyle/>
          <a:p>
            <a:fld id="{231CE52A-2B0C-4FC0-8EA5-139AB3C8068F}" type="slidenum">
              <a:rPr lang="en-GB" smtClean="0"/>
              <a:t>32</a:t>
            </a:fld>
            <a:endParaRPr lang="en-GB"/>
          </a:p>
        </p:txBody>
      </p:sp>
    </p:spTree>
    <p:extLst>
      <p:ext uri="{BB962C8B-B14F-4D97-AF65-F5344CB8AC3E}">
        <p14:creationId xmlns:p14="http://schemas.microsoft.com/office/powerpoint/2010/main" val="181912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DAAA2-DE29-B442-84FF-51D8BC7D1076}"/>
              </a:ext>
            </a:extLst>
          </p:cNvPr>
          <p:cNvSpPr txBox="1"/>
          <p:nvPr/>
        </p:nvSpPr>
        <p:spPr>
          <a:xfrm>
            <a:off x="311083" y="58232"/>
            <a:ext cx="9295253" cy="584775"/>
          </a:xfrm>
          <a:prstGeom prst="rect">
            <a:avLst/>
          </a:prstGeom>
          <a:noFill/>
        </p:spPr>
        <p:txBody>
          <a:bodyPr wrap="square" rtlCol="0">
            <a:spAutoFit/>
          </a:bodyPr>
          <a:lstStyle/>
          <a:p>
            <a:r>
              <a:rPr lang="en-US" sz="3200" b="1">
                <a:solidFill>
                  <a:schemeClr val="accent6">
                    <a:lumMod val="75000"/>
                  </a:schemeClr>
                </a:solidFill>
              </a:rPr>
              <a:t>When, who and how should you use this ALS toolkit? </a:t>
            </a:r>
          </a:p>
        </p:txBody>
      </p:sp>
      <p:sp>
        <p:nvSpPr>
          <p:cNvPr id="3" name="TextBox 2">
            <a:extLst>
              <a:ext uri="{FF2B5EF4-FFF2-40B4-BE49-F238E27FC236}">
                <a16:creationId xmlns:a16="http://schemas.microsoft.com/office/drawing/2014/main" id="{53855220-D14E-4C37-B131-ADC7184C6809}"/>
              </a:ext>
            </a:extLst>
          </p:cNvPr>
          <p:cNvSpPr txBox="1"/>
          <p:nvPr/>
        </p:nvSpPr>
        <p:spPr>
          <a:xfrm>
            <a:off x="199534" y="1229163"/>
            <a:ext cx="11792932" cy="5170646"/>
          </a:xfrm>
          <a:prstGeom prst="rect">
            <a:avLst/>
          </a:prstGeom>
          <a:noFill/>
        </p:spPr>
        <p:txBody>
          <a:bodyPr wrap="square" rtlCol="0">
            <a:spAutoFit/>
          </a:bodyPr>
          <a:lstStyle/>
          <a:p>
            <a:r>
              <a:rPr lang="en-US" sz="3200" b="1">
                <a:solidFill>
                  <a:schemeClr val="accent6">
                    <a:lumMod val="75000"/>
                  </a:schemeClr>
                </a:solidFill>
              </a:rPr>
              <a:t>When</a:t>
            </a:r>
            <a:endParaRPr lang="en-GB" sz="3200" b="1">
              <a:solidFill>
                <a:schemeClr val="accent6">
                  <a:lumMod val="75000"/>
                </a:schemeClr>
              </a:solidFill>
            </a:endParaRPr>
          </a:p>
          <a:p>
            <a:r>
              <a:rPr lang="en-GB"/>
              <a:t>Throughout the life of a project as a regular opportunity to discuss issues faced by the project team – there is no limit on number. The meetings can cover a wide range of problems or focus on a particular issue or set of similar issues. The purpose of an ALS is to bring a team together to reflect and overcome barriers to progress. </a:t>
            </a:r>
          </a:p>
          <a:p>
            <a:endParaRPr lang="en-GB"/>
          </a:p>
          <a:p>
            <a:r>
              <a:rPr lang="en-US" sz="3200" b="1">
                <a:solidFill>
                  <a:schemeClr val="accent6">
                    <a:lumMod val="75000"/>
                  </a:schemeClr>
                </a:solidFill>
              </a:rPr>
              <a:t>Who</a:t>
            </a:r>
          </a:p>
          <a:p>
            <a:r>
              <a:rPr lang="en-GB"/>
              <a:t>Any stakeholder can be involved – remember, this is a safe space where issues and problems will be discussed so participants must uphold honesty and confidentiality. Everyone taking part must be committed to the ALS in the spirit of contributing challenging but constructive questions.  It is helpful to be clear on roles and responsibilities early in the sessions in order for discussions to represent all elements of the project that require consideration.</a:t>
            </a:r>
          </a:p>
          <a:p>
            <a:endParaRPr lang="en-GB" b="1">
              <a:solidFill>
                <a:schemeClr val="accent6">
                  <a:lumMod val="75000"/>
                </a:schemeClr>
              </a:solidFill>
            </a:endParaRPr>
          </a:p>
          <a:p>
            <a:r>
              <a:rPr lang="en-US" sz="3200" b="1">
                <a:solidFill>
                  <a:schemeClr val="accent6">
                    <a:lumMod val="75000"/>
                  </a:schemeClr>
                </a:solidFill>
              </a:rPr>
              <a:t>How</a:t>
            </a:r>
          </a:p>
          <a:p>
            <a:r>
              <a:rPr lang="en-GB"/>
              <a:t>At the first meeting, ground rules for operating should be decided – these would usually include confidentiality, honesty and safety. After each presenter has explained their problem, members of the ALS encourage the presenter to learn by asking further questions. Each presenter should have an action plan once their slot has finished and should take responsibility for feeding back to the group on their progress.</a:t>
            </a:r>
          </a:p>
        </p:txBody>
      </p:sp>
      <p:sp>
        <p:nvSpPr>
          <p:cNvPr id="4" name="Slide Number Placeholder 3">
            <a:extLst>
              <a:ext uri="{FF2B5EF4-FFF2-40B4-BE49-F238E27FC236}">
                <a16:creationId xmlns:a16="http://schemas.microsoft.com/office/drawing/2014/main" id="{BF2D1348-6355-4CBA-B2EB-125E58ECCAD9}"/>
              </a:ext>
            </a:extLst>
          </p:cNvPr>
          <p:cNvSpPr>
            <a:spLocks noGrp="1"/>
          </p:cNvSpPr>
          <p:nvPr>
            <p:ph type="sldNum" sz="quarter" idx="12"/>
          </p:nvPr>
        </p:nvSpPr>
        <p:spPr/>
        <p:txBody>
          <a:bodyPr/>
          <a:lstStyle/>
          <a:p>
            <a:fld id="{231CE52A-2B0C-4FC0-8EA5-139AB3C8068F}" type="slidenum">
              <a:rPr lang="en-GB" smtClean="0"/>
              <a:t>4</a:t>
            </a:fld>
            <a:endParaRPr lang="en-GB"/>
          </a:p>
        </p:txBody>
      </p:sp>
    </p:spTree>
    <p:extLst>
      <p:ext uri="{BB962C8B-B14F-4D97-AF65-F5344CB8AC3E}">
        <p14:creationId xmlns:p14="http://schemas.microsoft.com/office/powerpoint/2010/main" val="87275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ople holding sparklers">
            <a:extLst>
              <a:ext uri="{FF2B5EF4-FFF2-40B4-BE49-F238E27FC236}">
                <a16:creationId xmlns:a16="http://schemas.microsoft.com/office/drawing/2014/main" id="{D221B6A1-900B-4D30-B8DD-7F849D9F0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2487396"/>
            <a:ext cx="3996647" cy="2665771"/>
          </a:xfrm>
          <a:prstGeom prst="rect">
            <a:avLst/>
          </a:prstGeom>
        </p:spPr>
      </p:pic>
      <p:sp>
        <p:nvSpPr>
          <p:cNvPr id="8" name="TextBox 7">
            <a:extLst>
              <a:ext uri="{FF2B5EF4-FFF2-40B4-BE49-F238E27FC236}">
                <a16:creationId xmlns:a16="http://schemas.microsoft.com/office/drawing/2014/main" id="{4DB0061B-4941-4F5B-9E5B-3D29F0781EEC}"/>
              </a:ext>
            </a:extLst>
          </p:cNvPr>
          <p:cNvSpPr txBox="1"/>
          <p:nvPr/>
        </p:nvSpPr>
        <p:spPr>
          <a:xfrm>
            <a:off x="739741" y="1368269"/>
            <a:ext cx="4438472" cy="5170646"/>
          </a:xfrm>
          <a:prstGeom prst="rect">
            <a:avLst/>
          </a:prstGeom>
          <a:noFill/>
        </p:spPr>
        <p:txBody>
          <a:bodyPr wrap="square" rtlCol="0">
            <a:spAutoFit/>
          </a:bodyPr>
          <a:lstStyle/>
          <a:p>
            <a:r>
              <a:rPr lang="en-GB" sz="2200" b="1" dirty="0"/>
              <a:t>Your key stakeholders/project members will include colleagues from a range of disciplines. You will need to decide upon the following;</a:t>
            </a:r>
          </a:p>
          <a:p>
            <a:endParaRPr lang="en-GB" sz="2200" dirty="0"/>
          </a:p>
          <a:p>
            <a:pPr marL="342900" indent="-342900">
              <a:buFont typeface="Arial" panose="020B0604020202020204" pitchFamily="34" charset="0"/>
              <a:buChar char="•"/>
            </a:pPr>
            <a:r>
              <a:rPr lang="en-GB" sz="2200" dirty="0"/>
              <a:t>Project Lead</a:t>
            </a:r>
          </a:p>
          <a:p>
            <a:pPr marL="342900" indent="-342900">
              <a:buFont typeface="Arial" panose="020B0604020202020204" pitchFamily="34" charset="0"/>
              <a:buChar char="•"/>
            </a:pPr>
            <a:r>
              <a:rPr lang="en-GB" sz="2200" dirty="0"/>
              <a:t>Clinical Lead (may be same as project lead e.g. Lead respiratory GP or Nurse</a:t>
            </a:r>
          </a:p>
          <a:p>
            <a:pPr marL="342900" indent="-342900">
              <a:buFont typeface="Arial" panose="020B0604020202020204" pitchFamily="34" charset="0"/>
              <a:buChar char="•"/>
            </a:pPr>
            <a:r>
              <a:rPr lang="en-GB" sz="2200" dirty="0"/>
              <a:t>Finance/Procurement (e.g. Practice Manager)</a:t>
            </a:r>
          </a:p>
          <a:p>
            <a:pPr marL="342900" indent="-342900">
              <a:buFont typeface="Arial" panose="020B0604020202020204" pitchFamily="34" charset="0"/>
              <a:buChar char="•"/>
            </a:pPr>
            <a:r>
              <a:rPr lang="en-GB" sz="2200" dirty="0"/>
              <a:t>Training (may be same as clinical lead)</a:t>
            </a:r>
          </a:p>
          <a:p>
            <a:pPr marL="342900" indent="-342900">
              <a:buFont typeface="Arial" panose="020B0604020202020204" pitchFamily="34" charset="0"/>
              <a:buChar char="•"/>
            </a:pPr>
            <a:r>
              <a:rPr lang="en-GB" sz="2200" dirty="0"/>
              <a:t>Measurement/analytics </a:t>
            </a:r>
          </a:p>
          <a:p>
            <a:pPr marL="342900" indent="-342900">
              <a:buFont typeface="Arial" panose="020B0604020202020204" pitchFamily="34" charset="0"/>
              <a:buChar char="•"/>
            </a:pPr>
            <a:r>
              <a:rPr lang="en-GB" sz="2200" dirty="0"/>
              <a:t>Admin </a:t>
            </a:r>
          </a:p>
        </p:txBody>
      </p:sp>
      <p:sp>
        <p:nvSpPr>
          <p:cNvPr id="5" name="TextBox 4">
            <a:extLst>
              <a:ext uri="{FF2B5EF4-FFF2-40B4-BE49-F238E27FC236}">
                <a16:creationId xmlns:a16="http://schemas.microsoft.com/office/drawing/2014/main" id="{29E426EF-480B-45CD-BB9F-21E0B6701069}"/>
              </a:ext>
            </a:extLst>
          </p:cNvPr>
          <p:cNvSpPr txBox="1"/>
          <p:nvPr/>
        </p:nvSpPr>
        <p:spPr>
          <a:xfrm>
            <a:off x="311084" y="58232"/>
            <a:ext cx="9049732" cy="1077218"/>
          </a:xfrm>
          <a:prstGeom prst="rect">
            <a:avLst/>
          </a:prstGeom>
          <a:noFill/>
        </p:spPr>
        <p:txBody>
          <a:bodyPr wrap="square" rtlCol="0">
            <a:spAutoFit/>
          </a:bodyPr>
          <a:lstStyle/>
          <a:p>
            <a:r>
              <a:rPr lang="en-GB" sz="3200" b="1">
                <a:solidFill>
                  <a:schemeClr val="accent6">
                    <a:lumMod val="75000"/>
                  </a:schemeClr>
                </a:solidFill>
              </a:rPr>
              <a:t>When setting up your ALS, engage your team – their participation is vital for success</a:t>
            </a:r>
          </a:p>
        </p:txBody>
      </p:sp>
      <p:sp>
        <p:nvSpPr>
          <p:cNvPr id="2" name="Slide Number Placeholder 1">
            <a:extLst>
              <a:ext uri="{FF2B5EF4-FFF2-40B4-BE49-F238E27FC236}">
                <a16:creationId xmlns:a16="http://schemas.microsoft.com/office/drawing/2014/main" id="{F4244B3B-5DE6-4ACB-BCFF-2DBFDD7AC9AC}"/>
              </a:ext>
            </a:extLst>
          </p:cNvPr>
          <p:cNvSpPr>
            <a:spLocks noGrp="1"/>
          </p:cNvSpPr>
          <p:nvPr>
            <p:ph type="sldNum" sz="quarter" idx="12"/>
          </p:nvPr>
        </p:nvSpPr>
        <p:spPr/>
        <p:txBody>
          <a:bodyPr/>
          <a:lstStyle/>
          <a:p>
            <a:fld id="{231CE52A-2B0C-4FC0-8EA5-139AB3C8068F}" type="slidenum">
              <a:rPr lang="en-GB" smtClean="0"/>
              <a:t>5</a:t>
            </a:fld>
            <a:endParaRPr lang="en-GB"/>
          </a:p>
        </p:txBody>
      </p:sp>
    </p:spTree>
    <p:extLst>
      <p:ext uri="{BB962C8B-B14F-4D97-AF65-F5344CB8AC3E}">
        <p14:creationId xmlns:p14="http://schemas.microsoft.com/office/powerpoint/2010/main" val="92137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DB0061B-4941-4F5B-9E5B-3D29F0781EEC}"/>
              </a:ext>
            </a:extLst>
          </p:cNvPr>
          <p:cNvSpPr txBox="1"/>
          <p:nvPr/>
        </p:nvSpPr>
        <p:spPr>
          <a:xfrm>
            <a:off x="443906" y="1801260"/>
            <a:ext cx="5797486" cy="4555093"/>
          </a:xfrm>
          <a:prstGeom prst="rect">
            <a:avLst/>
          </a:prstGeom>
          <a:noFill/>
        </p:spPr>
        <p:txBody>
          <a:bodyPr wrap="square" rtlCol="0">
            <a:spAutoFit/>
          </a:bodyPr>
          <a:lstStyle/>
          <a:p>
            <a:r>
              <a:rPr lang="en-GB" sz="2200" dirty="0"/>
              <a:t>Ensure the team are up to speed and aware of any issues you are planning to discuss at the ALS</a:t>
            </a:r>
          </a:p>
          <a:p>
            <a:endParaRPr lang="en-GB" sz="2200" dirty="0"/>
          </a:p>
          <a:p>
            <a:r>
              <a:rPr lang="en-GB" sz="2200" dirty="0"/>
              <a:t>Seek input from the team to find out any additional issues for discussion </a:t>
            </a:r>
          </a:p>
          <a:p>
            <a:endParaRPr lang="en-GB" sz="2200" dirty="0"/>
          </a:p>
          <a:p>
            <a:r>
              <a:rPr lang="en-GB" sz="2200" dirty="0"/>
              <a:t>The national FeNO implementation toolkit (</a:t>
            </a:r>
            <a:r>
              <a:rPr lang="en-GB" sz="2200" dirty="0">
                <a:hlinkClick r:id="rId3"/>
              </a:rPr>
              <a:t>Using FeNO</a:t>
            </a:r>
            <a:r>
              <a:rPr lang="en-GB" sz="2200" dirty="0"/>
              <a:t>) has a wide range of background and support materials –browse the web pages to get an understanding of the project drivers, NICE Guidelines, FeNO products etc </a:t>
            </a:r>
          </a:p>
          <a:p>
            <a:endParaRPr lang="en-GB" sz="2400" dirty="0"/>
          </a:p>
          <a:p>
            <a:endParaRPr lang="en-GB" sz="2400" dirty="0"/>
          </a:p>
        </p:txBody>
      </p:sp>
      <p:pic>
        <p:nvPicPr>
          <p:cNvPr id="3" name="Picture 2" descr="A picture containing light&#10;&#10;Description automatically generated">
            <a:extLst>
              <a:ext uri="{FF2B5EF4-FFF2-40B4-BE49-F238E27FC236}">
                <a16:creationId xmlns:a16="http://schemas.microsoft.com/office/drawing/2014/main" id="{6C05F990-77A4-457D-9B64-18B3D3752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8117" y="2237405"/>
            <a:ext cx="3511514" cy="2808304"/>
          </a:xfrm>
          <a:prstGeom prst="rect">
            <a:avLst/>
          </a:prstGeom>
        </p:spPr>
      </p:pic>
      <p:sp>
        <p:nvSpPr>
          <p:cNvPr id="5" name="TextBox 4">
            <a:extLst>
              <a:ext uri="{FF2B5EF4-FFF2-40B4-BE49-F238E27FC236}">
                <a16:creationId xmlns:a16="http://schemas.microsoft.com/office/drawing/2014/main" id="{F007F504-4323-455F-8C81-DEC537154C14}"/>
              </a:ext>
            </a:extLst>
          </p:cNvPr>
          <p:cNvSpPr txBox="1"/>
          <p:nvPr/>
        </p:nvSpPr>
        <p:spPr>
          <a:xfrm>
            <a:off x="311084" y="58232"/>
            <a:ext cx="9049732" cy="584775"/>
          </a:xfrm>
          <a:prstGeom prst="rect">
            <a:avLst/>
          </a:prstGeom>
          <a:noFill/>
        </p:spPr>
        <p:txBody>
          <a:bodyPr wrap="square" rtlCol="0">
            <a:spAutoFit/>
          </a:bodyPr>
          <a:lstStyle/>
          <a:p>
            <a:r>
              <a:rPr lang="en-GB" sz="3200" b="1">
                <a:solidFill>
                  <a:schemeClr val="accent6">
                    <a:lumMod val="75000"/>
                  </a:schemeClr>
                </a:solidFill>
              </a:rPr>
              <a:t>Prior to any ALS….</a:t>
            </a:r>
          </a:p>
        </p:txBody>
      </p:sp>
      <p:sp>
        <p:nvSpPr>
          <p:cNvPr id="2" name="Slide Number Placeholder 1">
            <a:extLst>
              <a:ext uri="{FF2B5EF4-FFF2-40B4-BE49-F238E27FC236}">
                <a16:creationId xmlns:a16="http://schemas.microsoft.com/office/drawing/2014/main" id="{C918563F-30DB-4A46-B025-32674B83594A}"/>
              </a:ext>
            </a:extLst>
          </p:cNvPr>
          <p:cNvSpPr>
            <a:spLocks noGrp="1"/>
          </p:cNvSpPr>
          <p:nvPr>
            <p:ph type="sldNum" sz="quarter" idx="12"/>
          </p:nvPr>
        </p:nvSpPr>
        <p:spPr/>
        <p:txBody>
          <a:bodyPr/>
          <a:lstStyle/>
          <a:p>
            <a:fld id="{231CE52A-2B0C-4FC0-8EA5-139AB3C8068F}" type="slidenum">
              <a:rPr lang="en-GB" smtClean="0"/>
              <a:t>6</a:t>
            </a:fld>
            <a:endParaRPr lang="en-GB"/>
          </a:p>
        </p:txBody>
      </p:sp>
    </p:spTree>
    <p:extLst>
      <p:ext uri="{BB962C8B-B14F-4D97-AF65-F5344CB8AC3E}">
        <p14:creationId xmlns:p14="http://schemas.microsoft.com/office/powerpoint/2010/main" val="151850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DB0061B-4941-4F5B-9E5B-3D29F0781EEC}"/>
              </a:ext>
            </a:extLst>
          </p:cNvPr>
          <p:cNvSpPr txBox="1"/>
          <p:nvPr/>
        </p:nvSpPr>
        <p:spPr>
          <a:xfrm>
            <a:off x="1616466" y="2348342"/>
            <a:ext cx="3390472" cy="2677656"/>
          </a:xfrm>
          <a:prstGeom prst="rect">
            <a:avLst/>
          </a:prstGeom>
          <a:noFill/>
        </p:spPr>
        <p:txBody>
          <a:bodyPr wrap="square" rtlCol="0">
            <a:spAutoFit/>
          </a:bodyPr>
          <a:lstStyle/>
          <a:p>
            <a:r>
              <a:rPr lang="en-GB" sz="2400" dirty="0"/>
              <a:t>You may want to use QI methodology as the structure for your ALSs</a:t>
            </a:r>
          </a:p>
          <a:p>
            <a:endParaRPr lang="en-GB" sz="2400" dirty="0"/>
          </a:p>
          <a:p>
            <a:r>
              <a:rPr lang="en-GB" sz="2400" dirty="0"/>
              <a:t>If so, you can find a handy guide </a:t>
            </a:r>
            <a:r>
              <a:rPr lang="en-GB" sz="2400" dirty="0">
                <a:hlinkClick r:id="rId3"/>
              </a:rPr>
              <a:t>here</a:t>
            </a:r>
            <a:endParaRPr lang="en-GB" sz="2400" dirty="0"/>
          </a:p>
          <a:p>
            <a:endParaRPr lang="en-GB" sz="2400" dirty="0"/>
          </a:p>
        </p:txBody>
      </p:sp>
      <p:pic>
        <p:nvPicPr>
          <p:cNvPr id="3" name="Picture 2" descr="Graphical user interface&#10;&#10;Description automatically generated with low confidence">
            <a:extLst>
              <a:ext uri="{FF2B5EF4-FFF2-40B4-BE49-F238E27FC236}">
                <a16:creationId xmlns:a16="http://schemas.microsoft.com/office/drawing/2014/main" id="{6FBE2B6D-94A3-4255-AF7A-F4603D6EA944}"/>
              </a:ext>
            </a:extLst>
          </p:cNvPr>
          <p:cNvPicPr>
            <a:picLocks noChangeAspect="1"/>
          </p:cNvPicPr>
          <p:nvPr/>
        </p:nvPicPr>
        <p:blipFill rotWithShape="1">
          <a:blip r:embed="rId4"/>
          <a:srcRect l="40112" t="34270" r="17528" b="11797"/>
          <a:stretch/>
        </p:blipFill>
        <p:spPr>
          <a:xfrm>
            <a:off x="5476352" y="1412612"/>
            <a:ext cx="6351915" cy="4549116"/>
          </a:xfrm>
          <a:prstGeom prst="rect">
            <a:avLst/>
          </a:prstGeom>
          <a:ln>
            <a:solidFill>
              <a:schemeClr val="tx2"/>
            </a:solidFill>
          </a:ln>
        </p:spPr>
      </p:pic>
      <p:sp>
        <p:nvSpPr>
          <p:cNvPr id="5" name="TextBox 4">
            <a:extLst>
              <a:ext uri="{FF2B5EF4-FFF2-40B4-BE49-F238E27FC236}">
                <a16:creationId xmlns:a16="http://schemas.microsoft.com/office/drawing/2014/main" id="{D19755C5-8AC8-433D-BCEB-351370C0DF9E}"/>
              </a:ext>
            </a:extLst>
          </p:cNvPr>
          <p:cNvSpPr txBox="1"/>
          <p:nvPr/>
        </p:nvSpPr>
        <p:spPr>
          <a:xfrm>
            <a:off x="311084" y="58232"/>
            <a:ext cx="9049732" cy="584775"/>
          </a:xfrm>
          <a:prstGeom prst="rect">
            <a:avLst/>
          </a:prstGeom>
          <a:noFill/>
        </p:spPr>
        <p:txBody>
          <a:bodyPr wrap="square" rtlCol="0">
            <a:spAutoFit/>
          </a:bodyPr>
          <a:lstStyle/>
          <a:p>
            <a:r>
              <a:rPr lang="en-GB" sz="3200" b="1">
                <a:solidFill>
                  <a:schemeClr val="accent6">
                    <a:lumMod val="75000"/>
                  </a:schemeClr>
                </a:solidFill>
              </a:rPr>
              <a:t>Plan Do Study Act (PDSA)</a:t>
            </a:r>
          </a:p>
        </p:txBody>
      </p:sp>
      <p:sp>
        <p:nvSpPr>
          <p:cNvPr id="2" name="Slide Number Placeholder 1">
            <a:extLst>
              <a:ext uri="{FF2B5EF4-FFF2-40B4-BE49-F238E27FC236}">
                <a16:creationId xmlns:a16="http://schemas.microsoft.com/office/drawing/2014/main" id="{F1EAE9DE-A5D1-4E72-A145-460ECC17F595}"/>
              </a:ext>
            </a:extLst>
          </p:cNvPr>
          <p:cNvSpPr>
            <a:spLocks noGrp="1"/>
          </p:cNvSpPr>
          <p:nvPr>
            <p:ph type="sldNum" sz="quarter" idx="12"/>
          </p:nvPr>
        </p:nvSpPr>
        <p:spPr/>
        <p:txBody>
          <a:bodyPr/>
          <a:lstStyle/>
          <a:p>
            <a:fld id="{231CE52A-2B0C-4FC0-8EA5-139AB3C8068F}" type="slidenum">
              <a:rPr lang="en-GB" smtClean="0"/>
              <a:t>7</a:t>
            </a:fld>
            <a:endParaRPr lang="en-GB"/>
          </a:p>
        </p:txBody>
      </p:sp>
    </p:spTree>
    <p:extLst>
      <p:ext uri="{BB962C8B-B14F-4D97-AF65-F5344CB8AC3E}">
        <p14:creationId xmlns:p14="http://schemas.microsoft.com/office/powerpoint/2010/main" val="341707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DAAA2-DE29-B442-84FF-51D8BC7D1076}"/>
              </a:ext>
            </a:extLst>
          </p:cNvPr>
          <p:cNvSpPr txBox="1"/>
          <p:nvPr/>
        </p:nvSpPr>
        <p:spPr>
          <a:xfrm>
            <a:off x="3421380" y="2544150"/>
            <a:ext cx="5349240" cy="2554545"/>
          </a:xfrm>
          <a:prstGeom prst="rect">
            <a:avLst/>
          </a:prstGeom>
          <a:noFill/>
        </p:spPr>
        <p:txBody>
          <a:bodyPr wrap="square" rtlCol="0">
            <a:spAutoFit/>
          </a:bodyPr>
          <a:lstStyle/>
          <a:p>
            <a:pPr algn="ctr"/>
            <a:r>
              <a:rPr lang="en-US" sz="3200" b="1">
                <a:solidFill>
                  <a:schemeClr val="accent6">
                    <a:lumMod val="75000"/>
                  </a:schemeClr>
                </a:solidFill>
              </a:rPr>
              <a:t>PLAN/TEMPLATE FOR ACTION LEARNING SETS</a:t>
            </a:r>
          </a:p>
          <a:p>
            <a:pPr algn="ctr"/>
            <a:endParaRPr lang="en-US" sz="3200" b="1">
              <a:solidFill>
                <a:schemeClr val="accent6">
                  <a:lumMod val="75000"/>
                </a:schemeClr>
              </a:solidFill>
            </a:endParaRPr>
          </a:p>
          <a:p>
            <a:pPr algn="ctr"/>
            <a:r>
              <a:rPr lang="en-US" sz="3200" b="1">
                <a:solidFill>
                  <a:schemeClr val="accent6">
                    <a:lumMod val="75000"/>
                  </a:schemeClr>
                </a:solidFill>
              </a:rPr>
              <a:t>ALS 1 – Initial project engagement</a:t>
            </a:r>
          </a:p>
        </p:txBody>
      </p:sp>
      <p:sp>
        <p:nvSpPr>
          <p:cNvPr id="3" name="Slide Number Placeholder 2">
            <a:extLst>
              <a:ext uri="{FF2B5EF4-FFF2-40B4-BE49-F238E27FC236}">
                <a16:creationId xmlns:a16="http://schemas.microsoft.com/office/drawing/2014/main" id="{4ECDCD62-F893-4977-B489-1D82943B13AD}"/>
              </a:ext>
            </a:extLst>
          </p:cNvPr>
          <p:cNvSpPr>
            <a:spLocks noGrp="1"/>
          </p:cNvSpPr>
          <p:nvPr>
            <p:ph type="sldNum" sz="quarter" idx="12"/>
          </p:nvPr>
        </p:nvSpPr>
        <p:spPr/>
        <p:txBody>
          <a:bodyPr/>
          <a:lstStyle/>
          <a:p>
            <a:fld id="{231CE52A-2B0C-4FC0-8EA5-139AB3C8068F}" type="slidenum">
              <a:rPr lang="en-GB" smtClean="0"/>
              <a:t>8</a:t>
            </a:fld>
            <a:endParaRPr lang="en-GB"/>
          </a:p>
        </p:txBody>
      </p:sp>
    </p:spTree>
    <p:extLst>
      <p:ext uri="{BB962C8B-B14F-4D97-AF65-F5344CB8AC3E}">
        <p14:creationId xmlns:p14="http://schemas.microsoft.com/office/powerpoint/2010/main" val="244580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B89D4E69-0A7E-4FA4-9158-AB8B6821009B}"/>
              </a:ext>
            </a:extLst>
          </p:cNvPr>
          <p:cNvPicPr>
            <a:picLocks noChangeAspect="1"/>
          </p:cNvPicPr>
          <p:nvPr/>
        </p:nvPicPr>
        <p:blipFill rotWithShape="1">
          <a:blip r:embed="rId3"/>
          <a:srcRect l="31124" t="19089" r="31461" b="18190"/>
          <a:stretch/>
        </p:blipFill>
        <p:spPr>
          <a:xfrm>
            <a:off x="6096000" y="1546095"/>
            <a:ext cx="4508815" cy="4251556"/>
          </a:xfrm>
          <a:prstGeom prst="rect">
            <a:avLst/>
          </a:prstGeom>
        </p:spPr>
      </p:pic>
      <p:sp>
        <p:nvSpPr>
          <p:cNvPr id="5" name="TextBox 4">
            <a:extLst>
              <a:ext uri="{FF2B5EF4-FFF2-40B4-BE49-F238E27FC236}">
                <a16:creationId xmlns:a16="http://schemas.microsoft.com/office/drawing/2014/main" id="{9653762E-2F81-47AB-AE8D-8D1F757D379E}"/>
              </a:ext>
            </a:extLst>
          </p:cNvPr>
          <p:cNvSpPr txBox="1"/>
          <p:nvPr/>
        </p:nvSpPr>
        <p:spPr>
          <a:xfrm>
            <a:off x="311084" y="58232"/>
            <a:ext cx="9049732" cy="1077218"/>
          </a:xfrm>
          <a:prstGeom prst="rect">
            <a:avLst/>
          </a:prstGeom>
          <a:noFill/>
        </p:spPr>
        <p:txBody>
          <a:bodyPr wrap="square" rtlCol="0">
            <a:spAutoFit/>
          </a:bodyPr>
          <a:lstStyle/>
          <a:p>
            <a:r>
              <a:rPr lang="en-GB" sz="3200" b="1">
                <a:solidFill>
                  <a:schemeClr val="accent6">
                    <a:lumMod val="75000"/>
                  </a:schemeClr>
                </a:solidFill>
              </a:rPr>
              <a:t>What is expected of you by taking part? – Agree your groups ‘ground rules’</a:t>
            </a:r>
          </a:p>
        </p:txBody>
      </p:sp>
      <p:sp>
        <p:nvSpPr>
          <p:cNvPr id="2" name="Slide Number Placeholder 1">
            <a:extLst>
              <a:ext uri="{FF2B5EF4-FFF2-40B4-BE49-F238E27FC236}">
                <a16:creationId xmlns:a16="http://schemas.microsoft.com/office/drawing/2014/main" id="{F809186E-8571-4E24-AD9F-CAD7C88C773E}"/>
              </a:ext>
            </a:extLst>
          </p:cNvPr>
          <p:cNvSpPr>
            <a:spLocks noGrp="1"/>
          </p:cNvSpPr>
          <p:nvPr>
            <p:ph type="sldNum" sz="quarter" idx="12"/>
          </p:nvPr>
        </p:nvSpPr>
        <p:spPr/>
        <p:txBody>
          <a:bodyPr/>
          <a:lstStyle/>
          <a:p>
            <a:fld id="{231CE52A-2B0C-4FC0-8EA5-139AB3C8068F}" type="slidenum">
              <a:rPr lang="en-GB" smtClean="0"/>
              <a:t>9</a:t>
            </a:fld>
            <a:endParaRPr lang="en-GB"/>
          </a:p>
        </p:txBody>
      </p:sp>
      <p:sp>
        <p:nvSpPr>
          <p:cNvPr id="6" name="TextBox 5">
            <a:extLst>
              <a:ext uri="{FF2B5EF4-FFF2-40B4-BE49-F238E27FC236}">
                <a16:creationId xmlns:a16="http://schemas.microsoft.com/office/drawing/2014/main" id="{B5DE716A-D61B-4E7C-A0D7-66D15BF26995}"/>
              </a:ext>
            </a:extLst>
          </p:cNvPr>
          <p:cNvSpPr txBox="1"/>
          <p:nvPr/>
        </p:nvSpPr>
        <p:spPr>
          <a:xfrm>
            <a:off x="1246598" y="1420796"/>
            <a:ext cx="3965825" cy="4708981"/>
          </a:xfrm>
          <a:prstGeom prst="rect">
            <a:avLst/>
          </a:prstGeom>
          <a:noFill/>
        </p:spPr>
        <p:txBody>
          <a:bodyPr wrap="square" rtlCol="0">
            <a:spAutoFit/>
          </a:bodyPr>
          <a:lstStyle/>
          <a:p>
            <a:endParaRPr lang="en-GB" sz="2000"/>
          </a:p>
          <a:p>
            <a:r>
              <a:rPr lang="en-GB" sz="2000"/>
              <a:t>Participants can challenge and support each other </a:t>
            </a:r>
          </a:p>
          <a:p>
            <a:endParaRPr lang="en-GB" sz="2000"/>
          </a:p>
          <a:p>
            <a:r>
              <a:rPr lang="en-GB" sz="2000"/>
              <a:t>A climate of confidentiality and openness is encouraged within the group </a:t>
            </a:r>
          </a:p>
          <a:p>
            <a:endParaRPr lang="en-GB" sz="2000"/>
          </a:p>
          <a:p>
            <a:r>
              <a:rPr lang="en-GB" sz="2000"/>
              <a:t>Participants are encouraged to seek solutions to real work issues and use real experience </a:t>
            </a:r>
          </a:p>
          <a:p>
            <a:endParaRPr lang="en-GB" sz="2000"/>
          </a:p>
          <a:p>
            <a:r>
              <a:rPr lang="en-GB" sz="2000"/>
              <a:t>Participants are encouraged to be explicit </a:t>
            </a:r>
          </a:p>
          <a:p>
            <a:endParaRPr lang="en-GB" sz="2000"/>
          </a:p>
        </p:txBody>
      </p:sp>
    </p:spTree>
    <p:extLst>
      <p:ext uri="{BB962C8B-B14F-4D97-AF65-F5344CB8AC3E}">
        <p14:creationId xmlns:p14="http://schemas.microsoft.com/office/powerpoint/2010/main" val="1097083897"/>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4A7BA550EA9847AF23E300F8F645A9" ma:contentTypeVersion="17" ma:contentTypeDescription="Create a new document." ma:contentTypeScope="" ma:versionID="421bb0a3fd639ad3ef6462dbc2c509a2">
  <xsd:schema xmlns:xsd="http://www.w3.org/2001/XMLSchema" xmlns:xs="http://www.w3.org/2001/XMLSchema" xmlns:p="http://schemas.microsoft.com/office/2006/metadata/properties" xmlns:ns2="fee059d8-09a0-4432-b9e5-d1cad5850a2b" xmlns:ns3="ba8588b1-d6ea-4ab5-b830-00c054d952b1" targetNamespace="http://schemas.microsoft.com/office/2006/metadata/properties" ma:root="true" ma:fieldsID="cae619ef1c5163b9ddd34ff36d1fcad9" ns2:_="" ns3:_="">
    <xsd:import namespace="fee059d8-09a0-4432-b9e5-d1cad5850a2b"/>
    <xsd:import namespace="ba8588b1-d6ea-4ab5-b830-00c054d952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e059d8-09a0-4432-b9e5-d1cad5850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Flow_SignoffStatus" ma:index="15" nillable="true" ma:displayName="Sign-off status" ma:internalName="Sign_x002d_off_x0020_status">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a5f208e-45e3-42bd-b392-3c24c59dd4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8588b1-d6ea-4ab5-b830-00c054d952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4b60c2d-6392-4a3e-8d95-e70bf70576db}" ma:internalName="TaxCatchAll" ma:showField="CatchAllData" ma:web="ba8588b1-d6ea-4ab5-b830-00c054d952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a8588b1-d6ea-4ab5-b830-00c054d952b1">
      <UserInfo>
        <DisplayName>Julia Carthew</DisplayName>
        <AccountId>15</AccountId>
        <AccountType/>
      </UserInfo>
      <UserInfo>
        <DisplayName>Kathy Wallis</DisplayName>
        <AccountId>14</AccountId>
        <AccountType/>
      </UserInfo>
      <UserInfo>
        <DisplayName>Suzi Van Es</DisplayName>
        <AccountId>6</AccountId>
        <AccountType/>
      </UserInfo>
      <UserInfo>
        <DisplayName>Ruth George</DisplayName>
        <AccountId>13</AccountId>
        <AccountType/>
      </UserInfo>
      <UserInfo>
        <DisplayName>Tracy Broom</DisplayName>
        <AccountId>35</AccountId>
        <AccountType/>
      </UserInfo>
      <UserInfo>
        <DisplayName>Vicky Martin</DisplayName>
        <AccountId>19</AccountId>
        <AccountType/>
      </UserInfo>
      <UserInfo>
        <DisplayName>Heather Bowles</DisplayName>
        <AccountId>11</AccountId>
        <AccountType/>
      </UserInfo>
      <UserInfo>
        <DisplayName>Dave Meehan</DisplayName>
        <AccountId>38</AccountId>
        <AccountType/>
      </UserInfo>
      <UserInfo>
        <DisplayName>Anna Wykes</DisplayName>
        <AccountId>39</AccountId>
        <AccountType/>
      </UserInfo>
    </SharedWithUsers>
    <_Flow_SignoffStatus xmlns="fee059d8-09a0-4432-b9e5-d1cad5850a2b" xsi:nil="true"/>
    <lcf76f155ced4ddcb4097134ff3c332f xmlns="fee059d8-09a0-4432-b9e5-d1cad5850a2b">
      <Terms xmlns="http://schemas.microsoft.com/office/infopath/2007/PartnerControls"/>
    </lcf76f155ced4ddcb4097134ff3c332f>
    <TaxCatchAll xmlns="ba8588b1-d6ea-4ab5-b830-00c054d952b1" xsi:nil="true"/>
  </documentManagement>
</p:properties>
</file>

<file path=customXml/itemProps1.xml><?xml version="1.0" encoding="utf-8"?>
<ds:datastoreItem xmlns:ds="http://schemas.openxmlformats.org/officeDocument/2006/customXml" ds:itemID="{60CB48BD-97EB-4782-9AF5-32298EBA6BCA}">
  <ds:schemaRefs>
    <ds:schemaRef ds:uri="http://schemas.microsoft.com/sharepoint/v3/contenttype/forms"/>
  </ds:schemaRefs>
</ds:datastoreItem>
</file>

<file path=customXml/itemProps2.xml><?xml version="1.0" encoding="utf-8"?>
<ds:datastoreItem xmlns:ds="http://schemas.openxmlformats.org/officeDocument/2006/customXml" ds:itemID="{0D66C236-2C5F-4C54-93EE-61A7CAD347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e059d8-09a0-4432-b9e5-d1cad5850a2b"/>
    <ds:schemaRef ds:uri="ba8588b1-d6ea-4ab5-b830-00c054d95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8F47A7-BD1F-4947-86F2-D7D013C793F7}">
  <ds:schemaRefs>
    <ds:schemaRef ds:uri="http://www.w3.org/XML/1998/namespace"/>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ba8588b1-d6ea-4ab5-b830-00c054d952b1"/>
    <ds:schemaRef ds:uri="fee059d8-09a0-4432-b9e5-d1cad5850a2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TotalTime>
  <Words>2665</Words>
  <Application>Microsoft Office PowerPoint</Application>
  <PresentationFormat>Widescreen</PresentationFormat>
  <Paragraphs>398</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Courier New</vt:lpstr>
      <vt:lpstr>Verdana</vt:lpstr>
      <vt:lpstr>Wingdings</vt:lpstr>
      <vt:lpstr>4_Office Theme</vt:lpstr>
      <vt:lpstr>Action Learning Sets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Jenkins</dc:creator>
  <cp:lastModifiedBy>Joe Sladen</cp:lastModifiedBy>
  <cp:revision>2</cp:revision>
  <cp:lastPrinted>2021-06-11T10:50:55Z</cp:lastPrinted>
  <dcterms:created xsi:type="dcterms:W3CDTF">2018-09-18T09:21:34Z</dcterms:created>
  <dcterms:modified xsi:type="dcterms:W3CDTF">2023-03-28T13:07:35Z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0x010100794A7BA550EA9847AF23E300F8F645A9</vt:lpwstr>
  </property>
  <property fmtid="{D5CDD505-2E9C-101B-9397-08002B2CF9AE}" pid="3" name="MediaServiceImageTags">
    <vt:lpwstr/>
  </property>
</Properties>
</file>