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8" r:id="rId2"/>
    <p:sldId id="2290" r:id="rId3"/>
    <p:sldId id="305" r:id="rId4"/>
    <p:sldId id="2291" r:id="rId5"/>
    <p:sldId id="2289" r:id="rId6"/>
    <p:sldId id="2292" r:id="rId7"/>
    <p:sldId id="293" r:id="rId8"/>
    <p:sldId id="297" r:id="rId9"/>
    <p:sldId id="299" r:id="rId10"/>
    <p:sldId id="296" r:id="rId11"/>
    <p:sldId id="298" r:id="rId12"/>
    <p:sldId id="2293" r:id="rId13"/>
    <p:sldId id="30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64BC39-3F1B-7CB3-ECDE-C4DD73C5CD27}" name="Rachael Andrews" initials="RA" userId="S::RachaelAndrews@redhotirons.com::42fc76b7-c9c6-4c83-ba08-2a78ec7a10db" providerId="AD"/>
  <p188:author id="{3D631563-03EB-EC56-3C21-9F7E6720971C}" name="HOLMES, Steve (PARK MEDICAL PRACTICE)" initials="" userId="S::steve.holmes3@nhs.net::061c2474-febb-41b7-a5e3-47a20906f711" providerId="AD"/>
  <p188:author id="{28CFAB64-F8F5-6EE8-AEEA-5FA9765C95CD}" name="Becky Roberts" initials="BR" userId="S::beckyroberts@redhotirons.com::ee727baf-0ebf-4f15-be70-6c39e2bdfd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85"/>
    <a:srgbClr val="617C00"/>
    <a:srgbClr val="003A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6199" autoAdjust="0"/>
  </p:normalViewPr>
  <p:slideViewPr>
    <p:cSldViewPr snapToGrid="0">
      <p:cViewPr varScale="1">
        <p:scale>
          <a:sx n="92" d="100"/>
          <a:sy n="92" d="100"/>
        </p:scale>
        <p:origin x="11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7D51B4-8BBB-4034-8AAF-08F9CDD416CA}" type="datetimeFigureOut">
              <a:rPr lang="en-GB" smtClean="0"/>
              <a:t>06/05/2025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53691-5A71-4647-A94C-B7E5584C5AF2}" type="slidenum">
              <a:rPr lang="en-GB" smtClean="0"/>
              <a:t>‹#›</a:t>
            </a:fld>
            <a:endParaRPr lang="en-GB" dirty="0"/>
          </a:p>
        </p:txBody>
      </p:sp>
    </p:spTree>
    <p:extLst>
      <p:ext uri="{BB962C8B-B14F-4D97-AF65-F5344CB8AC3E}">
        <p14:creationId xmlns:p14="http://schemas.microsoft.com/office/powerpoint/2010/main" val="397959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out and have separately</a:t>
            </a:r>
          </a:p>
        </p:txBody>
      </p:sp>
      <p:sp>
        <p:nvSpPr>
          <p:cNvPr id="4" name="Slide Number Placeholder 3"/>
          <p:cNvSpPr>
            <a:spLocks noGrp="1"/>
          </p:cNvSpPr>
          <p:nvPr>
            <p:ph type="sldNum" sz="quarter" idx="5"/>
          </p:nvPr>
        </p:nvSpPr>
        <p:spPr/>
        <p:txBody>
          <a:bodyPr/>
          <a:lstStyle/>
          <a:p>
            <a:fld id="{2B153691-5A71-4647-A94C-B7E5584C5AF2}" type="slidenum">
              <a:rPr lang="en-GB" smtClean="0"/>
              <a:t>3</a:t>
            </a:fld>
            <a:endParaRPr lang="en-GB" dirty="0"/>
          </a:p>
        </p:txBody>
      </p:sp>
    </p:spTree>
    <p:extLst>
      <p:ext uri="{BB962C8B-B14F-4D97-AF65-F5344CB8AC3E}">
        <p14:creationId xmlns:p14="http://schemas.microsoft.com/office/powerpoint/2010/main" val="4058988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SABA – Short-acting beta-agonists</a:t>
            </a:r>
          </a:p>
        </p:txBody>
      </p:sp>
      <p:sp>
        <p:nvSpPr>
          <p:cNvPr id="4" name="Slide Number Placeholder 3"/>
          <p:cNvSpPr>
            <a:spLocks noGrp="1"/>
          </p:cNvSpPr>
          <p:nvPr>
            <p:ph type="sldNum" sz="quarter" idx="5"/>
          </p:nvPr>
        </p:nvSpPr>
        <p:spPr/>
        <p:txBody>
          <a:bodyPr/>
          <a:lstStyle/>
          <a:p>
            <a:fld id="{2B153691-5A71-4647-A94C-B7E5584C5AF2}" type="slidenum">
              <a:rPr lang="en-GB" smtClean="0"/>
              <a:t>9</a:t>
            </a:fld>
            <a:endParaRPr lang="en-GB" dirty="0"/>
          </a:p>
        </p:txBody>
      </p:sp>
    </p:spTree>
    <p:extLst>
      <p:ext uri="{BB962C8B-B14F-4D97-AF65-F5344CB8AC3E}">
        <p14:creationId xmlns:p14="http://schemas.microsoft.com/office/powerpoint/2010/main" val="2491100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153691-5A71-4647-A94C-B7E5584C5AF2}" type="slidenum">
              <a:rPr lang="en-GB" smtClean="0"/>
              <a:t>10</a:t>
            </a:fld>
            <a:endParaRPr lang="en-GB" dirty="0"/>
          </a:p>
        </p:txBody>
      </p:sp>
    </p:spTree>
    <p:extLst>
      <p:ext uri="{BB962C8B-B14F-4D97-AF65-F5344CB8AC3E}">
        <p14:creationId xmlns:p14="http://schemas.microsoft.com/office/powerpoint/2010/main" val="261480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SABA – Short-acting beta-agonists</a:t>
            </a:r>
          </a:p>
        </p:txBody>
      </p:sp>
      <p:sp>
        <p:nvSpPr>
          <p:cNvPr id="4" name="Slide Number Placeholder 3"/>
          <p:cNvSpPr>
            <a:spLocks noGrp="1"/>
          </p:cNvSpPr>
          <p:nvPr>
            <p:ph type="sldNum" sz="quarter" idx="5"/>
          </p:nvPr>
        </p:nvSpPr>
        <p:spPr/>
        <p:txBody>
          <a:bodyPr/>
          <a:lstStyle/>
          <a:p>
            <a:fld id="{2B153691-5A71-4647-A94C-B7E5584C5AF2}" type="slidenum">
              <a:rPr lang="en-GB" smtClean="0"/>
              <a:t>11</a:t>
            </a:fld>
            <a:endParaRPr lang="en-GB" dirty="0"/>
          </a:p>
        </p:txBody>
      </p:sp>
    </p:spTree>
    <p:extLst>
      <p:ext uri="{BB962C8B-B14F-4D97-AF65-F5344CB8AC3E}">
        <p14:creationId xmlns:p14="http://schemas.microsoft.com/office/powerpoint/2010/main" val="1335115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BCE1-34FE-593B-C6A5-7974D0B72B68}"/>
              </a:ext>
            </a:extLst>
          </p:cNvPr>
          <p:cNvSpPr>
            <a:spLocks noGrp="1"/>
          </p:cNvSpPr>
          <p:nvPr>
            <p:ph type="ctrTitle"/>
          </p:nvPr>
        </p:nvSpPr>
        <p:spPr>
          <a:xfrm>
            <a:off x="1524000" y="2610819"/>
            <a:ext cx="9144000" cy="1721658"/>
          </a:xfrm>
        </p:spPr>
        <p:txBody>
          <a:bodyPr anchor="b"/>
          <a:lstStyle>
            <a:lvl1pPr algn="ctr">
              <a:defRPr sz="6000" b="1">
                <a:solidFill>
                  <a:schemeClr val="accent2"/>
                </a:solidFill>
                <a:latin typeface="Calibri" panose="020F0502020204030204" pitchFamily="34" charset="0"/>
                <a:cs typeface="Calibri" panose="020F050202020403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8ED74307-42F3-AE2C-A504-16BFF5C9BFA2}"/>
              </a:ext>
            </a:extLst>
          </p:cNvPr>
          <p:cNvSpPr>
            <a:spLocks noGrp="1"/>
          </p:cNvSpPr>
          <p:nvPr>
            <p:ph type="subTitle" idx="1"/>
          </p:nvPr>
        </p:nvSpPr>
        <p:spPr>
          <a:xfrm>
            <a:off x="1524000" y="4593823"/>
            <a:ext cx="9144000" cy="1005289"/>
          </a:xfrm>
        </p:spPr>
        <p:txBody>
          <a:bodyPr/>
          <a:lstStyle>
            <a:lvl1pPr marL="0" indent="0" algn="ctr">
              <a:buNone/>
              <a:defRPr sz="240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Rectangle 7">
            <a:extLst>
              <a:ext uri="{FF2B5EF4-FFF2-40B4-BE49-F238E27FC236}">
                <a16:creationId xmlns:a16="http://schemas.microsoft.com/office/drawing/2014/main" id="{23EC7DAE-70CB-CBB6-2E83-C0D81E6AD93D}"/>
              </a:ext>
            </a:extLst>
          </p:cNvPr>
          <p:cNvSpPr/>
          <p:nvPr userDrawn="1"/>
        </p:nvSpPr>
        <p:spPr>
          <a:xfrm>
            <a:off x="0" y="567581"/>
            <a:ext cx="12192000" cy="121001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blue and white logo&#10;&#10;Description automatically generated">
            <a:extLst>
              <a:ext uri="{FF2B5EF4-FFF2-40B4-BE49-F238E27FC236}">
                <a16:creationId xmlns:a16="http://schemas.microsoft.com/office/drawing/2014/main" id="{5D44907E-8908-27BA-438A-15D3DBB3C9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787" y="311759"/>
            <a:ext cx="1721658" cy="1721658"/>
          </a:xfrm>
          <a:prstGeom prst="rect">
            <a:avLst/>
          </a:prstGeom>
        </p:spPr>
      </p:pic>
      <p:sp>
        <p:nvSpPr>
          <p:cNvPr id="11" name="TextBox 10">
            <a:extLst>
              <a:ext uri="{FF2B5EF4-FFF2-40B4-BE49-F238E27FC236}">
                <a16:creationId xmlns:a16="http://schemas.microsoft.com/office/drawing/2014/main" id="{E2C9C331-065B-846A-9736-B6D2DF8382C5}"/>
              </a:ext>
            </a:extLst>
          </p:cNvPr>
          <p:cNvSpPr txBox="1"/>
          <p:nvPr userDrawn="1"/>
        </p:nvSpPr>
        <p:spPr>
          <a:xfrm>
            <a:off x="2400760" y="695534"/>
            <a:ext cx="8267240" cy="954107"/>
          </a:xfrm>
          <a:prstGeom prst="rect">
            <a:avLst/>
          </a:prstGeom>
          <a:noFill/>
        </p:spPr>
        <p:txBody>
          <a:bodyPr wrap="square" rtlCol="0">
            <a:spAutoFit/>
          </a:bodyPr>
          <a:lstStyle/>
          <a:p>
            <a:r>
              <a:rPr lang="en-US" sz="2600" b="1" i="0" u="none" strike="noStrike" dirty="0">
                <a:solidFill>
                  <a:schemeClr val="tx2"/>
                </a:solidFill>
                <a:effectLst/>
                <a:latin typeface="Calibri" panose="020F0502020204030204" pitchFamily="34" charset="0"/>
                <a:cs typeface="Calibri" panose="020F0502020204030204" pitchFamily="34" charset="0"/>
              </a:rPr>
              <a:t>Primary Care Respiratory Society</a:t>
            </a:r>
          </a:p>
          <a:p>
            <a:endParaRPr lang="en-US" sz="1000" b="0" i="0" u="none" strike="noStrike" dirty="0">
              <a:solidFill>
                <a:schemeClr val="tx2"/>
              </a:solidFill>
              <a:effectLst/>
              <a:latin typeface="Avenir LT Heavy"/>
            </a:endParaRPr>
          </a:p>
          <a:p>
            <a:r>
              <a:rPr lang="en-US" sz="2000" b="0" i="0" dirty="0">
                <a:solidFill>
                  <a:schemeClr val="tx2"/>
                </a:solidFill>
                <a:effectLst/>
                <a:latin typeface="Calibri" panose="020F0502020204030204" pitchFamily="34" charset="0"/>
                <a:cs typeface="Calibri" panose="020F0502020204030204" pitchFamily="34" charset="0"/>
              </a:rPr>
              <a:t>Inspiring best practice in respiratory care</a:t>
            </a:r>
            <a:endParaRPr lang="en-GB" sz="2000" i="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5889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28785-88FD-1522-4BA1-7A1D6B7902C3}"/>
              </a:ext>
            </a:extLst>
          </p:cNvPr>
          <p:cNvSpPr>
            <a:spLocks noGrp="1"/>
          </p:cNvSpPr>
          <p:nvPr>
            <p:ph type="title"/>
          </p:nvPr>
        </p:nvSpPr>
        <p:spPr/>
        <p:txBody>
          <a:bodyPr/>
          <a:lstStyle>
            <a:lvl1pPr>
              <a:defRPr b="1">
                <a:solidFill>
                  <a:schemeClr val="accent2"/>
                </a:solidFill>
                <a:latin typeface="Calibri" panose="020F0502020204030204" pitchFamily="34" charset="0"/>
                <a:cs typeface="Calibri" panose="020F050202020403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0D6C9DE-747A-B863-33E2-FCEA744F4AEC}"/>
              </a:ext>
            </a:extLst>
          </p:cNvPr>
          <p:cNvSpPr>
            <a:spLocks noGrp="1"/>
          </p:cNvSpPr>
          <p:nvPr>
            <p:ph idx="1"/>
          </p:nvPr>
        </p:nvSpPr>
        <p:spPr/>
        <p:txBody>
          <a:bodyPr/>
          <a:lstStyle>
            <a:lvl1pPr>
              <a:defRPr>
                <a:solidFill>
                  <a:schemeClr val="tx2"/>
                </a:solidFill>
                <a:latin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5" name="Picture 14" descr="A blue and white logo&#10;&#10;Description automatically generated">
            <a:extLst>
              <a:ext uri="{FF2B5EF4-FFF2-40B4-BE49-F238E27FC236}">
                <a16:creationId xmlns:a16="http://schemas.microsoft.com/office/drawing/2014/main" id="{F7F03331-7055-B4D1-0DF9-570F465E8C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5910" y="355123"/>
            <a:ext cx="1335565" cy="1335565"/>
          </a:xfrm>
          <a:prstGeom prst="rect">
            <a:avLst/>
          </a:prstGeom>
        </p:spPr>
      </p:pic>
    </p:spTree>
    <p:extLst>
      <p:ext uri="{BB962C8B-B14F-4D97-AF65-F5344CB8AC3E}">
        <p14:creationId xmlns:p14="http://schemas.microsoft.com/office/powerpoint/2010/main" val="43064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9" name="Picture 18" descr="A black silhouette of a lungs&#10;&#10;Description automatically generated">
            <a:extLst>
              <a:ext uri="{FF2B5EF4-FFF2-40B4-BE49-F238E27FC236}">
                <a16:creationId xmlns:a16="http://schemas.microsoft.com/office/drawing/2014/main" id="{79F62773-E276-6BC5-7120-3D6004BEFC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6" r="9773"/>
          <a:stretch/>
        </p:blipFill>
        <p:spPr>
          <a:xfrm>
            <a:off x="6734174" y="814500"/>
            <a:ext cx="5334001" cy="5374678"/>
          </a:xfrm>
          <a:prstGeom prst="rect">
            <a:avLst/>
          </a:prstGeom>
        </p:spPr>
      </p:pic>
      <p:sp>
        <p:nvSpPr>
          <p:cNvPr id="2" name="Title 1">
            <a:extLst>
              <a:ext uri="{FF2B5EF4-FFF2-40B4-BE49-F238E27FC236}">
                <a16:creationId xmlns:a16="http://schemas.microsoft.com/office/drawing/2014/main" id="{C9948A7C-91F7-D911-1135-A0937FE9F2FA}"/>
              </a:ext>
            </a:extLst>
          </p:cNvPr>
          <p:cNvSpPr>
            <a:spLocks noGrp="1"/>
          </p:cNvSpPr>
          <p:nvPr>
            <p:ph type="title"/>
          </p:nvPr>
        </p:nvSpPr>
        <p:spPr>
          <a:xfrm>
            <a:off x="831850" y="814388"/>
            <a:ext cx="5445126" cy="2683767"/>
          </a:xfrm>
        </p:spPr>
        <p:txBody>
          <a:bodyPr anchor="b"/>
          <a:lstStyle>
            <a:lvl1pPr>
              <a:defRPr sz="6000" b="1">
                <a:solidFill>
                  <a:schemeClr val="accent2"/>
                </a:solidFill>
                <a:latin typeface="Calibri" panose="020F0502020204030204" pitchFamily="34" charset="0"/>
                <a:cs typeface="Calibri" panose="020F050202020403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F8391F2-6399-61F2-02D9-22F8E07B3E29}"/>
              </a:ext>
            </a:extLst>
          </p:cNvPr>
          <p:cNvSpPr>
            <a:spLocks noGrp="1"/>
          </p:cNvSpPr>
          <p:nvPr>
            <p:ph type="body" idx="1"/>
          </p:nvPr>
        </p:nvSpPr>
        <p:spPr>
          <a:xfrm>
            <a:off x="831849" y="4181475"/>
            <a:ext cx="5445127" cy="1500187"/>
          </a:xfrm>
        </p:spPr>
        <p:txBody>
          <a:bodyPr/>
          <a:lstStyle>
            <a:lvl1pPr marL="0" indent="0">
              <a:buNone/>
              <a:defRPr sz="2400">
                <a:solidFill>
                  <a:schemeClr val="tx2"/>
                </a:solidFill>
                <a:latin typeface="Calibri" panose="020F0502020204030204" pitchFamily="34" charset="0"/>
                <a:cs typeface="Calibri" panose="020F050202020403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20" name="Picture 19" descr="A blue and white logo&#10;&#10;Description automatically generated">
            <a:extLst>
              <a:ext uri="{FF2B5EF4-FFF2-40B4-BE49-F238E27FC236}">
                <a16:creationId xmlns:a16="http://schemas.microsoft.com/office/drawing/2014/main" id="{2A0E3DFA-ACED-E1BC-CE35-6AB7148539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65910" y="355123"/>
            <a:ext cx="1335565" cy="1335565"/>
          </a:xfrm>
          <a:prstGeom prst="rect">
            <a:avLst/>
          </a:prstGeom>
        </p:spPr>
      </p:pic>
    </p:spTree>
    <p:extLst>
      <p:ext uri="{BB962C8B-B14F-4D97-AF65-F5344CB8AC3E}">
        <p14:creationId xmlns:p14="http://schemas.microsoft.com/office/powerpoint/2010/main" val="195474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047DB57-D4D1-854F-4583-508522D6FF20}"/>
              </a:ext>
            </a:extLst>
          </p:cNvPr>
          <p:cNvSpPr/>
          <p:nvPr userDrawn="1"/>
        </p:nvSpPr>
        <p:spPr>
          <a:xfrm>
            <a:off x="838200" y="1825625"/>
            <a:ext cx="4924425" cy="414888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AEBE11E7-71D1-1039-F810-5E80665A2647}"/>
              </a:ext>
            </a:extLst>
          </p:cNvPr>
          <p:cNvSpPr/>
          <p:nvPr userDrawn="1"/>
        </p:nvSpPr>
        <p:spPr>
          <a:xfrm>
            <a:off x="6429375" y="1818641"/>
            <a:ext cx="4924425" cy="414888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C5E8247-EEBF-C4F9-A251-925F2106D1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AC9DCF-6317-2AD5-143C-12EE6D19CA50}"/>
              </a:ext>
            </a:extLst>
          </p:cNvPr>
          <p:cNvSpPr>
            <a:spLocks noGrp="1"/>
          </p:cNvSpPr>
          <p:nvPr>
            <p:ph sz="half" idx="1"/>
          </p:nvPr>
        </p:nvSpPr>
        <p:spPr>
          <a:xfrm>
            <a:off x="1019174" y="1893144"/>
            <a:ext cx="4562475" cy="3937000"/>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8F2670A1-953B-7A85-762D-5C368CC3FE6E}"/>
              </a:ext>
            </a:extLst>
          </p:cNvPr>
          <p:cNvSpPr>
            <a:spLocks noGrp="1"/>
          </p:cNvSpPr>
          <p:nvPr>
            <p:ph sz="half" idx="2"/>
          </p:nvPr>
        </p:nvSpPr>
        <p:spPr>
          <a:xfrm>
            <a:off x="6593365" y="1893144"/>
            <a:ext cx="4579461" cy="3937000"/>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6" name="Picture 15" descr="A blue and white logo&#10;&#10;Description automatically generated">
            <a:extLst>
              <a:ext uri="{FF2B5EF4-FFF2-40B4-BE49-F238E27FC236}">
                <a16:creationId xmlns:a16="http://schemas.microsoft.com/office/drawing/2014/main" id="{A7CF36A9-DB7D-831D-FA76-1D0CEE8809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5910" y="355123"/>
            <a:ext cx="1335565" cy="1335565"/>
          </a:xfrm>
          <a:prstGeom prst="rect">
            <a:avLst/>
          </a:prstGeom>
        </p:spPr>
      </p:pic>
    </p:spTree>
    <p:extLst>
      <p:ext uri="{BB962C8B-B14F-4D97-AF65-F5344CB8AC3E}">
        <p14:creationId xmlns:p14="http://schemas.microsoft.com/office/powerpoint/2010/main" val="1210537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E35BDF1-DC35-214D-BE42-417D71428657}"/>
              </a:ext>
            </a:extLst>
          </p:cNvPr>
          <p:cNvSpPr/>
          <p:nvPr userDrawn="1"/>
        </p:nvSpPr>
        <p:spPr>
          <a:xfrm>
            <a:off x="838200" y="1861826"/>
            <a:ext cx="5157787" cy="78287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DB665CF3-DD88-37F5-185D-FE6E328C7251}"/>
              </a:ext>
            </a:extLst>
          </p:cNvPr>
          <p:cNvSpPr/>
          <p:nvPr userDrawn="1"/>
        </p:nvSpPr>
        <p:spPr>
          <a:xfrm>
            <a:off x="6194425" y="1840320"/>
            <a:ext cx="5157787" cy="78287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519E6D3-1992-B65F-41FF-6B11C6C172C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DBC1AC-48E1-F614-165C-C691F778D02F}"/>
              </a:ext>
            </a:extLst>
          </p:cNvPr>
          <p:cNvSpPr>
            <a:spLocks noGrp="1"/>
          </p:cNvSpPr>
          <p:nvPr>
            <p:ph type="body" idx="1"/>
          </p:nvPr>
        </p:nvSpPr>
        <p:spPr>
          <a:xfrm>
            <a:off x="839788" y="2000250"/>
            <a:ext cx="5157787" cy="51435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31D5B7-20BA-032B-F7AF-BA19528AFF0F}"/>
              </a:ext>
            </a:extLst>
          </p:cNvPr>
          <p:cNvSpPr>
            <a:spLocks noGrp="1"/>
          </p:cNvSpPr>
          <p:nvPr>
            <p:ph sz="half" idx="2"/>
          </p:nvPr>
        </p:nvSpPr>
        <p:spPr>
          <a:xfrm>
            <a:off x="839788" y="2825367"/>
            <a:ext cx="5157787" cy="3040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C95336CD-4C9A-B65E-F422-5FD025C8D5D8}"/>
              </a:ext>
            </a:extLst>
          </p:cNvPr>
          <p:cNvSpPr>
            <a:spLocks noGrp="1"/>
          </p:cNvSpPr>
          <p:nvPr>
            <p:ph type="body" sz="quarter" idx="3"/>
          </p:nvPr>
        </p:nvSpPr>
        <p:spPr>
          <a:xfrm>
            <a:off x="6172200" y="2000250"/>
            <a:ext cx="5183188" cy="51435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A72671-764A-629D-2061-CB4C726DE671}"/>
              </a:ext>
            </a:extLst>
          </p:cNvPr>
          <p:cNvSpPr>
            <a:spLocks noGrp="1"/>
          </p:cNvSpPr>
          <p:nvPr>
            <p:ph sz="quarter" idx="4"/>
          </p:nvPr>
        </p:nvSpPr>
        <p:spPr>
          <a:xfrm>
            <a:off x="6172200" y="2825367"/>
            <a:ext cx="5183188" cy="3040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8" name="Picture 17" descr="A blue and white logo&#10;&#10;Description automatically generated">
            <a:extLst>
              <a:ext uri="{FF2B5EF4-FFF2-40B4-BE49-F238E27FC236}">
                <a16:creationId xmlns:a16="http://schemas.microsoft.com/office/drawing/2014/main" id="{6226AACF-709B-AD5A-E781-74F7BDD4F1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5910" y="355123"/>
            <a:ext cx="1335565" cy="1335565"/>
          </a:xfrm>
          <a:prstGeom prst="rect">
            <a:avLst/>
          </a:prstGeom>
        </p:spPr>
      </p:pic>
    </p:spTree>
    <p:extLst>
      <p:ext uri="{BB962C8B-B14F-4D97-AF65-F5344CB8AC3E}">
        <p14:creationId xmlns:p14="http://schemas.microsoft.com/office/powerpoint/2010/main" val="464622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A067-8114-872F-ADE9-79D4369B6B2E}"/>
              </a:ext>
            </a:extLst>
          </p:cNvPr>
          <p:cNvSpPr>
            <a:spLocks noGrp="1"/>
          </p:cNvSpPr>
          <p:nvPr>
            <p:ph type="title"/>
          </p:nvPr>
        </p:nvSpPr>
        <p:spPr/>
        <p:txBody>
          <a:bodyPr>
            <a:normAutofit/>
          </a:bodyPr>
          <a:lstStyle>
            <a:lvl1pPr>
              <a:defRPr sz="5000" b="1">
                <a:solidFill>
                  <a:schemeClr val="accent2"/>
                </a:solidFill>
                <a:latin typeface="Calibri" panose="020F0502020204030204" pitchFamily="34" charset="0"/>
                <a:cs typeface="Calibri" panose="020F0502020204030204" pitchFamily="34" charset="0"/>
              </a:defRPr>
            </a:lvl1pPr>
          </a:lstStyle>
          <a:p>
            <a:r>
              <a:rPr lang="en-US"/>
              <a:t>Click to edit Master title style</a:t>
            </a:r>
            <a:endParaRPr lang="en-GB" dirty="0"/>
          </a:p>
        </p:txBody>
      </p:sp>
      <p:pic>
        <p:nvPicPr>
          <p:cNvPr id="14" name="Picture 13" descr="A blue and white logo&#10;&#10;Description automatically generated">
            <a:extLst>
              <a:ext uri="{FF2B5EF4-FFF2-40B4-BE49-F238E27FC236}">
                <a16:creationId xmlns:a16="http://schemas.microsoft.com/office/drawing/2014/main" id="{0C1CBD6C-4C52-6BDE-8ADB-5DFB9ECAFD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5910" y="355123"/>
            <a:ext cx="1335565" cy="1335565"/>
          </a:xfrm>
          <a:prstGeom prst="rect">
            <a:avLst/>
          </a:prstGeom>
        </p:spPr>
      </p:pic>
    </p:spTree>
    <p:extLst>
      <p:ext uri="{BB962C8B-B14F-4D97-AF65-F5344CB8AC3E}">
        <p14:creationId xmlns:p14="http://schemas.microsoft.com/office/powerpoint/2010/main" val="423402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43CF0-084C-5E15-C275-3F1B8A474D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id="{3D000795-8B09-18AB-7562-3091F752728D}"/>
              </a:ext>
            </a:extLst>
          </p:cNvPr>
          <p:cNvSpPr>
            <a:spLocks noGrp="1"/>
          </p:cNvSpPr>
          <p:nvPr>
            <p:ph type="pic" idx="1"/>
          </p:nvPr>
        </p:nvSpPr>
        <p:spPr>
          <a:xfrm>
            <a:off x="5183188" y="1998663"/>
            <a:ext cx="6172200" cy="38623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851C2399-F3D6-4642-2323-29E1D2B6BE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6" name="Picture 15" descr="A blue and white logo&#10;&#10;Description automatically generated">
            <a:extLst>
              <a:ext uri="{FF2B5EF4-FFF2-40B4-BE49-F238E27FC236}">
                <a16:creationId xmlns:a16="http://schemas.microsoft.com/office/drawing/2014/main" id="{3B8EF977-482A-1A58-6BC2-9354CA7D67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5910" y="355123"/>
            <a:ext cx="1335565" cy="1335565"/>
          </a:xfrm>
          <a:prstGeom prst="rect">
            <a:avLst/>
          </a:prstGeom>
        </p:spPr>
      </p:pic>
      <p:pic>
        <p:nvPicPr>
          <p:cNvPr id="18" name="Picture 17" descr="A colorful gauge with a point&#10;&#10;Description automatically generated">
            <a:extLst>
              <a:ext uri="{FF2B5EF4-FFF2-40B4-BE49-F238E27FC236}">
                <a16:creationId xmlns:a16="http://schemas.microsoft.com/office/drawing/2014/main" id="{2B836286-9FEE-143A-71DD-1875794FCD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0620" y="4130621"/>
            <a:ext cx="1994680" cy="1562100"/>
          </a:xfrm>
          <a:prstGeom prst="rect">
            <a:avLst/>
          </a:prstGeom>
        </p:spPr>
      </p:pic>
      <p:pic>
        <p:nvPicPr>
          <p:cNvPr id="20" name="Picture 19" descr="A hand holding a heart&#10;&#10;Description automatically generated">
            <a:extLst>
              <a:ext uri="{FF2B5EF4-FFF2-40B4-BE49-F238E27FC236}">
                <a16:creationId xmlns:a16="http://schemas.microsoft.com/office/drawing/2014/main" id="{017D5C35-8D9D-CFEF-FDAC-291DB99914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2095" y="4137044"/>
            <a:ext cx="1994680" cy="1562100"/>
          </a:xfrm>
          <a:prstGeom prst="rect">
            <a:avLst/>
          </a:prstGeom>
        </p:spPr>
      </p:pic>
      <p:pic>
        <p:nvPicPr>
          <p:cNvPr id="22" name="Picture 21" descr="A green leaf with a black background&#10;&#10;Description automatically generated">
            <a:extLst>
              <a:ext uri="{FF2B5EF4-FFF2-40B4-BE49-F238E27FC236}">
                <a16:creationId xmlns:a16="http://schemas.microsoft.com/office/drawing/2014/main" id="{2A19CAB7-3DE3-A18C-64AC-97BA2B8DFF7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42095" y="2259031"/>
            <a:ext cx="1994680" cy="1562100"/>
          </a:xfrm>
          <a:prstGeom prst="rect">
            <a:avLst/>
          </a:prstGeom>
        </p:spPr>
      </p:pic>
      <p:pic>
        <p:nvPicPr>
          <p:cNvPr id="24" name="Picture 23" descr="A cartoon of a lungs&#10;&#10;Description automatically generated">
            <a:extLst>
              <a:ext uri="{FF2B5EF4-FFF2-40B4-BE49-F238E27FC236}">
                <a16:creationId xmlns:a16="http://schemas.microsoft.com/office/drawing/2014/main" id="{3E96B31C-688E-2060-CE81-4A71E5B1D60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30620" y="2168507"/>
            <a:ext cx="1994680" cy="1562100"/>
          </a:xfrm>
          <a:prstGeom prst="rect">
            <a:avLst/>
          </a:prstGeom>
        </p:spPr>
      </p:pic>
    </p:spTree>
    <p:extLst>
      <p:ext uri="{BB962C8B-B14F-4D97-AF65-F5344CB8AC3E}">
        <p14:creationId xmlns:p14="http://schemas.microsoft.com/office/powerpoint/2010/main" val="414026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4795A8-9C22-6018-827C-1DB06BF060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B703BFD-F523-A796-0DAE-E7E978870D51}"/>
              </a:ext>
            </a:extLst>
          </p:cNvPr>
          <p:cNvSpPr>
            <a:spLocks noGrp="1"/>
          </p:cNvSpPr>
          <p:nvPr>
            <p:ph type="body" idx="1"/>
          </p:nvPr>
        </p:nvSpPr>
        <p:spPr>
          <a:xfrm>
            <a:off x="838200" y="1825625"/>
            <a:ext cx="10515600" cy="41687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7" name="Group 16">
            <a:extLst>
              <a:ext uri="{FF2B5EF4-FFF2-40B4-BE49-F238E27FC236}">
                <a16:creationId xmlns:a16="http://schemas.microsoft.com/office/drawing/2014/main" id="{A8D65DE2-B9FD-CB54-D5D7-15A2B0DB2789}"/>
              </a:ext>
            </a:extLst>
          </p:cNvPr>
          <p:cNvGrpSpPr/>
          <p:nvPr userDrawn="1"/>
        </p:nvGrpSpPr>
        <p:grpSpPr>
          <a:xfrm>
            <a:off x="0" y="6162466"/>
            <a:ext cx="12192000" cy="695534"/>
            <a:chOff x="0" y="6162466"/>
            <a:chExt cx="12192000" cy="695534"/>
          </a:xfrm>
        </p:grpSpPr>
        <p:sp>
          <p:nvSpPr>
            <p:cNvPr id="7" name="Rectangle 6">
              <a:extLst>
                <a:ext uri="{FF2B5EF4-FFF2-40B4-BE49-F238E27FC236}">
                  <a16:creationId xmlns:a16="http://schemas.microsoft.com/office/drawing/2014/main" id="{BEF6BC28-E08A-20B7-D5D6-3A6924CF3178}"/>
                </a:ext>
              </a:extLst>
            </p:cNvPr>
            <p:cNvSpPr/>
            <p:nvPr userDrawn="1"/>
          </p:nvSpPr>
          <p:spPr>
            <a:xfrm>
              <a:off x="0" y="6162466"/>
              <a:ext cx="12192000" cy="695534"/>
            </a:xfrm>
            <a:prstGeom prst="rect">
              <a:avLst/>
            </a:prstGeom>
            <a:solidFill>
              <a:srgbClr val="005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id="{E3448513-F1D9-A38B-04FB-9519A012903D}"/>
                </a:ext>
              </a:extLst>
            </p:cNvPr>
            <p:cNvGrpSpPr/>
            <p:nvPr userDrawn="1"/>
          </p:nvGrpSpPr>
          <p:grpSpPr>
            <a:xfrm>
              <a:off x="6951535" y="6290419"/>
              <a:ext cx="1367066" cy="433884"/>
              <a:chOff x="6905815" y="6247060"/>
              <a:chExt cx="1367066" cy="433884"/>
            </a:xfrm>
          </p:grpSpPr>
          <p:pic>
            <p:nvPicPr>
              <p:cNvPr id="12" name="Picture 11" descr="A white x on a black background&#10;&#10;Description automatically generated">
                <a:extLst>
                  <a:ext uri="{FF2B5EF4-FFF2-40B4-BE49-F238E27FC236}">
                    <a16:creationId xmlns:a16="http://schemas.microsoft.com/office/drawing/2014/main" id="{108F2FBA-AAB0-8762-7BF4-828728008C6D}"/>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4827" t="9913" r="15485" b="8340"/>
              <a:stretch/>
            </p:blipFill>
            <p:spPr>
              <a:xfrm>
                <a:off x="6905815" y="6290419"/>
                <a:ext cx="397452" cy="365125"/>
              </a:xfrm>
              <a:prstGeom prst="rect">
                <a:avLst/>
              </a:prstGeom>
            </p:spPr>
          </p:pic>
          <p:pic>
            <p:nvPicPr>
              <p:cNvPr id="13" name="Picture 12" descr="A black letter f in a white circle&#10;&#10;Description automatically generated">
                <a:extLst>
                  <a:ext uri="{FF2B5EF4-FFF2-40B4-BE49-F238E27FC236}">
                    <a16:creationId xmlns:a16="http://schemas.microsoft.com/office/drawing/2014/main" id="{C835D50B-7856-E010-4300-E199DA8B0E4F}"/>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14065" t="2858" r="11894"/>
              <a:stretch/>
            </p:blipFill>
            <p:spPr>
              <a:xfrm>
                <a:off x="7379596" y="6247060"/>
                <a:ext cx="422275" cy="433884"/>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E9E6C021-DEF2-7972-35EA-7CAE871FA026}"/>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9429" r="10331"/>
              <a:stretch/>
            </p:blipFill>
            <p:spPr>
              <a:xfrm>
                <a:off x="7898766" y="6281439"/>
                <a:ext cx="374115" cy="365125"/>
              </a:xfrm>
              <a:prstGeom prst="rect">
                <a:avLst/>
              </a:prstGeom>
            </p:spPr>
          </p:pic>
        </p:grpSp>
        <p:sp>
          <p:nvSpPr>
            <p:cNvPr id="15" name="TextBox 14">
              <a:extLst>
                <a:ext uri="{FF2B5EF4-FFF2-40B4-BE49-F238E27FC236}">
                  <a16:creationId xmlns:a16="http://schemas.microsoft.com/office/drawing/2014/main" id="{C71E7EA9-9114-95E0-9997-B1BDC2F34164}"/>
                </a:ext>
              </a:extLst>
            </p:cNvPr>
            <p:cNvSpPr txBox="1"/>
            <p:nvPr userDrawn="1"/>
          </p:nvSpPr>
          <p:spPr>
            <a:xfrm>
              <a:off x="961675" y="6290419"/>
              <a:ext cx="31094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Calibri" panose="020F0502020204030204" pitchFamily="34" charset="0"/>
                  <a:cs typeface="Calibri" panose="020F0502020204030204" pitchFamily="34" charset="0"/>
                </a:rPr>
                <a:t>www.pcrs-uk.org</a:t>
              </a:r>
              <a:endParaRPr lang="en-GB" dirty="0">
                <a:solidFill>
                  <a:schemeClr val="bg1"/>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F6E06A89-8225-DFA8-4E5C-3281BD624F07}"/>
                </a:ext>
              </a:extLst>
            </p:cNvPr>
            <p:cNvSpPr txBox="1"/>
            <p:nvPr userDrawn="1"/>
          </p:nvSpPr>
          <p:spPr>
            <a:xfrm>
              <a:off x="8479342" y="6334764"/>
              <a:ext cx="3606266"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Follow PCRS on social media</a:t>
              </a:r>
              <a:endParaRPr lang="en-GB" dirty="0">
                <a:solidFill>
                  <a:schemeClr val="bg1"/>
                </a:solidFill>
                <a:latin typeface="Calibri" panose="020F0502020204030204" pitchFamily="34" charset="0"/>
                <a:cs typeface="Calibri" panose="020F0502020204030204" pitchFamily="34" charset="0"/>
              </a:endParaRPr>
            </a:p>
          </p:txBody>
        </p:sp>
      </p:grpSp>
      <p:pic>
        <p:nvPicPr>
          <p:cNvPr id="5" name="Picture 4" descr="A white line drawing of a globe and a cursor&#10;&#10;Description automatically generated">
            <a:extLst>
              <a:ext uri="{FF2B5EF4-FFF2-40B4-BE49-F238E27FC236}">
                <a16:creationId xmlns:a16="http://schemas.microsoft.com/office/drawing/2014/main" id="{4F64D9E3-953C-7C19-0EA0-57C19A496D1F}"/>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9834" y="6234468"/>
            <a:ext cx="659932" cy="516814"/>
          </a:xfrm>
          <a:prstGeom prst="rect">
            <a:avLst/>
          </a:prstGeom>
        </p:spPr>
      </p:pic>
      <p:sp>
        <p:nvSpPr>
          <p:cNvPr id="4" name="Subtitle 2">
            <a:extLst>
              <a:ext uri="{FF2B5EF4-FFF2-40B4-BE49-F238E27FC236}">
                <a16:creationId xmlns:a16="http://schemas.microsoft.com/office/drawing/2014/main" id="{E58B5FE1-413C-9CE5-A563-07DA91EAABF2}"/>
              </a:ext>
            </a:extLst>
          </p:cNvPr>
          <p:cNvSpPr txBox="1">
            <a:spLocks/>
          </p:cNvSpPr>
          <p:nvPr userDrawn="1"/>
        </p:nvSpPr>
        <p:spPr>
          <a:xfrm>
            <a:off x="3210219" y="6332313"/>
            <a:ext cx="1439085" cy="356297"/>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mn-ea"/>
                <a:cs typeface="Calibri" panose="020F050202020403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i="0" dirty="0">
                <a:solidFill>
                  <a:schemeClr val="bg1"/>
                </a:solidFill>
              </a:rPr>
              <a:t>Supported by</a:t>
            </a:r>
            <a:endParaRPr lang="en-GB" sz="1800" b="1" i="0" dirty="0">
              <a:solidFill>
                <a:schemeClr val="bg1"/>
              </a:solidFill>
            </a:endParaRPr>
          </a:p>
        </p:txBody>
      </p:sp>
      <p:pic>
        <p:nvPicPr>
          <p:cNvPr id="6" name="Picture 5" descr="A logo with white text&#10;&#10;AI-generated content may be incorrect.">
            <a:extLst>
              <a:ext uri="{FF2B5EF4-FFF2-40B4-BE49-F238E27FC236}">
                <a16:creationId xmlns:a16="http://schemas.microsoft.com/office/drawing/2014/main" id="{F0945AA5-EA80-A5F6-3AF7-80CB10C70E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691170" y="6211415"/>
            <a:ext cx="1519702" cy="598094"/>
          </a:xfrm>
          <a:prstGeom prst="rect">
            <a:avLst/>
          </a:prstGeom>
        </p:spPr>
      </p:pic>
    </p:spTree>
    <p:extLst>
      <p:ext uri="{BB962C8B-B14F-4D97-AF65-F5344CB8AC3E}">
        <p14:creationId xmlns:p14="http://schemas.microsoft.com/office/powerpoint/2010/main" val="159949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Lst>
  <p:txStyles>
    <p:titleStyle>
      <a:lvl1pPr algn="l" defTabSz="914400" rtl="0" eaLnBrk="1" latinLnBrk="0" hangingPunct="1">
        <a:lnSpc>
          <a:spcPct val="90000"/>
        </a:lnSpc>
        <a:spcBef>
          <a:spcPct val="0"/>
        </a:spcBef>
        <a:buNone/>
        <a:defRPr sz="4400" b="1" kern="1200">
          <a:solidFill>
            <a:schemeClr val="accent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reativecommons.org/licenses/by-nc/4.0/deed.e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bbc.co.uk/news/uk-northern-ireland-49838240"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6EC6-0063-9B07-BF37-CECF7A72CA45}"/>
              </a:ext>
            </a:extLst>
          </p:cNvPr>
          <p:cNvSpPr>
            <a:spLocks noGrp="1"/>
          </p:cNvSpPr>
          <p:nvPr>
            <p:ph type="ctrTitle"/>
          </p:nvPr>
        </p:nvSpPr>
        <p:spPr>
          <a:xfrm>
            <a:off x="1524000" y="1839854"/>
            <a:ext cx="9144000" cy="1721658"/>
          </a:xfrm>
        </p:spPr>
        <p:txBody>
          <a:bodyPr/>
          <a:lstStyle/>
          <a:p>
            <a:r>
              <a:rPr lang="en-GB" dirty="0"/>
              <a:t>Asthma Guideline 2024</a:t>
            </a:r>
          </a:p>
        </p:txBody>
      </p:sp>
      <p:sp>
        <p:nvSpPr>
          <p:cNvPr id="3" name="Subtitle 2">
            <a:extLst>
              <a:ext uri="{FF2B5EF4-FFF2-40B4-BE49-F238E27FC236}">
                <a16:creationId xmlns:a16="http://schemas.microsoft.com/office/drawing/2014/main" id="{06C77204-5273-0D8E-97A7-A0B7B938E233}"/>
              </a:ext>
            </a:extLst>
          </p:cNvPr>
          <p:cNvSpPr>
            <a:spLocks noGrp="1"/>
          </p:cNvSpPr>
          <p:nvPr>
            <p:ph type="subTitle" idx="1"/>
          </p:nvPr>
        </p:nvSpPr>
        <p:spPr>
          <a:xfrm>
            <a:off x="1524000" y="3903540"/>
            <a:ext cx="9144000" cy="1367707"/>
          </a:xfrm>
        </p:spPr>
        <p:txBody>
          <a:bodyPr>
            <a:normAutofit/>
          </a:bodyPr>
          <a:lstStyle/>
          <a:p>
            <a:r>
              <a:rPr lang="en-GB" i="1" dirty="0"/>
              <a:t>&lt;Add your own title here&gt;</a:t>
            </a:r>
          </a:p>
          <a:p>
            <a:endParaRPr lang="en-GB" i="1" dirty="0"/>
          </a:p>
          <a:p>
            <a:r>
              <a:rPr lang="en-GB" b="1" dirty="0"/>
              <a:t>Case studies</a:t>
            </a:r>
          </a:p>
        </p:txBody>
      </p:sp>
      <p:sp>
        <p:nvSpPr>
          <p:cNvPr id="4" name="TextBox 3">
            <a:extLst>
              <a:ext uri="{FF2B5EF4-FFF2-40B4-BE49-F238E27FC236}">
                <a16:creationId xmlns:a16="http://schemas.microsoft.com/office/drawing/2014/main" id="{03948952-1FDF-057C-54D8-9D36D0064AE6}"/>
              </a:ext>
            </a:extLst>
          </p:cNvPr>
          <p:cNvSpPr txBox="1"/>
          <p:nvPr/>
        </p:nvSpPr>
        <p:spPr>
          <a:xfrm>
            <a:off x="428626" y="5613275"/>
            <a:ext cx="6097464" cy="369332"/>
          </a:xfrm>
          <a:prstGeom prst="rect">
            <a:avLst/>
          </a:prstGeom>
          <a:noFill/>
        </p:spPr>
        <p:txBody>
          <a:bodyPr wrap="square">
            <a:spAutoFit/>
          </a:bodyPr>
          <a:lstStyle/>
          <a:p>
            <a:r>
              <a:rPr lang="en-GB" b="1" i="0" dirty="0">
                <a:solidFill>
                  <a:schemeClr val="bg1">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This work is licenced under </a:t>
            </a:r>
            <a:r>
              <a:rPr lang="en-GB" b="1" i="0" dirty="0">
                <a:solidFill>
                  <a:schemeClr val="bg1">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CC BY-NC 4.0</a:t>
            </a:r>
            <a:endParaRPr lang="en-GB" dirty="0">
              <a:solidFill>
                <a:schemeClr val="bg1">
                  <a:lumMod val="5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6" name="Picture 2" descr="Creative Commons NonCommercial license - Wikipedia">
            <a:extLst>
              <a:ext uri="{FF2B5EF4-FFF2-40B4-BE49-F238E27FC236}">
                <a16:creationId xmlns:a16="http://schemas.microsoft.com/office/drawing/2014/main" id="{FA4FC9C1-42A5-6C99-D820-A223B7BAA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5882" y="5503985"/>
            <a:ext cx="1367492" cy="478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367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20F749-853F-0807-7806-D2357FE222D8}"/>
              </a:ext>
            </a:extLst>
          </p:cNvPr>
          <p:cNvSpPr/>
          <p:nvPr/>
        </p:nvSpPr>
        <p:spPr>
          <a:xfrm>
            <a:off x="401782" y="1694939"/>
            <a:ext cx="11388436" cy="2677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6335729-A526-A778-D105-5FE2CD133762}"/>
              </a:ext>
            </a:extLst>
          </p:cNvPr>
          <p:cNvSpPr/>
          <p:nvPr/>
        </p:nvSpPr>
        <p:spPr>
          <a:xfrm>
            <a:off x="811210" y="1967240"/>
            <a:ext cx="5183189" cy="40316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660D9653-1F6D-EF68-FF73-61825908C618}"/>
              </a:ext>
            </a:extLst>
          </p:cNvPr>
          <p:cNvSpPr>
            <a:spLocks noGrp="1"/>
          </p:cNvSpPr>
          <p:nvPr>
            <p:ph type="body" idx="1"/>
          </p:nvPr>
        </p:nvSpPr>
        <p:spPr>
          <a:xfrm>
            <a:off x="862014" y="1221657"/>
            <a:ext cx="5157787" cy="514350"/>
          </a:xfrm>
        </p:spPr>
        <p:txBody>
          <a:bodyPr>
            <a:normAutofit/>
          </a:bodyPr>
          <a:lstStyle/>
          <a:p>
            <a:r>
              <a:rPr lang="en-GB" sz="2600" dirty="0"/>
              <a:t>Last encounter</a:t>
            </a:r>
          </a:p>
        </p:txBody>
      </p:sp>
      <p:sp>
        <p:nvSpPr>
          <p:cNvPr id="14" name="Rectangle 13">
            <a:extLst>
              <a:ext uri="{FF2B5EF4-FFF2-40B4-BE49-F238E27FC236}">
                <a16:creationId xmlns:a16="http://schemas.microsoft.com/office/drawing/2014/main" id="{107430DC-034B-8819-2BF4-70020D1CEB20}"/>
              </a:ext>
            </a:extLst>
          </p:cNvPr>
          <p:cNvSpPr/>
          <p:nvPr/>
        </p:nvSpPr>
        <p:spPr>
          <a:xfrm>
            <a:off x="6148873" y="1971189"/>
            <a:ext cx="5250779" cy="408356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1">
            <a:extLst>
              <a:ext uri="{FF2B5EF4-FFF2-40B4-BE49-F238E27FC236}">
                <a16:creationId xmlns:a16="http://schemas.microsoft.com/office/drawing/2014/main" id="{5EE9DEC9-BF8D-1D2A-8D24-D1ED2FAD6D04}"/>
              </a:ext>
            </a:extLst>
          </p:cNvPr>
          <p:cNvSpPr>
            <a:spLocks noGrp="1" noChangeArrowheads="1"/>
          </p:cNvSpPr>
          <p:nvPr>
            <p:ph sz="half" idx="2"/>
          </p:nvPr>
        </p:nvSpPr>
        <p:spPr bwMode="auto">
          <a:xfrm>
            <a:off x="836612" y="1915299"/>
            <a:ext cx="5157787" cy="375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buNone/>
              <a:tabLst/>
            </a:pPr>
            <a:r>
              <a:rPr kumimoji="0" lang="en-US" altLang="en-US" sz="1600" b="1" i="0" u="none" strike="noStrike" cap="none" normalizeH="0" baseline="0" dirty="0">
                <a:ln>
                  <a:noFill/>
                </a:ln>
                <a:solidFill>
                  <a:srgbClr val="005D85"/>
                </a:solidFill>
                <a:effectLst/>
                <a:ea typeface="Calibri" panose="020F0502020204030204" pitchFamily="34" charset="0"/>
              </a:rPr>
              <a:t>Early December 2024</a:t>
            </a:r>
            <a:endParaRPr lang="en-US" altLang="en-US" sz="1600" b="1" dirty="0">
              <a:solidFill>
                <a:srgbClr val="005D85"/>
              </a:solidFill>
              <a:ea typeface="Calibri" panose="020F0502020204030204" pitchFamily="34" charset="0"/>
            </a:endParaRPr>
          </a:p>
          <a:p>
            <a:pPr marL="0" marR="0" lvl="0" indent="0" algn="l" defTabSz="914400" rtl="0" eaLnBrk="0" fontAlgn="base" latinLnBrk="0" hangingPunct="0">
              <a:lnSpc>
                <a:spcPct val="130000"/>
              </a:lnSpc>
              <a:spcBef>
                <a:spcPct val="0"/>
              </a:spcBef>
              <a:spcAft>
                <a:spcPct val="0"/>
              </a:spcAft>
              <a:buClrTx/>
              <a:buSzTx/>
              <a:buNone/>
              <a:tabLst/>
            </a:pPr>
            <a:r>
              <a:rPr kumimoji="0" lang="en-US" altLang="en-US" sz="1400" b="1" i="0" u="none" strike="noStrike" cap="none" normalizeH="0" baseline="0" dirty="0">
                <a:ln>
                  <a:noFill/>
                </a:ln>
                <a:solidFill>
                  <a:schemeClr val="tx1"/>
                </a:solidFill>
                <a:effectLst/>
                <a:ea typeface="Calibri" panose="020F0502020204030204" pitchFamily="34" charset="0"/>
              </a:rPr>
              <a:t>2 weeks </a:t>
            </a:r>
            <a:r>
              <a:rPr lang="en-US" altLang="en-US" sz="1400" b="1" dirty="0">
                <a:ea typeface="Calibri" panose="020F0502020204030204" pitchFamily="34" charset="0"/>
              </a:rPr>
              <a:t>p</a:t>
            </a:r>
            <a:r>
              <a:rPr kumimoji="0" lang="en-US" altLang="en-US" sz="1400" b="1" i="0" u="none" strike="noStrike" cap="none" normalizeH="0" baseline="0" dirty="0">
                <a:ln>
                  <a:noFill/>
                </a:ln>
                <a:solidFill>
                  <a:schemeClr val="tx1"/>
                </a:solidFill>
                <a:effectLst/>
                <a:ea typeface="Calibri" panose="020F0502020204030204" pitchFamily="34" charset="0"/>
              </a:rPr>
              <a:t>rior</a:t>
            </a:r>
            <a:r>
              <a:rPr kumimoji="0" lang="en-US" altLang="en-US" sz="1400" b="0" i="0" u="none" strike="noStrike" cap="none" normalizeH="0" baseline="0" dirty="0">
                <a:ln>
                  <a:noFill/>
                </a:ln>
                <a:solidFill>
                  <a:schemeClr val="tx1"/>
                </a:solidFill>
                <a:effectLst/>
                <a:ea typeface="Calibri" panose="020F0502020204030204" pitchFamily="34" charset="0"/>
              </a:rPr>
              <a:t>:</a:t>
            </a:r>
          </a:p>
          <a:p>
            <a:pPr marL="0" marR="0" lvl="0" indent="0" algn="l" defTabSz="914400" rtl="0" eaLnBrk="0" fontAlgn="base" latinLnBrk="0" hangingPunct="0">
              <a:lnSpc>
                <a:spcPct val="130000"/>
              </a:lnSpc>
              <a:spcBef>
                <a:spcPct val="0"/>
              </a:spcBef>
              <a:spcAft>
                <a:spcPct val="0"/>
              </a:spcAft>
              <a:buClrTx/>
              <a:buSzTx/>
              <a:buNone/>
              <a:tabLst/>
            </a:pPr>
            <a:r>
              <a:rPr kumimoji="0" lang="en-US" altLang="en-US" sz="1400" b="0" i="0" u="none" strike="noStrike" cap="none" normalizeH="0" baseline="0" dirty="0">
                <a:ln>
                  <a:noFill/>
                </a:ln>
                <a:solidFill>
                  <a:schemeClr val="tx1"/>
                </a:solidFill>
                <a:effectLst/>
                <a:ea typeface="Calibri" panose="020F0502020204030204" pitchFamily="34" charset="0"/>
              </a:rPr>
              <a:t>Prescribed prednisolone for asthma flare, symptoms improved initially, but returned after 5-7 days</a:t>
            </a:r>
          </a:p>
          <a:p>
            <a:pPr marL="0" marR="0" lvl="0" indent="0" algn="l" defTabSz="914400" rtl="0" eaLnBrk="0" fontAlgn="base" latinLnBrk="0" hangingPunct="0">
              <a:lnSpc>
                <a:spcPct val="130000"/>
              </a:lnSpc>
              <a:spcBef>
                <a:spcPct val="0"/>
              </a:spcBef>
              <a:spcAft>
                <a:spcPct val="0"/>
              </a:spcAft>
              <a:buClrTx/>
              <a:buSzTx/>
              <a:buNone/>
              <a:tabLst/>
            </a:pPr>
            <a:r>
              <a:rPr kumimoji="0" lang="en-US" altLang="en-US" sz="1400" b="1" i="0" u="none" strike="noStrike" cap="none" normalizeH="0" baseline="0" dirty="0">
                <a:ln>
                  <a:noFill/>
                </a:ln>
                <a:solidFill>
                  <a:schemeClr val="tx1"/>
                </a:solidFill>
                <a:effectLst/>
                <a:ea typeface="Calibri" panose="020F0502020204030204" pitchFamily="34" charset="0"/>
              </a:rPr>
              <a:t>Presenting symptoms</a:t>
            </a:r>
            <a:r>
              <a:rPr kumimoji="0" lang="en-US" altLang="en-US" sz="1400" b="0" i="0" u="none" strike="noStrike" cap="none" normalizeH="0" baseline="0" dirty="0">
                <a:ln>
                  <a:noFill/>
                </a:ln>
                <a:solidFill>
                  <a:schemeClr val="tx1"/>
                </a:solidFill>
                <a:effectLst/>
                <a:ea typeface="Calibri" panose="020F0502020204030204" pitchFamily="34" charset="0"/>
              </a:rPr>
              <a:t>: </a:t>
            </a:r>
          </a:p>
          <a:p>
            <a:pPr marL="0" marR="0" lvl="0" indent="0" algn="l" defTabSz="914400" rtl="0" eaLnBrk="0" fontAlgn="base" latinLnBrk="0" hangingPunct="0">
              <a:lnSpc>
                <a:spcPct val="130000"/>
              </a:lnSpc>
              <a:spcBef>
                <a:spcPct val="0"/>
              </a:spcBef>
              <a:spcAft>
                <a:spcPct val="0"/>
              </a:spcAft>
              <a:buClrTx/>
              <a:buSzTx/>
              <a:buNone/>
              <a:tabLst/>
            </a:pPr>
            <a:r>
              <a:rPr kumimoji="0" lang="en-US" altLang="en-US" sz="1400" b="0" i="0" u="none" strike="noStrike" cap="none" normalizeH="0" baseline="0" dirty="0">
                <a:ln>
                  <a:noFill/>
                </a:ln>
                <a:solidFill>
                  <a:schemeClr val="tx1"/>
                </a:solidFill>
                <a:effectLst/>
                <a:ea typeface="Calibri" panose="020F0502020204030204" pitchFamily="34" charset="0"/>
              </a:rPr>
              <a:t>Productive cough, shortness of breath on exertion (SOBOE), chest tightness, wheeze </a:t>
            </a:r>
          </a:p>
          <a:p>
            <a:pPr marL="0" marR="0" lvl="0" indent="0" algn="l" defTabSz="914400" rtl="0" eaLnBrk="0" fontAlgn="base" latinLnBrk="0" hangingPunct="0">
              <a:lnSpc>
                <a:spcPct val="130000"/>
              </a:lnSpc>
              <a:spcBef>
                <a:spcPct val="0"/>
              </a:spcBef>
              <a:spcAft>
                <a:spcPct val="0"/>
              </a:spcAft>
              <a:buClrTx/>
              <a:buSzTx/>
              <a:buNone/>
              <a:tabLst/>
            </a:pPr>
            <a:r>
              <a:rPr kumimoji="0" lang="en-US" altLang="en-US" sz="1400" b="1" i="0" u="none" strike="noStrike" cap="none" normalizeH="0" baseline="0" dirty="0">
                <a:ln>
                  <a:noFill/>
                </a:ln>
                <a:solidFill>
                  <a:schemeClr val="tx1"/>
                </a:solidFill>
                <a:effectLst/>
                <a:ea typeface="Calibri" panose="020F0502020204030204" pitchFamily="34" charset="0"/>
              </a:rPr>
              <a:t>Clinical findings</a:t>
            </a:r>
            <a:r>
              <a:rPr kumimoji="0" lang="en-US" altLang="en-US" sz="1400" b="0" i="0" u="none" strike="noStrike" cap="none" normalizeH="0" baseline="0" dirty="0">
                <a:ln>
                  <a:noFill/>
                </a:ln>
                <a:solidFill>
                  <a:schemeClr val="tx1"/>
                </a:solidFill>
                <a:effectLst/>
                <a:ea typeface="Calibri" panose="020F0502020204030204" pitchFamily="34" charset="0"/>
              </a:rPr>
              <a:t>: </a:t>
            </a:r>
          </a:p>
          <a:p>
            <a:pPr eaLnBrk="0" fontAlgn="base" hangingPunct="0">
              <a:lnSpc>
                <a:spcPct val="130000"/>
              </a:lnSpc>
              <a:spcBef>
                <a:spcPct val="0"/>
              </a:spcBef>
              <a:spcAft>
                <a:spcPct val="0"/>
              </a:spcAft>
            </a:pPr>
            <a:r>
              <a:rPr kumimoji="0" lang="en-US" altLang="en-US" sz="1400" b="0" i="0" u="none" strike="noStrike" cap="none" normalizeH="0" baseline="0" dirty="0">
                <a:ln>
                  <a:noFill/>
                </a:ln>
                <a:solidFill>
                  <a:schemeClr val="tx1"/>
                </a:solidFill>
                <a:effectLst/>
                <a:ea typeface="Calibri" panose="020F0502020204030204" pitchFamily="34" charset="0"/>
              </a:rPr>
              <a:t>Widespread inspiratory &amp; expiratory wheeze on auscultation </a:t>
            </a:r>
          </a:p>
          <a:p>
            <a:pPr eaLnBrk="0" fontAlgn="base" hangingPunct="0">
              <a:lnSpc>
                <a:spcPct val="130000"/>
              </a:lnSpc>
              <a:spcBef>
                <a:spcPct val="0"/>
              </a:spcBef>
              <a:spcAft>
                <a:spcPct val="0"/>
              </a:spcAft>
            </a:pPr>
            <a:r>
              <a:rPr kumimoji="0" lang="en-US" altLang="en-US" sz="1400" b="0" i="0" u="none" strike="noStrike" cap="none" normalizeH="0" baseline="0" dirty="0">
                <a:ln>
                  <a:noFill/>
                </a:ln>
                <a:solidFill>
                  <a:schemeClr val="tx1"/>
                </a:solidFill>
                <a:effectLst/>
                <a:ea typeface="Calibri" panose="020F0502020204030204" pitchFamily="34" charset="0"/>
              </a:rPr>
              <a:t>SpO2 88% on room air, RR 20, HR 91 bpm </a:t>
            </a:r>
          </a:p>
          <a:p>
            <a:pPr marL="0" marR="0" lvl="0" indent="0" algn="l" defTabSz="914400" rtl="0" eaLnBrk="0" fontAlgn="base" latinLnBrk="0" hangingPunct="0">
              <a:lnSpc>
                <a:spcPct val="130000"/>
              </a:lnSpc>
              <a:spcBef>
                <a:spcPct val="0"/>
              </a:spcBef>
              <a:spcAft>
                <a:spcPct val="0"/>
              </a:spcAft>
              <a:buClrTx/>
              <a:buSzTx/>
              <a:buNone/>
              <a:tabLst/>
            </a:pPr>
            <a:r>
              <a:rPr kumimoji="0" lang="en-US" altLang="en-US" sz="1400" b="1" i="0" u="none" strike="noStrike" cap="none" normalizeH="0" baseline="0" dirty="0">
                <a:ln>
                  <a:noFill/>
                </a:ln>
                <a:solidFill>
                  <a:schemeClr val="tx1"/>
                </a:solidFill>
                <a:effectLst/>
                <a:ea typeface="Calibri" panose="020F0502020204030204" pitchFamily="34" charset="0"/>
              </a:rPr>
              <a:t>Decision</a:t>
            </a:r>
            <a:r>
              <a:rPr kumimoji="0" lang="en-US" altLang="en-US" sz="1400" b="0" i="0" u="none" strike="noStrike" cap="none" normalizeH="0" baseline="0" dirty="0">
                <a:ln>
                  <a:noFill/>
                </a:ln>
                <a:solidFill>
                  <a:schemeClr val="tx1"/>
                </a:solidFill>
                <a:effectLst/>
                <a:ea typeface="Calibri" panose="020F0502020204030204" pitchFamily="34" charset="0"/>
              </a:rPr>
              <a:t>: </a:t>
            </a:r>
          </a:p>
          <a:p>
            <a:pPr eaLnBrk="0" fontAlgn="base" hangingPunct="0">
              <a:lnSpc>
                <a:spcPct val="130000"/>
              </a:lnSpc>
              <a:spcBef>
                <a:spcPct val="0"/>
              </a:spcBef>
              <a:spcAft>
                <a:spcPct val="0"/>
              </a:spcAft>
            </a:pPr>
            <a:r>
              <a:rPr kumimoji="0" lang="en-US" altLang="en-US" sz="1400" b="0" i="0" u="none" strike="noStrike" cap="none" normalizeH="0" baseline="0" dirty="0">
                <a:ln>
                  <a:noFill/>
                </a:ln>
                <a:solidFill>
                  <a:schemeClr val="tx1"/>
                </a:solidFill>
                <a:effectLst/>
                <a:ea typeface="Calibri" panose="020F0502020204030204" pitchFamily="34" charset="0"/>
              </a:rPr>
              <a:t>Admission declined; patient had capacity to refuse </a:t>
            </a:r>
          </a:p>
          <a:p>
            <a:pPr eaLnBrk="0" fontAlgn="base" hangingPunct="0">
              <a:lnSpc>
                <a:spcPct val="130000"/>
              </a:lnSpc>
              <a:spcBef>
                <a:spcPct val="0"/>
              </a:spcBef>
              <a:spcAft>
                <a:spcPct val="0"/>
              </a:spcAft>
            </a:pPr>
            <a:r>
              <a:rPr kumimoji="0" lang="en-US" altLang="en-US" sz="1400" b="0" i="0" u="none" strike="noStrike" cap="none" normalizeH="0" baseline="0" dirty="0">
                <a:ln>
                  <a:noFill/>
                </a:ln>
                <a:solidFill>
                  <a:schemeClr val="tx1"/>
                </a:solidFill>
                <a:effectLst/>
                <a:ea typeface="Calibri" panose="020F0502020204030204" pitchFamily="34" charset="0"/>
              </a:rPr>
              <a:t>Advised of </a:t>
            </a:r>
            <a:r>
              <a:rPr kumimoji="0" lang="en-US" altLang="en-US" sz="1400" b="1" i="0" u="none" strike="noStrike" cap="none" normalizeH="0" baseline="0" dirty="0">
                <a:ln>
                  <a:noFill/>
                </a:ln>
                <a:solidFill>
                  <a:schemeClr val="tx1"/>
                </a:solidFill>
                <a:effectLst/>
                <a:ea typeface="Calibri" panose="020F0502020204030204" pitchFamily="34" charset="0"/>
              </a:rPr>
              <a:t>risk of death</a:t>
            </a:r>
            <a:endParaRPr kumimoji="0" lang="en-US" altLang="en-US" sz="1400" b="0" i="0" u="none" strike="noStrike" cap="none" normalizeH="0" baseline="0" dirty="0">
              <a:ln>
                <a:noFill/>
              </a:ln>
              <a:solidFill>
                <a:schemeClr val="tx1"/>
              </a:solidFill>
              <a:effectLst/>
              <a:ea typeface="Calibri" panose="020F0502020204030204" pitchFamily="34" charset="0"/>
            </a:endParaRPr>
          </a:p>
        </p:txBody>
      </p:sp>
      <p:sp>
        <p:nvSpPr>
          <p:cNvPr id="5" name="Text Placeholder 4">
            <a:extLst>
              <a:ext uri="{FF2B5EF4-FFF2-40B4-BE49-F238E27FC236}">
                <a16:creationId xmlns:a16="http://schemas.microsoft.com/office/drawing/2014/main" id="{A3ED038F-81A0-E24F-A866-BF676CD0B54A}"/>
              </a:ext>
            </a:extLst>
          </p:cNvPr>
          <p:cNvSpPr>
            <a:spLocks noGrp="1"/>
          </p:cNvSpPr>
          <p:nvPr>
            <p:ph type="body" sz="quarter" idx="3"/>
          </p:nvPr>
        </p:nvSpPr>
        <p:spPr>
          <a:xfrm>
            <a:off x="6222443" y="1221657"/>
            <a:ext cx="5183188" cy="514350"/>
          </a:xfrm>
        </p:spPr>
        <p:txBody>
          <a:bodyPr>
            <a:normAutofit/>
          </a:bodyPr>
          <a:lstStyle/>
          <a:p>
            <a:r>
              <a:rPr lang="en-GB" sz="2600" dirty="0"/>
              <a:t>Critical event</a:t>
            </a:r>
          </a:p>
        </p:txBody>
      </p:sp>
      <p:sp>
        <p:nvSpPr>
          <p:cNvPr id="6" name="Content Placeholder 5">
            <a:extLst>
              <a:ext uri="{FF2B5EF4-FFF2-40B4-BE49-F238E27FC236}">
                <a16:creationId xmlns:a16="http://schemas.microsoft.com/office/drawing/2014/main" id="{9E76D805-25F2-8BCC-6046-61EF7C488E35}"/>
              </a:ext>
            </a:extLst>
          </p:cNvPr>
          <p:cNvSpPr>
            <a:spLocks noGrp="1"/>
          </p:cNvSpPr>
          <p:nvPr>
            <p:ph sz="quarter" idx="4"/>
          </p:nvPr>
        </p:nvSpPr>
        <p:spPr>
          <a:xfrm>
            <a:off x="6220453" y="1937282"/>
            <a:ext cx="5183188" cy="4072692"/>
          </a:xfrm>
        </p:spPr>
        <p:txBody>
          <a:bodyPr>
            <a:noAutofit/>
          </a:bodyPr>
          <a:lstStyle/>
          <a:p>
            <a:pPr marL="0" marR="0" lvl="0" indent="0" algn="l" defTabSz="914400" rtl="0" eaLnBrk="0" fontAlgn="base" latinLnBrk="0" hangingPunct="0">
              <a:lnSpc>
                <a:spcPct val="130000"/>
              </a:lnSpc>
              <a:spcBef>
                <a:spcPct val="0"/>
              </a:spcBef>
              <a:spcAft>
                <a:spcPct val="0"/>
              </a:spcAft>
              <a:buClrTx/>
              <a:buSzTx/>
              <a:buNone/>
              <a:tabLst/>
            </a:pPr>
            <a:r>
              <a:rPr lang="en-US" altLang="en-US" sz="1600" b="1" dirty="0">
                <a:solidFill>
                  <a:srgbClr val="005D85"/>
                </a:solidFill>
                <a:ea typeface="Calibri" panose="020F0502020204030204" pitchFamily="34" charset="0"/>
              </a:rPr>
              <a:t>Christmas 2024</a:t>
            </a:r>
            <a:endParaRPr kumimoji="0" lang="en-US" altLang="en-US" sz="1600" b="1" i="0" u="none" strike="noStrike" cap="none" normalizeH="0" baseline="0" dirty="0">
              <a:ln>
                <a:noFill/>
              </a:ln>
              <a:solidFill>
                <a:srgbClr val="005D85"/>
              </a:solidFill>
              <a:effectLst/>
              <a:ea typeface="Calibri" panose="020F0502020204030204" pitchFamily="34" charset="0"/>
            </a:endParaRPr>
          </a:p>
          <a:p>
            <a:pPr marL="0" marR="0" lvl="0" indent="0" algn="l" defTabSz="914400" rtl="0" eaLnBrk="0" fontAlgn="base" latinLnBrk="0" hangingPunct="0">
              <a:lnSpc>
                <a:spcPct val="130000"/>
              </a:lnSpc>
              <a:spcBef>
                <a:spcPct val="0"/>
              </a:spcBef>
              <a:spcAft>
                <a:spcPct val="0"/>
              </a:spcAft>
              <a:buClrTx/>
              <a:buSzTx/>
              <a:buNone/>
              <a:tabLst/>
            </a:pPr>
            <a:r>
              <a:rPr kumimoji="0" lang="en-US" altLang="en-US" sz="1400" b="1" i="0" u="none" strike="noStrike" cap="none" normalizeH="0" baseline="0" dirty="0">
                <a:ln>
                  <a:noFill/>
                </a:ln>
                <a:solidFill>
                  <a:schemeClr val="tx1"/>
                </a:solidFill>
                <a:effectLst/>
                <a:ea typeface="Calibri" panose="020F0502020204030204" pitchFamily="34" charset="0"/>
              </a:rPr>
              <a:t>Initial symptoms</a:t>
            </a:r>
            <a:r>
              <a:rPr kumimoji="0" lang="en-US" altLang="en-US" sz="1400" b="0" i="0" u="none" strike="noStrike" cap="none" normalizeH="0" baseline="0" dirty="0">
                <a:ln>
                  <a:noFill/>
                </a:ln>
                <a:solidFill>
                  <a:schemeClr val="tx1"/>
                </a:solidFill>
                <a:effectLst/>
                <a:ea typeface="Calibri" panose="020F0502020204030204" pitchFamily="34" charset="0"/>
              </a:rPr>
              <a:t>:</a:t>
            </a:r>
          </a:p>
          <a:p>
            <a:pPr marL="0" marR="0" lvl="0" indent="0" algn="l" defTabSz="914400" rtl="0" eaLnBrk="0" fontAlgn="base" latinLnBrk="0" hangingPunct="0">
              <a:lnSpc>
                <a:spcPct val="130000"/>
              </a:lnSpc>
              <a:spcBef>
                <a:spcPct val="0"/>
              </a:spcBef>
              <a:spcAft>
                <a:spcPct val="0"/>
              </a:spcAft>
              <a:buClrTx/>
              <a:buSzTx/>
              <a:buNone/>
              <a:tabLst/>
            </a:pPr>
            <a:r>
              <a:rPr kumimoji="0" lang="en-US" altLang="en-US" sz="1400" b="0" i="0" u="none" strike="noStrike" cap="none" normalizeH="0" baseline="0" dirty="0">
                <a:ln>
                  <a:noFill/>
                </a:ln>
                <a:solidFill>
                  <a:schemeClr val="tx1"/>
                </a:solidFill>
                <a:effectLst/>
                <a:ea typeface="Calibri" panose="020F0502020204030204" pitchFamily="34" charset="0"/>
              </a:rPr>
              <a:t>Patient experienced shortness of breath (SOB) in the afternoon </a:t>
            </a:r>
          </a:p>
          <a:p>
            <a:pPr marL="0" marR="0" lvl="0" indent="0" algn="l" defTabSz="914400" rtl="0" eaLnBrk="0" fontAlgn="base" latinLnBrk="0" hangingPunct="0">
              <a:lnSpc>
                <a:spcPct val="130000"/>
              </a:lnSpc>
              <a:spcBef>
                <a:spcPct val="0"/>
              </a:spcBef>
              <a:spcAft>
                <a:spcPct val="0"/>
              </a:spcAft>
              <a:buClrTx/>
              <a:buSzTx/>
              <a:buNone/>
              <a:tabLst/>
            </a:pPr>
            <a:r>
              <a:rPr kumimoji="0" lang="en-US" altLang="en-US" sz="1400" b="0" i="0" u="none" strike="noStrike" cap="none" normalizeH="0" baseline="0" dirty="0">
                <a:ln>
                  <a:noFill/>
                </a:ln>
                <a:solidFill>
                  <a:schemeClr val="tx1"/>
                </a:solidFill>
                <a:effectLst/>
                <a:ea typeface="Calibri" panose="020F0502020204030204" pitchFamily="34" charset="0"/>
              </a:rPr>
              <a:t>Breathing deteriorated into the evening </a:t>
            </a:r>
          </a:p>
          <a:p>
            <a:pPr marL="0" marR="0" lvl="0" indent="0" algn="l" defTabSz="914400" rtl="0" eaLnBrk="0" fontAlgn="base" latinLnBrk="0" hangingPunct="0">
              <a:lnSpc>
                <a:spcPct val="130000"/>
              </a:lnSpc>
              <a:spcBef>
                <a:spcPct val="0"/>
              </a:spcBef>
              <a:spcAft>
                <a:spcPct val="0"/>
              </a:spcAft>
              <a:buClrTx/>
              <a:buSzTx/>
              <a:buNone/>
              <a:tabLst/>
            </a:pPr>
            <a:r>
              <a:rPr kumimoji="0" lang="en-US" altLang="en-US" sz="1400" b="1" i="0" u="none" strike="noStrike" cap="none" normalizeH="0" baseline="0" dirty="0">
                <a:ln>
                  <a:noFill/>
                </a:ln>
                <a:solidFill>
                  <a:schemeClr val="tx1"/>
                </a:solidFill>
                <a:effectLst/>
                <a:ea typeface="Calibri" panose="020F0502020204030204" pitchFamily="34" charset="0"/>
              </a:rPr>
              <a:t>Immediate action</a:t>
            </a:r>
            <a:r>
              <a:rPr kumimoji="0" lang="en-US" altLang="en-US" sz="1400" b="0" i="0" u="none" strike="noStrike" cap="none" normalizeH="0" baseline="0" dirty="0">
                <a:ln>
                  <a:noFill/>
                </a:ln>
                <a:solidFill>
                  <a:schemeClr val="tx1"/>
                </a:solidFill>
                <a:effectLst/>
                <a:ea typeface="Calibri" panose="020F0502020204030204" pitchFamily="34" charset="0"/>
              </a:rPr>
              <a:t>:</a:t>
            </a:r>
          </a:p>
          <a:p>
            <a:pPr marL="0" marR="0" lvl="0" indent="0" algn="l" defTabSz="914400" rtl="0" eaLnBrk="0" fontAlgn="base" latinLnBrk="0" hangingPunct="0">
              <a:lnSpc>
                <a:spcPct val="130000"/>
              </a:lnSpc>
              <a:spcBef>
                <a:spcPct val="0"/>
              </a:spcBef>
              <a:spcAft>
                <a:spcPct val="0"/>
              </a:spcAft>
              <a:buClrTx/>
              <a:buSzTx/>
              <a:buNone/>
              <a:tabLst/>
            </a:pPr>
            <a:r>
              <a:rPr kumimoji="0" lang="en-US" altLang="en-US" sz="1400" b="0" i="0" u="none" strike="noStrike" cap="none" normalizeH="0" baseline="0" dirty="0">
                <a:ln>
                  <a:noFill/>
                </a:ln>
                <a:solidFill>
                  <a:schemeClr val="tx1"/>
                </a:solidFill>
                <a:effectLst/>
                <a:ea typeface="Calibri" panose="020F0502020204030204" pitchFamily="34" charset="0"/>
              </a:rPr>
              <a:t>Patient independently administered 5mg salbutamol via nebuliser </a:t>
            </a:r>
          </a:p>
          <a:p>
            <a:pPr marL="0" marR="0" lvl="0" indent="0" algn="l" defTabSz="914400" rtl="0" eaLnBrk="0" fontAlgn="base" latinLnBrk="0" hangingPunct="0">
              <a:lnSpc>
                <a:spcPct val="130000"/>
              </a:lnSpc>
              <a:spcBef>
                <a:spcPct val="0"/>
              </a:spcBef>
              <a:spcAft>
                <a:spcPct val="0"/>
              </a:spcAft>
              <a:buClrTx/>
              <a:buSzTx/>
              <a:buNone/>
              <a:tabLst/>
            </a:pPr>
            <a:r>
              <a:rPr kumimoji="0" lang="en-US" altLang="en-US" sz="1400" b="1" i="0" u="none" strike="noStrike" cap="none" normalizeH="0" baseline="0" dirty="0">
                <a:ln>
                  <a:noFill/>
                </a:ln>
                <a:solidFill>
                  <a:schemeClr val="tx1"/>
                </a:solidFill>
                <a:effectLst/>
                <a:ea typeface="Calibri" panose="020F0502020204030204" pitchFamily="34" charset="0"/>
              </a:rPr>
              <a:t>Critical event</a:t>
            </a:r>
            <a:r>
              <a:rPr kumimoji="0" lang="en-US" altLang="en-US" sz="1400" b="0" i="0" u="none" strike="noStrike" cap="none" normalizeH="0" baseline="0" dirty="0">
                <a:ln>
                  <a:noFill/>
                </a:ln>
                <a:solidFill>
                  <a:schemeClr val="tx1"/>
                </a:solidFill>
                <a:effectLst/>
                <a:ea typeface="Calibri" panose="020F0502020204030204" pitchFamily="34" charset="0"/>
              </a:rPr>
              <a:t>:</a:t>
            </a:r>
          </a:p>
          <a:p>
            <a:pPr marL="0" marR="0" lvl="0" indent="0" algn="l" defTabSz="914400" rtl="0" eaLnBrk="0" fontAlgn="base" latinLnBrk="0" hangingPunct="0">
              <a:lnSpc>
                <a:spcPct val="130000"/>
              </a:lnSpc>
              <a:spcBef>
                <a:spcPct val="0"/>
              </a:spcBef>
              <a:spcAft>
                <a:spcPct val="0"/>
              </a:spcAft>
              <a:buClrTx/>
              <a:buSzTx/>
              <a:buNone/>
              <a:tabLst/>
            </a:pPr>
            <a:r>
              <a:rPr kumimoji="0" lang="en-US" altLang="en-US" sz="1400" b="0" i="0" u="none" strike="noStrike" cap="none" normalizeH="0" baseline="0" dirty="0">
                <a:ln>
                  <a:noFill/>
                </a:ln>
                <a:solidFill>
                  <a:schemeClr val="tx1"/>
                </a:solidFill>
                <a:effectLst/>
                <a:ea typeface="Calibri" panose="020F0502020204030204" pitchFamily="34" charset="0"/>
              </a:rPr>
              <a:t>Patient stopped responding and ceased breathing during nebuliser treatment</a:t>
            </a:r>
          </a:p>
          <a:p>
            <a:pPr marL="0" marR="0" lvl="0" indent="0" algn="l" defTabSz="914400" rtl="0" eaLnBrk="0" fontAlgn="base" latinLnBrk="0" hangingPunct="0">
              <a:lnSpc>
                <a:spcPct val="130000"/>
              </a:lnSpc>
              <a:spcBef>
                <a:spcPct val="0"/>
              </a:spcBef>
              <a:spcAft>
                <a:spcPct val="0"/>
              </a:spcAft>
              <a:buClrTx/>
              <a:buSzTx/>
              <a:buNone/>
              <a:tabLst/>
            </a:pPr>
            <a:r>
              <a:rPr kumimoji="0" lang="en-US" altLang="en-US" sz="1400" b="1" i="0" u="none" strike="noStrike" cap="none" normalizeH="0" baseline="0" dirty="0">
                <a:ln>
                  <a:noFill/>
                </a:ln>
                <a:solidFill>
                  <a:schemeClr val="tx1"/>
                </a:solidFill>
                <a:effectLst/>
                <a:ea typeface="Calibri" panose="020F0502020204030204" pitchFamily="34" charset="0"/>
              </a:rPr>
              <a:t>Emergency response</a:t>
            </a:r>
            <a:r>
              <a:rPr kumimoji="0" lang="en-US" altLang="en-US" sz="1400" b="0" i="0" u="none" strike="noStrike" cap="none" normalizeH="0" baseline="0" dirty="0">
                <a:ln>
                  <a:noFill/>
                </a:ln>
                <a:solidFill>
                  <a:schemeClr val="tx1"/>
                </a:solidFill>
                <a:effectLst/>
                <a:ea typeface="Calibri" panose="020F0502020204030204" pitchFamily="34" charset="0"/>
              </a:rPr>
              <a:t>:</a:t>
            </a:r>
          </a:p>
          <a:p>
            <a:pPr marL="0" marR="0" lvl="0" indent="0" algn="l" defTabSz="914400" rtl="0" eaLnBrk="0" fontAlgn="base" latinLnBrk="0" hangingPunct="0">
              <a:lnSpc>
                <a:spcPct val="130000"/>
              </a:lnSpc>
              <a:spcBef>
                <a:spcPct val="0"/>
              </a:spcBef>
              <a:spcAft>
                <a:spcPct val="0"/>
              </a:spcAft>
              <a:buClrTx/>
              <a:buSzTx/>
              <a:buNone/>
              <a:tabLst/>
            </a:pPr>
            <a:r>
              <a:rPr kumimoji="0" lang="en-US" altLang="en-US" sz="1400" b="0" i="0" u="none" strike="noStrike" cap="none" normalizeH="0" baseline="0" dirty="0">
                <a:ln>
                  <a:noFill/>
                </a:ln>
                <a:solidFill>
                  <a:schemeClr val="tx1"/>
                </a:solidFill>
                <a:effectLst/>
                <a:ea typeface="Calibri" panose="020F0502020204030204" pitchFamily="34" charset="0"/>
              </a:rPr>
              <a:t>Family dialed 999 (emergency services) </a:t>
            </a:r>
          </a:p>
          <a:p>
            <a:pPr marL="0" marR="0" lvl="0" indent="0" algn="l" defTabSz="914400" rtl="0" eaLnBrk="0" fontAlgn="base" latinLnBrk="0" hangingPunct="0">
              <a:lnSpc>
                <a:spcPct val="130000"/>
              </a:lnSpc>
              <a:spcBef>
                <a:spcPct val="0"/>
              </a:spcBef>
              <a:spcAft>
                <a:spcPct val="0"/>
              </a:spcAft>
              <a:buClrTx/>
              <a:buSzTx/>
              <a:buNone/>
              <a:tabLst/>
            </a:pPr>
            <a:r>
              <a:rPr kumimoji="0" lang="en-US" altLang="en-US" sz="1400" b="0" i="0" u="none" strike="noStrike" cap="none" normalizeH="0" baseline="0" dirty="0">
                <a:ln>
                  <a:noFill/>
                </a:ln>
                <a:solidFill>
                  <a:schemeClr val="tx1"/>
                </a:solidFill>
                <a:effectLst/>
                <a:ea typeface="Calibri" panose="020F0502020204030204" pitchFamily="34" charset="0"/>
              </a:rPr>
              <a:t>Emergency services instructed family to initiate CPR </a:t>
            </a:r>
          </a:p>
          <a:p>
            <a:pPr marL="0" marR="0" lvl="0" indent="0" algn="l" defTabSz="914400" rtl="0" eaLnBrk="0" fontAlgn="base" latinLnBrk="0" hangingPunct="0">
              <a:lnSpc>
                <a:spcPct val="130000"/>
              </a:lnSpc>
              <a:spcBef>
                <a:spcPct val="0"/>
              </a:spcBef>
              <a:spcAft>
                <a:spcPct val="0"/>
              </a:spcAft>
              <a:buClrTx/>
              <a:buSzTx/>
              <a:buNone/>
              <a:tabLst/>
            </a:pPr>
            <a:r>
              <a:rPr kumimoji="0" lang="en-US" altLang="en-US" sz="1400" b="1" i="0" u="none" strike="noStrike" cap="none" normalizeH="0" baseline="0" dirty="0">
                <a:ln>
                  <a:noFill/>
                </a:ln>
                <a:solidFill>
                  <a:schemeClr val="tx1"/>
                </a:solidFill>
                <a:effectLst/>
                <a:ea typeface="Calibri" panose="020F0502020204030204" pitchFamily="34" charset="0"/>
              </a:rPr>
              <a:t>Outcome</a:t>
            </a:r>
            <a:r>
              <a:rPr kumimoji="0" lang="en-US" altLang="en-US" sz="1400" b="0" i="0" u="none" strike="noStrike" cap="none" normalizeH="0" baseline="0" dirty="0">
                <a:ln>
                  <a:noFill/>
                </a:ln>
                <a:solidFill>
                  <a:schemeClr val="tx1"/>
                </a:solidFill>
                <a:effectLst/>
                <a:ea typeface="Calibri" panose="020F0502020204030204" pitchFamily="34" charset="0"/>
              </a:rPr>
              <a:t>:</a:t>
            </a:r>
          </a:p>
          <a:p>
            <a:pPr marL="0" marR="0" lvl="0" indent="0" algn="l" defTabSz="914400" rtl="0" eaLnBrk="0" fontAlgn="base" latinLnBrk="0" hangingPunct="0">
              <a:lnSpc>
                <a:spcPct val="130000"/>
              </a:lnSpc>
              <a:spcBef>
                <a:spcPct val="0"/>
              </a:spcBef>
              <a:spcAft>
                <a:spcPct val="0"/>
              </a:spcAft>
              <a:buClrTx/>
              <a:buSzTx/>
              <a:buNone/>
              <a:tabLst/>
            </a:pPr>
            <a:r>
              <a:rPr kumimoji="0" lang="en-US" altLang="en-US" sz="1400" b="0" i="0" u="none" strike="noStrike" cap="none" normalizeH="0" baseline="0" dirty="0">
                <a:ln>
                  <a:noFill/>
                </a:ln>
                <a:solidFill>
                  <a:schemeClr val="tx1"/>
                </a:solidFill>
                <a:effectLst/>
                <a:ea typeface="Calibri" panose="020F0502020204030204" pitchFamily="34" charset="0"/>
              </a:rPr>
              <a:t>Sadly, patient passed away (RIP)</a:t>
            </a:r>
          </a:p>
        </p:txBody>
      </p:sp>
      <p:pic>
        <p:nvPicPr>
          <p:cNvPr id="7" name="Picture 6" descr="A green and white cross in a circle&#10;&#10;AI-generated content may be incorrect.">
            <a:extLst>
              <a:ext uri="{FF2B5EF4-FFF2-40B4-BE49-F238E27FC236}">
                <a16:creationId xmlns:a16="http://schemas.microsoft.com/office/drawing/2014/main" id="{09DB782E-9E17-EEE5-D76B-D1D366D23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370" y="280320"/>
            <a:ext cx="1655506" cy="2163521"/>
          </a:xfrm>
          <a:prstGeom prst="rect">
            <a:avLst/>
          </a:prstGeom>
        </p:spPr>
      </p:pic>
      <p:pic>
        <p:nvPicPr>
          <p:cNvPr id="11" name="Picture 10" descr="A green tree with a star and a bow&#10;&#10;AI-generated content may be incorrect.">
            <a:extLst>
              <a:ext uri="{FF2B5EF4-FFF2-40B4-BE49-F238E27FC236}">
                <a16:creationId xmlns:a16="http://schemas.microsoft.com/office/drawing/2014/main" id="{1CD5E847-FAB1-B495-B955-66D9D04CE0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6695" y="331597"/>
            <a:ext cx="1872626" cy="2284603"/>
          </a:xfrm>
          <a:prstGeom prst="rect">
            <a:avLst/>
          </a:prstGeom>
        </p:spPr>
      </p:pic>
    </p:spTree>
    <p:extLst>
      <p:ext uri="{BB962C8B-B14F-4D97-AF65-F5344CB8AC3E}">
        <p14:creationId xmlns:p14="http://schemas.microsoft.com/office/powerpoint/2010/main" val="221738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AAD52-F184-3F04-48C3-83A62345EFC3}"/>
              </a:ext>
            </a:extLst>
          </p:cNvPr>
          <p:cNvSpPr>
            <a:spLocks noGrp="1"/>
          </p:cNvSpPr>
          <p:nvPr>
            <p:ph type="title"/>
          </p:nvPr>
        </p:nvSpPr>
        <p:spPr/>
        <p:txBody>
          <a:bodyPr/>
          <a:lstStyle/>
          <a:p>
            <a:r>
              <a:rPr lang="en-GB" dirty="0"/>
              <a:t>Key lessons </a:t>
            </a:r>
          </a:p>
        </p:txBody>
      </p:sp>
      <p:sp>
        <p:nvSpPr>
          <p:cNvPr id="3" name="Content Placeholder 2">
            <a:extLst>
              <a:ext uri="{FF2B5EF4-FFF2-40B4-BE49-F238E27FC236}">
                <a16:creationId xmlns:a16="http://schemas.microsoft.com/office/drawing/2014/main" id="{45065976-CA9A-1355-DE51-0508953272C2}"/>
              </a:ext>
            </a:extLst>
          </p:cNvPr>
          <p:cNvSpPr>
            <a:spLocks noGrp="1"/>
          </p:cNvSpPr>
          <p:nvPr>
            <p:ph idx="1"/>
          </p:nvPr>
        </p:nvSpPr>
        <p:spPr>
          <a:xfrm>
            <a:off x="838200" y="1511300"/>
            <a:ext cx="9810750" cy="4308475"/>
          </a:xfrm>
        </p:spPr>
        <p:txBody>
          <a:bodyPr>
            <a:noAutofit/>
          </a:bodyPr>
          <a:lstStyle/>
          <a:p>
            <a:pPr>
              <a:lnSpc>
                <a:spcPct val="130000"/>
              </a:lnSpc>
              <a:spcBef>
                <a:spcPts val="0"/>
              </a:spcBef>
            </a:pPr>
            <a:r>
              <a:rPr lang="en-GB" sz="1800" b="1" dirty="0">
                <a:solidFill>
                  <a:schemeClr val="tx1"/>
                </a:solidFill>
              </a:rPr>
              <a:t>High SABA and steroid use</a:t>
            </a:r>
            <a:r>
              <a:rPr lang="en-GB" sz="1800" dirty="0">
                <a:solidFill>
                  <a:schemeClr val="tx1"/>
                </a:solidFill>
              </a:rPr>
              <a:t>: Over-reliance on SABA and oral steroids indicates poor asthma control, red flags for risk.</a:t>
            </a:r>
          </a:p>
          <a:p>
            <a:pPr>
              <a:lnSpc>
                <a:spcPct val="130000"/>
              </a:lnSpc>
              <a:spcBef>
                <a:spcPts val="0"/>
              </a:spcBef>
            </a:pPr>
            <a:r>
              <a:rPr lang="en-GB" sz="1800" b="1" dirty="0">
                <a:solidFill>
                  <a:schemeClr val="tx1"/>
                </a:solidFill>
              </a:rPr>
              <a:t>Poor engagement with health services</a:t>
            </a:r>
            <a:r>
              <a:rPr lang="en-GB" sz="1800" dirty="0">
                <a:solidFill>
                  <a:schemeClr val="tx1"/>
                </a:solidFill>
              </a:rPr>
              <a:t>: Consistent non-attendance and missed appointments demonstrate the danger of neglecting regular medical care, even with escalating symptoms.</a:t>
            </a:r>
          </a:p>
          <a:p>
            <a:pPr>
              <a:lnSpc>
                <a:spcPct val="130000"/>
              </a:lnSpc>
              <a:spcBef>
                <a:spcPts val="0"/>
              </a:spcBef>
            </a:pPr>
            <a:r>
              <a:rPr lang="en-GB" sz="1800" b="1" dirty="0">
                <a:solidFill>
                  <a:schemeClr val="tx1"/>
                </a:solidFill>
              </a:rPr>
              <a:t>Mental health impact</a:t>
            </a:r>
            <a:r>
              <a:rPr lang="en-GB" sz="1800" dirty="0">
                <a:solidFill>
                  <a:schemeClr val="tx1"/>
                </a:solidFill>
              </a:rPr>
              <a:t>: Anxiety and fear of hospitalisation contributed to non-compliance, highlighting the need for better mental health support in managing physical health.</a:t>
            </a:r>
          </a:p>
          <a:p>
            <a:pPr>
              <a:lnSpc>
                <a:spcPct val="130000"/>
              </a:lnSpc>
              <a:spcBef>
                <a:spcPts val="0"/>
              </a:spcBef>
            </a:pPr>
            <a:r>
              <a:rPr lang="en-GB" sz="1800" b="1" dirty="0">
                <a:solidFill>
                  <a:schemeClr val="tx1"/>
                </a:solidFill>
              </a:rPr>
              <a:t>Health literacy</a:t>
            </a:r>
            <a:r>
              <a:rPr lang="en-GB" sz="1800" dirty="0">
                <a:solidFill>
                  <a:schemeClr val="tx1"/>
                </a:solidFill>
              </a:rPr>
              <a:t>: Lack of understanding about asthma management and risks led to ineffective self-care.</a:t>
            </a:r>
          </a:p>
          <a:p>
            <a:pPr>
              <a:lnSpc>
                <a:spcPct val="130000"/>
              </a:lnSpc>
              <a:spcBef>
                <a:spcPts val="0"/>
              </a:spcBef>
            </a:pPr>
            <a:r>
              <a:rPr lang="en-GB" sz="1800" b="1" dirty="0">
                <a:solidFill>
                  <a:schemeClr val="tx1"/>
                </a:solidFill>
              </a:rPr>
              <a:t>Risk awareness</a:t>
            </a:r>
            <a:r>
              <a:rPr lang="en-GB" sz="1800" dirty="0">
                <a:solidFill>
                  <a:schemeClr val="tx1"/>
                </a:solidFill>
              </a:rPr>
              <a:t>: Despite being advised of high mortality risk, the patient’s decision-making emphasises the need for clear communication and support around life-threatening consequences amongst multiple health and social services.</a:t>
            </a:r>
          </a:p>
        </p:txBody>
      </p:sp>
    </p:spTree>
    <p:extLst>
      <p:ext uri="{BB962C8B-B14F-4D97-AF65-F5344CB8AC3E}">
        <p14:creationId xmlns:p14="http://schemas.microsoft.com/office/powerpoint/2010/main" val="3063542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7654D-24F8-1D19-9E29-C476B6C2B0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CEA73A-B029-FC50-3AB6-9B66309E2202}"/>
              </a:ext>
            </a:extLst>
          </p:cNvPr>
          <p:cNvSpPr>
            <a:spLocks noGrp="1"/>
          </p:cNvSpPr>
          <p:nvPr>
            <p:ph type="title"/>
          </p:nvPr>
        </p:nvSpPr>
        <p:spPr/>
        <p:txBody>
          <a:bodyPr/>
          <a:lstStyle/>
          <a:p>
            <a:r>
              <a:rPr lang="en-GB" dirty="0"/>
              <a:t>Case study 4</a:t>
            </a:r>
          </a:p>
        </p:txBody>
      </p:sp>
      <p:sp>
        <p:nvSpPr>
          <p:cNvPr id="3" name="Text Placeholder 2">
            <a:extLst>
              <a:ext uri="{FF2B5EF4-FFF2-40B4-BE49-F238E27FC236}">
                <a16:creationId xmlns:a16="http://schemas.microsoft.com/office/drawing/2014/main" id="{87D7A746-82C1-6938-81A2-DE8F95EAE1A2}"/>
              </a:ext>
            </a:extLst>
          </p:cNvPr>
          <p:cNvSpPr>
            <a:spLocks noGrp="1"/>
          </p:cNvSpPr>
          <p:nvPr>
            <p:ph type="body" idx="1"/>
          </p:nvPr>
        </p:nvSpPr>
        <p:spPr/>
        <p:txBody>
          <a:bodyPr/>
          <a:lstStyle/>
          <a:p>
            <a:r>
              <a:rPr lang="en-GB" dirty="0"/>
              <a:t>Add your own local asthma death</a:t>
            </a:r>
          </a:p>
        </p:txBody>
      </p:sp>
    </p:spTree>
    <p:extLst>
      <p:ext uri="{BB962C8B-B14F-4D97-AF65-F5344CB8AC3E}">
        <p14:creationId xmlns:p14="http://schemas.microsoft.com/office/powerpoint/2010/main" val="3205536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3CFE7-67D0-4456-C206-98A7D1D212EC}"/>
              </a:ext>
            </a:extLst>
          </p:cNvPr>
          <p:cNvSpPr>
            <a:spLocks noGrp="1"/>
          </p:cNvSpPr>
          <p:nvPr>
            <p:ph type="title"/>
          </p:nvPr>
        </p:nvSpPr>
        <p:spPr/>
        <p:txBody>
          <a:bodyPr/>
          <a:lstStyle/>
          <a:p>
            <a:r>
              <a:rPr lang="en-GB" dirty="0"/>
              <a:t>Slide for local story</a:t>
            </a:r>
          </a:p>
        </p:txBody>
      </p:sp>
      <p:sp>
        <p:nvSpPr>
          <p:cNvPr id="3" name="Content Placeholder 2">
            <a:extLst>
              <a:ext uri="{FF2B5EF4-FFF2-40B4-BE49-F238E27FC236}">
                <a16:creationId xmlns:a16="http://schemas.microsoft.com/office/drawing/2014/main" id="{DA8F7FBF-6579-A00B-F229-361BA60DA037}"/>
              </a:ext>
            </a:extLst>
          </p:cNvPr>
          <p:cNvSpPr>
            <a:spLocks noGrp="1"/>
          </p:cNvSpPr>
          <p:nvPr>
            <p:ph idx="1"/>
          </p:nvPr>
        </p:nvSpPr>
        <p:spPr/>
        <p:txBody>
          <a:bodyPr/>
          <a:lstStyle/>
          <a:p>
            <a:r>
              <a:rPr lang="en-GB" dirty="0">
                <a:solidFill>
                  <a:schemeClr val="tx1"/>
                </a:solidFill>
              </a:rPr>
              <a:t>Do a search for the last asthma death (child or other) in your local area – include a summary of this, news clippings and key learning points. </a:t>
            </a:r>
          </a:p>
        </p:txBody>
      </p:sp>
    </p:spTree>
    <p:extLst>
      <p:ext uri="{BB962C8B-B14F-4D97-AF65-F5344CB8AC3E}">
        <p14:creationId xmlns:p14="http://schemas.microsoft.com/office/powerpoint/2010/main" val="47469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CE3C4-ABEA-FBC7-7E4C-510D46CC9FE3}"/>
              </a:ext>
            </a:extLst>
          </p:cNvPr>
          <p:cNvSpPr>
            <a:spLocks noGrp="1"/>
          </p:cNvSpPr>
          <p:nvPr>
            <p:ph type="title"/>
          </p:nvPr>
        </p:nvSpPr>
        <p:spPr>
          <a:xfrm>
            <a:off x="831849" y="846661"/>
            <a:ext cx="5445126" cy="2683767"/>
          </a:xfrm>
        </p:spPr>
        <p:txBody>
          <a:bodyPr/>
          <a:lstStyle/>
          <a:p>
            <a:r>
              <a:rPr lang="en-GB" dirty="0"/>
              <a:t>Case study 1</a:t>
            </a:r>
          </a:p>
        </p:txBody>
      </p:sp>
      <p:sp>
        <p:nvSpPr>
          <p:cNvPr id="3" name="Text Placeholder 2">
            <a:extLst>
              <a:ext uri="{FF2B5EF4-FFF2-40B4-BE49-F238E27FC236}">
                <a16:creationId xmlns:a16="http://schemas.microsoft.com/office/drawing/2014/main" id="{0BD4990E-9618-010B-249A-779922780013}"/>
              </a:ext>
            </a:extLst>
          </p:cNvPr>
          <p:cNvSpPr>
            <a:spLocks noGrp="1"/>
          </p:cNvSpPr>
          <p:nvPr>
            <p:ph type="body" idx="1"/>
          </p:nvPr>
        </p:nvSpPr>
        <p:spPr/>
        <p:txBody>
          <a:bodyPr/>
          <a:lstStyle/>
          <a:p>
            <a:r>
              <a:rPr lang="en-GB" dirty="0"/>
              <a:t>Child asthma death</a:t>
            </a:r>
          </a:p>
        </p:txBody>
      </p:sp>
    </p:spTree>
    <p:extLst>
      <p:ext uri="{BB962C8B-B14F-4D97-AF65-F5344CB8AC3E}">
        <p14:creationId xmlns:p14="http://schemas.microsoft.com/office/powerpoint/2010/main" val="362322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34C81-A3B7-741D-4032-9A382CE8977E}"/>
              </a:ext>
            </a:extLst>
          </p:cNvPr>
          <p:cNvSpPr>
            <a:spLocks noGrp="1"/>
          </p:cNvSpPr>
          <p:nvPr>
            <p:ph type="title"/>
          </p:nvPr>
        </p:nvSpPr>
        <p:spPr/>
        <p:txBody>
          <a:bodyPr/>
          <a:lstStyle/>
          <a:p>
            <a:r>
              <a:rPr lang="en-GB" dirty="0"/>
              <a:t>Child asthma death</a:t>
            </a:r>
          </a:p>
        </p:txBody>
      </p:sp>
      <p:sp>
        <p:nvSpPr>
          <p:cNvPr id="3" name="Content Placeholder 2">
            <a:extLst>
              <a:ext uri="{FF2B5EF4-FFF2-40B4-BE49-F238E27FC236}">
                <a16:creationId xmlns:a16="http://schemas.microsoft.com/office/drawing/2014/main" id="{C7EDB45E-9304-D8F2-6BC8-5BC2C6BCA622}"/>
              </a:ext>
            </a:extLst>
          </p:cNvPr>
          <p:cNvSpPr>
            <a:spLocks noGrp="1"/>
          </p:cNvSpPr>
          <p:nvPr>
            <p:ph idx="1"/>
          </p:nvPr>
        </p:nvSpPr>
        <p:spPr/>
        <p:txBody>
          <a:bodyPr/>
          <a:lstStyle/>
          <a:p>
            <a:r>
              <a:rPr lang="en-GB" dirty="0">
                <a:solidFill>
                  <a:schemeClr val="tx1"/>
                </a:solidFill>
              </a:rPr>
              <a:t>COMING SOON</a:t>
            </a:r>
          </a:p>
        </p:txBody>
      </p:sp>
    </p:spTree>
    <p:extLst>
      <p:ext uri="{BB962C8B-B14F-4D97-AF65-F5344CB8AC3E}">
        <p14:creationId xmlns:p14="http://schemas.microsoft.com/office/powerpoint/2010/main" val="645180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832C4-05A0-1237-18A8-9BBDC23325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A3104E-884C-06F8-39E3-4915C531E30D}"/>
              </a:ext>
            </a:extLst>
          </p:cNvPr>
          <p:cNvSpPr>
            <a:spLocks noGrp="1"/>
          </p:cNvSpPr>
          <p:nvPr>
            <p:ph type="title"/>
          </p:nvPr>
        </p:nvSpPr>
        <p:spPr/>
        <p:txBody>
          <a:bodyPr/>
          <a:lstStyle/>
          <a:p>
            <a:r>
              <a:rPr lang="en-GB" dirty="0"/>
              <a:t>Case study 2</a:t>
            </a:r>
          </a:p>
        </p:txBody>
      </p:sp>
      <p:sp>
        <p:nvSpPr>
          <p:cNvPr id="3" name="Text Placeholder 2">
            <a:extLst>
              <a:ext uri="{FF2B5EF4-FFF2-40B4-BE49-F238E27FC236}">
                <a16:creationId xmlns:a16="http://schemas.microsoft.com/office/drawing/2014/main" id="{052DF6EA-1EA3-6F35-CD0A-93021C2D24BE}"/>
              </a:ext>
            </a:extLst>
          </p:cNvPr>
          <p:cNvSpPr>
            <a:spLocks noGrp="1"/>
          </p:cNvSpPr>
          <p:nvPr>
            <p:ph type="body" idx="1"/>
          </p:nvPr>
        </p:nvSpPr>
        <p:spPr/>
        <p:txBody>
          <a:bodyPr/>
          <a:lstStyle/>
          <a:p>
            <a:r>
              <a:rPr lang="en-GB" dirty="0"/>
              <a:t>Young person asthma death</a:t>
            </a:r>
          </a:p>
        </p:txBody>
      </p:sp>
    </p:spTree>
    <p:extLst>
      <p:ext uri="{BB962C8B-B14F-4D97-AF65-F5344CB8AC3E}">
        <p14:creationId xmlns:p14="http://schemas.microsoft.com/office/powerpoint/2010/main" val="2625917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B6D11-29C1-9943-D9A7-7D427D399EC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ABDDBD0-05E7-5BA4-982E-06B5D336CFE3}"/>
              </a:ext>
            </a:extLst>
          </p:cNvPr>
          <p:cNvSpPr/>
          <p:nvPr/>
        </p:nvSpPr>
        <p:spPr>
          <a:xfrm>
            <a:off x="463953" y="1579879"/>
            <a:ext cx="9708747" cy="106596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2D60337F-AACD-0285-C819-60A58CFFCF93}"/>
              </a:ext>
            </a:extLst>
          </p:cNvPr>
          <p:cNvSpPr txBox="1"/>
          <p:nvPr/>
        </p:nvSpPr>
        <p:spPr>
          <a:xfrm>
            <a:off x="542610" y="412954"/>
            <a:ext cx="9899247" cy="1138773"/>
          </a:xfrm>
          <a:prstGeom prst="rect">
            <a:avLst/>
          </a:prstGeom>
          <a:noFill/>
        </p:spPr>
        <p:txBody>
          <a:bodyPr wrap="square">
            <a:spAutoFit/>
          </a:bodyPr>
          <a:lstStyle/>
          <a:p>
            <a:pPr algn="l"/>
            <a:r>
              <a:rPr lang="en-GB" sz="3400" b="1" i="0" dirty="0">
                <a:solidFill>
                  <a:srgbClr val="617C00"/>
                </a:solidFill>
                <a:effectLst/>
                <a:latin typeface="Calibri" panose="020F0502020204030204" pitchFamily="34" charset="0"/>
                <a:cs typeface="Calibri" panose="020F0502020204030204" pitchFamily="34" charset="0"/>
              </a:rPr>
              <a:t>“We lost our daughter to asthma and want people to take it more seriously</a:t>
            </a:r>
            <a:r>
              <a:rPr lang="en-GB" sz="3400" b="1" dirty="0">
                <a:solidFill>
                  <a:srgbClr val="617C00"/>
                </a:solidFill>
                <a:latin typeface="Calibri" panose="020F0502020204030204" pitchFamily="34" charset="0"/>
                <a:cs typeface="Calibri" panose="020F0502020204030204" pitchFamily="34" charset="0"/>
              </a:rPr>
              <a:t>”</a:t>
            </a:r>
            <a:endParaRPr lang="en-GB" sz="3400" b="1" i="0" dirty="0">
              <a:solidFill>
                <a:srgbClr val="617C00"/>
              </a:solidFill>
              <a:effectLst/>
              <a:latin typeface="Calibri" panose="020F0502020204030204" pitchFamily="34" charset="0"/>
              <a:cs typeface="Calibri" panose="020F0502020204030204" pitchFamily="34" charset="0"/>
            </a:endParaRPr>
          </a:p>
        </p:txBody>
      </p:sp>
      <p:pic>
        <p:nvPicPr>
          <p:cNvPr id="1028" name="Picture 4" descr="Rachel Williamson">
            <a:extLst>
              <a:ext uri="{FF2B5EF4-FFF2-40B4-BE49-F238E27FC236}">
                <a16:creationId xmlns:a16="http://schemas.microsoft.com/office/drawing/2014/main" id="{C8037D01-4D19-83A9-3144-4EB9AFE912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84" r="25536"/>
          <a:stretch/>
        </p:blipFill>
        <p:spPr bwMode="auto">
          <a:xfrm>
            <a:off x="9056914" y="3070661"/>
            <a:ext cx="2764745" cy="2768198"/>
          </a:xfrm>
          <a:prstGeom prst="ellipse">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35319FD-F25A-67D3-4673-2C7CC0E26F28}"/>
              </a:ext>
            </a:extLst>
          </p:cNvPr>
          <p:cNvSpPr/>
          <p:nvPr/>
        </p:nvSpPr>
        <p:spPr>
          <a:xfrm>
            <a:off x="463953" y="5387320"/>
            <a:ext cx="8430568" cy="60899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EDE4AF21-ED29-5C3C-B209-D0347CCC4E4C}"/>
              </a:ext>
            </a:extLst>
          </p:cNvPr>
          <p:cNvSpPr txBox="1"/>
          <p:nvPr/>
        </p:nvSpPr>
        <p:spPr>
          <a:xfrm>
            <a:off x="542610" y="2731616"/>
            <a:ext cx="8430568" cy="2627129"/>
          </a:xfrm>
          <a:prstGeom prst="rect">
            <a:avLst/>
          </a:prstGeom>
          <a:noFill/>
        </p:spPr>
        <p:txBody>
          <a:bodyPr wrap="square">
            <a:spAutoFit/>
          </a:bodyPr>
          <a:lstStyle/>
          <a:p>
            <a:pPr algn="l" fontAlgn="base">
              <a:lnSpc>
                <a:spcPct val="130000"/>
              </a:lnSpc>
            </a:pPr>
            <a:r>
              <a:rPr lang="en-GB" sz="1600" b="1" i="0" dirty="0">
                <a:effectLst/>
                <a:latin typeface="Calibri" panose="020F0502020204030204" pitchFamily="34" charset="0"/>
                <a:cs typeface="Calibri" panose="020F0502020204030204" pitchFamily="34" charset="0"/>
              </a:rPr>
              <a:t>A father from County Down whose daughter died from an asthma attack has said people have become too complacent about the condition.</a:t>
            </a:r>
            <a:endParaRPr lang="en-GB" sz="1600" b="0" i="0" dirty="0">
              <a:effectLst/>
              <a:latin typeface="Calibri" panose="020F0502020204030204" pitchFamily="34" charset="0"/>
              <a:cs typeface="Calibri" panose="020F0502020204030204" pitchFamily="34" charset="0"/>
            </a:endParaRPr>
          </a:p>
          <a:p>
            <a:pPr algn="l" fontAlgn="base">
              <a:lnSpc>
                <a:spcPct val="130000"/>
              </a:lnSpc>
            </a:pPr>
            <a:r>
              <a:rPr lang="en-GB" sz="1600" b="0" i="0" dirty="0">
                <a:effectLst/>
                <a:latin typeface="Calibri" panose="020F0502020204030204" pitchFamily="34" charset="0"/>
                <a:cs typeface="Calibri" panose="020F0502020204030204" pitchFamily="34" charset="0"/>
              </a:rPr>
              <a:t>Rachel Williamson was 16 years old when she died after suffering an attack at home in Portavogie in 2017. Her father, Simon, has launched an asthma awareness initiative for teenagers, believed to be the first of its kind in the UK and Ireland.</a:t>
            </a:r>
          </a:p>
          <a:p>
            <a:pPr algn="l" fontAlgn="base">
              <a:lnSpc>
                <a:spcPct val="130000"/>
              </a:lnSpc>
            </a:pPr>
            <a:r>
              <a:rPr lang="en-GB" sz="1600" b="0" i="0" dirty="0">
                <a:effectLst/>
                <a:latin typeface="Calibri" panose="020F0502020204030204" pitchFamily="34" charset="0"/>
                <a:cs typeface="Calibri" panose="020F0502020204030204" pitchFamily="34" charset="0"/>
              </a:rPr>
              <a:t>About one in 10 people in NI have asthma, including 36,000 children.</a:t>
            </a:r>
          </a:p>
          <a:p>
            <a:pPr algn="l" fontAlgn="base">
              <a:lnSpc>
                <a:spcPct val="130000"/>
              </a:lnSpc>
            </a:pPr>
            <a:r>
              <a:rPr lang="en-GB" sz="1600" b="0" i="0" dirty="0">
                <a:effectLst/>
                <a:latin typeface="Calibri" panose="020F0502020204030204" pitchFamily="34" charset="0"/>
                <a:cs typeface="Calibri" panose="020F0502020204030204" pitchFamily="34" charset="0"/>
              </a:rPr>
              <a:t>Many asthma deaths can be prevented through correct use of inhalers and regular check-ups.</a:t>
            </a:r>
          </a:p>
          <a:p>
            <a:pPr algn="l" fontAlgn="base">
              <a:lnSpc>
                <a:spcPct val="130000"/>
              </a:lnSpc>
            </a:pPr>
            <a:r>
              <a:rPr lang="en-GB" sz="1600" b="0" i="0" dirty="0">
                <a:effectLst/>
                <a:latin typeface="Calibri" panose="020F0502020204030204" pitchFamily="34" charset="0"/>
                <a:cs typeface="Calibri" panose="020F0502020204030204" pitchFamily="34" charset="0"/>
              </a:rPr>
              <a:t>But in 2017, the last year for which figures are available, 38 people in NI died from it.</a:t>
            </a:r>
          </a:p>
        </p:txBody>
      </p:sp>
      <p:sp>
        <p:nvSpPr>
          <p:cNvPr id="8" name="TextBox 7">
            <a:extLst>
              <a:ext uri="{FF2B5EF4-FFF2-40B4-BE49-F238E27FC236}">
                <a16:creationId xmlns:a16="http://schemas.microsoft.com/office/drawing/2014/main" id="{CA6C848A-FADA-E997-C85F-6B56C5B4DE95}"/>
              </a:ext>
            </a:extLst>
          </p:cNvPr>
          <p:cNvSpPr txBox="1"/>
          <p:nvPr/>
        </p:nvSpPr>
        <p:spPr>
          <a:xfrm>
            <a:off x="542610" y="5444522"/>
            <a:ext cx="7610168" cy="523220"/>
          </a:xfrm>
          <a:prstGeom prst="rect">
            <a:avLst/>
          </a:prstGeom>
          <a:noFill/>
        </p:spPr>
        <p:txBody>
          <a:bodyPr wrap="square" rtlCol="0">
            <a:spAutoFit/>
          </a:bodyPr>
          <a:lstStyle/>
          <a:p>
            <a:pPr algn="l" fontAlgn="base"/>
            <a:r>
              <a:rPr lang="en-GB" sz="1400" b="1" i="0" dirty="0">
                <a:effectLst/>
                <a:latin typeface="Calibri" panose="020F0502020204030204" pitchFamily="34" charset="0"/>
                <a:cs typeface="Calibri" panose="020F0502020204030204" pitchFamily="34" charset="0"/>
              </a:rPr>
              <a:t>Asthma death: Bereaved father warns about complacency</a:t>
            </a:r>
          </a:p>
          <a:p>
            <a:pPr algn="l" fontAlgn="base"/>
            <a:r>
              <a:rPr lang="en-GB" sz="1400" b="1" i="0" dirty="0">
                <a:effectLst/>
                <a:latin typeface="Calibri" panose="020F0502020204030204" pitchFamily="34" charset="0"/>
                <a:cs typeface="Calibri" panose="020F0502020204030204" pitchFamily="34" charset="0"/>
              </a:rPr>
              <a:t>BBC News NI Published 28 September 2019: </a:t>
            </a:r>
            <a:r>
              <a:rPr lang="en-GB" sz="1400" b="1" i="0" dirty="0">
                <a:effectLst/>
                <a:latin typeface="Calibri" panose="020F0502020204030204" pitchFamily="34" charset="0"/>
                <a:cs typeface="Calibri" panose="020F0502020204030204" pitchFamily="34" charset="0"/>
                <a:hlinkClick r:id="rId3"/>
              </a:rPr>
              <a:t>www.bbc.co.uk/news/uk-northern-ireland-49838240</a:t>
            </a:r>
            <a:endParaRPr lang="en-GB" sz="1400" b="1" i="0" dirty="0">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20817E9-D858-271D-70B9-B868AB587C9C}"/>
              </a:ext>
            </a:extLst>
          </p:cNvPr>
          <p:cNvSpPr txBox="1"/>
          <p:nvPr/>
        </p:nvSpPr>
        <p:spPr>
          <a:xfrm>
            <a:off x="542610" y="1580675"/>
            <a:ext cx="8115615" cy="1026691"/>
          </a:xfrm>
          <a:prstGeom prst="rect">
            <a:avLst/>
          </a:prstGeom>
          <a:noFill/>
        </p:spPr>
        <p:txBody>
          <a:bodyPr wrap="square">
            <a:spAutoFit/>
          </a:bodyPr>
          <a:lstStyle/>
          <a:p>
            <a:pPr algn="l">
              <a:lnSpc>
                <a:spcPct val="130000"/>
              </a:lnSpc>
            </a:pPr>
            <a:r>
              <a:rPr lang="en-GB" sz="1600" b="0" i="0" dirty="0">
                <a:effectLst/>
                <a:latin typeface="Calibri" panose="020F0502020204030204" pitchFamily="34" charset="0"/>
                <a:cs typeface="Calibri" panose="020F0502020204030204" pitchFamily="34" charset="0"/>
              </a:rPr>
              <a:t>Nearly five years on the family are still campaigning for better care and awareness of the chronic lung condition that affects 36,000 children in Northern Ireland (NI)</a:t>
            </a:r>
          </a:p>
          <a:p>
            <a:pPr algn="l">
              <a:lnSpc>
                <a:spcPct val="130000"/>
              </a:lnSpc>
            </a:pPr>
            <a:r>
              <a:rPr lang="en-GB" sz="1600" b="1" dirty="0">
                <a:latin typeface="Calibri" panose="020F0502020204030204" pitchFamily="34" charset="0"/>
                <a:cs typeface="Calibri" panose="020F0502020204030204" pitchFamily="34" charset="0"/>
              </a:rPr>
              <a:t>A+L UK </a:t>
            </a:r>
            <a:r>
              <a:rPr lang="en-GB" sz="1600" b="1" i="0" dirty="0">
                <a:effectLst/>
                <a:latin typeface="Calibri" panose="020F0502020204030204" pitchFamily="34" charset="0"/>
                <a:cs typeface="Calibri" panose="020F0502020204030204" pitchFamily="34" charset="0"/>
              </a:rPr>
              <a:t>Released on 3rd May 2023</a:t>
            </a:r>
          </a:p>
        </p:txBody>
      </p:sp>
      <p:pic>
        <p:nvPicPr>
          <p:cNvPr id="6" name="Picture 5" descr="A qr code with a black background&#10;&#10;AI-generated content may be incorrect.">
            <a:extLst>
              <a:ext uri="{FF2B5EF4-FFF2-40B4-BE49-F238E27FC236}">
                <a16:creationId xmlns:a16="http://schemas.microsoft.com/office/drawing/2014/main" id="{F7453641-26D4-BDA6-63AC-4ABB4690C20C}"/>
              </a:ext>
            </a:extLst>
          </p:cNvPr>
          <p:cNvPicPr>
            <a:picLocks noChangeAspect="1"/>
          </p:cNvPicPr>
          <p:nvPr/>
        </p:nvPicPr>
        <p:blipFill>
          <a:blip r:embed="rId4">
            <a:extLst>
              <a:ext uri="{28A0092B-C50C-407E-A947-70E740481C1C}">
                <a14:useLocalDpi xmlns:a14="http://schemas.microsoft.com/office/drawing/2010/main" val="0"/>
              </a:ext>
            </a:extLst>
          </a:blip>
          <a:srcRect r="44488"/>
          <a:stretch/>
        </p:blipFill>
        <p:spPr>
          <a:xfrm>
            <a:off x="9051835" y="1539002"/>
            <a:ext cx="1092307" cy="1106837"/>
          </a:xfrm>
          <a:prstGeom prst="rect">
            <a:avLst/>
          </a:prstGeom>
        </p:spPr>
      </p:pic>
    </p:spTree>
    <p:extLst>
      <p:ext uri="{BB962C8B-B14F-4D97-AF65-F5344CB8AC3E}">
        <p14:creationId xmlns:p14="http://schemas.microsoft.com/office/powerpoint/2010/main" val="4081047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15AD6-5393-0586-34E2-27A02C50F7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F833BD-2564-B9C7-91F9-7691E63F2478}"/>
              </a:ext>
            </a:extLst>
          </p:cNvPr>
          <p:cNvSpPr>
            <a:spLocks noGrp="1"/>
          </p:cNvSpPr>
          <p:nvPr>
            <p:ph type="title"/>
          </p:nvPr>
        </p:nvSpPr>
        <p:spPr/>
        <p:txBody>
          <a:bodyPr/>
          <a:lstStyle/>
          <a:p>
            <a:r>
              <a:rPr lang="en-GB" dirty="0"/>
              <a:t>Case study 3</a:t>
            </a:r>
          </a:p>
        </p:txBody>
      </p:sp>
      <p:sp>
        <p:nvSpPr>
          <p:cNvPr id="3" name="Text Placeholder 2">
            <a:extLst>
              <a:ext uri="{FF2B5EF4-FFF2-40B4-BE49-F238E27FC236}">
                <a16:creationId xmlns:a16="http://schemas.microsoft.com/office/drawing/2014/main" id="{D26EBACF-CA1F-6D17-3CAE-85FFDDD819DD}"/>
              </a:ext>
            </a:extLst>
          </p:cNvPr>
          <p:cNvSpPr>
            <a:spLocks noGrp="1"/>
          </p:cNvSpPr>
          <p:nvPr>
            <p:ph type="body" idx="1"/>
          </p:nvPr>
        </p:nvSpPr>
        <p:spPr/>
        <p:txBody>
          <a:bodyPr/>
          <a:lstStyle/>
          <a:p>
            <a:r>
              <a:rPr lang="en-GB" dirty="0"/>
              <a:t>Adult asthma death</a:t>
            </a:r>
          </a:p>
        </p:txBody>
      </p:sp>
    </p:spTree>
    <p:extLst>
      <p:ext uri="{BB962C8B-B14F-4D97-AF65-F5344CB8AC3E}">
        <p14:creationId xmlns:p14="http://schemas.microsoft.com/office/powerpoint/2010/main" val="3503497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961D7-EDC5-5805-FB19-36B848B02623}"/>
              </a:ext>
            </a:extLst>
          </p:cNvPr>
          <p:cNvSpPr>
            <a:spLocks noGrp="1"/>
          </p:cNvSpPr>
          <p:nvPr>
            <p:ph type="title"/>
          </p:nvPr>
        </p:nvSpPr>
        <p:spPr>
          <a:xfrm>
            <a:off x="533399" y="485182"/>
            <a:ext cx="10267741" cy="498765"/>
          </a:xfrm>
        </p:spPr>
        <p:txBody>
          <a:bodyPr>
            <a:normAutofit fontScale="90000"/>
          </a:bodyPr>
          <a:lstStyle/>
          <a:p>
            <a:r>
              <a:rPr lang="en-GB" dirty="0"/>
              <a:t>Case study: 35-year-old female  </a:t>
            </a:r>
          </a:p>
        </p:txBody>
      </p:sp>
      <p:sp>
        <p:nvSpPr>
          <p:cNvPr id="4" name="Rectangle 1">
            <a:extLst>
              <a:ext uri="{FF2B5EF4-FFF2-40B4-BE49-F238E27FC236}">
                <a16:creationId xmlns:a16="http://schemas.microsoft.com/office/drawing/2014/main" id="{A60D303D-B395-9031-93C0-7677B883120D}"/>
              </a:ext>
            </a:extLst>
          </p:cNvPr>
          <p:cNvSpPr>
            <a:spLocks noGrp="1" noChangeArrowheads="1"/>
          </p:cNvSpPr>
          <p:nvPr>
            <p:ph idx="1"/>
          </p:nvPr>
        </p:nvSpPr>
        <p:spPr bwMode="auto">
          <a:xfrm>
            <a:off x="533399" y="1341060"/>
            <a:ext cx="4939602"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ea typeface="Calibri" panose="020F0502020204030204" pitchFamily="34" charset="0"/>
              </a:rPr>
              <a:t>Demographics:</a:t>
            </a:r>
          </a:p>
          <a:p>
            <a:pPr eaLnBrk="0" fontAlgn="base" hangingPunct="0">
              <a:lnSpc>
                <a:spcPct val="100000"/>
              </a:lnSpc>
              <a:spcBef>
                <a:spcPct val="0"/>
              </a:spcBef>
              <a:spcAft>
                <a:spcPct val="0"/>
              </a:spcAft>
            </a:pPr>
            <a:r>
              <a:rPr kumimoji="0" lang="en-US" altLang="en-US" sz="1800" b="0" i="0" u="none" strike="noStrike" cap="none" normalizeH="0" baseline="0" dirty="0">
                <a:ln>
                  <a:noFill/>
                </a:ln>
                <a:solidFill>
                  <a:schemeClr val="tx1"/>
                </a:solidFill>
                <a:effectLst/>
                <a:ea typeface="Calibri" panose="020F0502020204030204" pitchFamily="34" charset="0"/>
              </a:rPr>
              <a:t>Single, 4 children (one with significant needs)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4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ea typeface="Calibri" panose="020F0502020204030204" pitchFamily="34" charset="0"/>
              </a:rPr>
              <a:t>Support system</a:t>
            </a:r>
            <a:r>
              <a:rPr kumimoji="0" lang="en-US" altLang="en-US" sz="1800" b="0" i="0" u="none" strike="noStrike" cap="none" normalizeH="0" baseline="0" dirty="0">
                <a:ln>
                  <a:noFill/>
                </a:ln>
                <a:solidFill>
                  <a:schemeClr val="tx1"/>
                </a:solidFill>
                <a:effectLst/>
                <a:ea typeface="Calibri" panose="020F0502020204030204" pitchFamily="34" charset="0"/>
              </a:rPr>
              <a:t>:</a:t>
            </a:r>
          </a:p>
          <a:p>
            <a:pPr eaLnBrk="0" fontAlgn="base" hangingPunct="0">
              <a:lnSpc>
                <a:spcPct val="100000"/>
              </a:lnSpc>
              <a:spcBef>
                <a:spcPct val="0"/>
              </a:spcBef>
              <a:spcAft>
                <a:spcPct val="0"/>
              </a:spcAft>
            </a:pPr>
            <a:r>
              <a:rPr kumimoji="0" lang="en-US" altLang="en-US" sz="1800" b="0" i="0" u="none" strike="noStrike" cap="none" normalizeH="0" baseline="0" dirty="0">
                <a:ln>
                  <a:noFill/>
                </a:ln>
                <a:solidFill>
                  <a:schemeClr val="tx1"/>
                </a:solidFill>
                <a:effectLst/>
                <a:ea typeface="Calibri" panose="020F0502020204030204" pitchFamily="34" charset="0"/>
              </a:rPr>
              <a:t>Support from mother, friends, and ex-partners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4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ea typeface="Calibri" panose="020F0502020204030204" pitchFamily="34" charset="0"/>
              </a:rPr>
              <a:t>Past medical history</a:t>
            </a:r>
            <a:r>
              <a:rPr kumimoji="0" lang="en-US" altLang="en-US" sz="1800" b="0" i="0" u="none" strike="noStrike" cap="none" normalizeH="0" baseline="0" dirty="0">
                <a:ln>
                  <a:noFill/>
                </a:ln>
                <a:solidFill>
                  <a:schemeClr val="tx1"/>
                </a:solidFill>
                <a:effectLst/>
                <a:ea typeface="Calibri" panose="020F0502020204030204" pitchFamily="34" charset="0"/>
              </a:rPr>
              <a:t>:</a:t>
            </a:r>
          </a:p>
          <a:p>
            <a:pPr eaLnBrk="0" fontAlgn="base" hangingPunct="0">
              <a:lnSpc>
                <a:spcPct val="100000"/>
              </a:lnSpc>
              <a:spcBef>
                <a:spcPct val="0"/>
              </a:spcBef>
              <a:spcAft>
                <a:spcPct val="0"/>
              </a:spcAft>
            </a:pPr>
            <a:r>
              <a:rPr kumimoji="0" lang="en-US" altLang="en-US" sz="1800" b="0" i="0" u="none" strike="noStrike" cap="none" normalizeH="0" baseline="0" dirty="0">
                <a:ln>
                  <a:noFill/>
                </a:ln>
                <a:solidFill>
                  <a:schemeClr val="tx1"/>
                </a:solidFill>
                <a:effectLst/>
                <a:ea typeface="Calibri" panose="020F0502020204030204" pitchFamily="34" charset="0"/>
              </a:rPr>
              <a:t>Asthma (diagnosed aged 3)</a:t>
            </a:r>
            <a:endParaRPr lang="en-US" altLang="en-US" sz="1800" dirty="0">
              <a:solidFill>
                <a:schemeClr val="tx1"/>
              </a:solidFill>
              <a:ea typeface="Calibri" panose="020F0502020204030204" pitchFamily="34" charset="0"/>
            </a:endParaRPr>
          </a:p>
          <a:p>
            <a:pPr eaLnBrk="0" fontAlgn="base" hangingPunct="0">
              <a:lnSpc>
                <a:spcPct val="100000"/>
              </a:lnSpc>
              <a:spcBef>
                <a:spcPct val="0"/>
              </a:spcBef>
              <a:spcAft>
                <a:spcPct val="0"/>
              </a:spcAft>
            </a:pPr>
            <a:r>
              <a:rPr lang="en-US" altLang="en-US" sz="1800" dirty="0">
                <a:solidFill>
                  <a:schemeClr val="tx1"/>
                </a:solidFill>
                <a:ea typeface="Calibri" panose="020F0502020204030204" pitchFamily="34" charset="0"/>
              </a:rPr>
              <a:t>Highest eosinophils 0.25</a:t>
            </a:r>
          </a:p>
          <a:p>
            <a:pPr eaLnBrk="0" fontAlgn="base" hangingPunct="0">
              <a:lnSpc>
                <a:spcPct val="100000"/>
              </a:lnSpc>
              <a:spcBef>
                <a:spcPct val="0"/>
              </a:spcBef>
              <a:spcAft>
                <a:spcPct val="0"/>
              </a:spcAft>
            </a:pPr>
            <a:r>
              <a:rPr lang="en-US" altLang="en-US" sz="1800" dirty="0">
                <a:solidFill>
                  <a:schemeClr val="tx1"/>
                </a:solidFill>
                <a:ea typeface="Calibri" panose="020F0502020204030204" pitchFamily="34" charset="0"/>
              </a:rPr>
              <a:t>No lung function available</a:t>
            </a:r>
          </a:p>
          <a:p>
            <a:pPr marL="0" marR="0" lvl="0" indent="0" algn="l" defTabSz="914400" rtl="0" eaLnBrk="0" fontAlgn="base" latinLnBrk="0" hangingPunct="0">
              <a:lnSpc>
                <a:spcPct val="100000"/>
              </a:lnSpc>
              <a:spcBef>
                <a:spcPct val="0"/>
              </a:spcBef>
              <a:spcAft>
                <a:spcPct val="0"/>
              </a:spcAft>
              <a:buClrTx/>
              <a:buSzTx/>
              <a:buNone/>
              <a:tabLst/>
            </a:pPr>
            <a:endParaRPr lang="en-US" altLang="en-US" sz="1400" dirty="0">
              <a:solidFill>
                <a:schemeClr val="tx1"/>
              </a:solidFill>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lang="en-US" altLang="en-US" sz="1800" b="1" dirty="0">
                <a:solidFill>
                  <a:schemeClr val="tx1"/>
                </a:solidFill>
                <a:ea typeface="Calibri" panose="020F0502020204030204" pitchFamily="34" charset="0"/>
              </a:rPr>
              <a:t>Mental health:</a:t>
            </a:r>
            <a:endParaRPr kumimoji="0" lang="en-US" altLang="en-US" sz="1800" b="1" i="0" u="none" strike="noStrike" cap="none" normalizeH="0" baseline="0" dirty="0">
              <a:ln>
                <a:noFill/>
              </a:ln>
              <a:solidFill>
                <a:schemeClr val="tx1"/>
              </a:solidFill>
              <a:effectLst/>
              <a:ea typeface="Calibri" panose="020F0502020204030204" pitchFamily="34" charset="0"/>
            </a:endParaRPr>
          </a:p>
          <a:p>
            <a:pPr eaLnBrk="0" fontAlgn="base" hangingPunct="0">
              <a:lnSpc>
                <a:spcPct val="100000"/>
              </a:lnSpc>
              <a:spcBef>
                <a:spcPct val="0"/>
              </a:spcBef>
              <a:spcAft>
                <a:spcPct val="0"/>
              </a:spcAft>
            </a:pPr>
            <a:r>
              <a:rPr kumimoji="0" lang="en-US" altLang="en-US" sz="1800" b="0" i="0" u="none" strike="noStrike" cap="none" normalizeH="0" baseline="0" dirty="0">
                <a:ln>
                  <a:noFill/>
                </a:ln>
                <a:solidFill>
                  <a:schemeClr val="tx1"/>
                </a:solidFill>
                <a:effectLst/>
                <a:ea typeface="Calibri" panose="020F0502020204030204" pitchFamily="34" charset="0"/>
              </a:rPr>
              <a:t>Anxiety</a:t>
            </a:r>
            <a:endParaRPr lang="en-US" altLang="en-US" sz="1800" dirty="0">
              <a:solidFill>
                <a:schemeClr val="tx1"/>
              </a:solidFill>
              <a:ea typeface="Calibri" panose="020F0502020204030204" pitchFamily="34" charset="0"/>
            </a:endParaRPr>
          </a:p>
          <a:p>
            <a:pPr eaLnBrk="0" fontAlgn="base" hangingPunct="0">
              <a:lnSpc>
                <a:spcPct val="100000"/>
              </a:lnSpc>
              <a:spcBef>
                <a:spcPct val="0"/>
              </a:spcBef>
              <a:spcAft>
                <a:spcPct val="0"/>
              </a:spcAft>
            </a:pPr>
            <a:r>
              <a:rPr lang="en-US" altLang="en-US" sz="1800" dirty="0">
                <a:solidFill>
                  <a:schemeClr val="tx1"/>
                </a:solidFill>
                <a:ea typeface="Calibri" panose="020F0502020204030204" pitchFamily="34" charset="0"/>
              </a:rPr>
              <a:t>Depression </a:t>
            </a:r>
          </a:p>
          <a:p>
            <a:pPr marL="0" indent="0" eaLnBrk="0" fontAlgn="base" hangingPunct="0">
              <a:lnSpc>
                <a:spcPct val="100000"/>
              </a:lnSpc>
              <a:spcBef>
                <a:spcPct val="0"/>
              </a:spcBef>
              <a:spcAft>
                <a:spcPct val="0"/>
              </a:spcAft>
              <a:buNone/>
            </a:pPr>
            <a:endParaRPr kumimoji="0" lang="en-US" altLang="en-US" sz="1400" i="0" u="none" strike="noStrike" cap="none" normalizeH="0" baseline="0" dirty="0">
              <a:ln>
                <a:noFill/>
              </a:ln>
              <a:solidFill>
                <a:schemeClr val="tx1"/>
              </a:solidFill>
              <a:effectLst/>
              <a:ea typeface="Calibri" panose="020F0502020204030204" pitchFamily="34" charset="0"/>
            </a:endParaRPr>
          </a:p>
          <a:p>
            <a:pPr marL="0" indent="0" eaLnBrk="0" fontAlgn="base" hangingPunct="0">
              <a:lnSpc>
                <a:spcPct val="100000"/>
              </a:lnSpc>
              <a:spcBef>
                <a:spcPct val="0"/>
              </a:spcBef>
              <a:spcAft>
                <a:spcPct val="0"/>
              </a:spcAft>
              <a:buNone/>
            </a:pPr>
            <a:r>
              <a:rPr kumimoji="0" lang="en-US" altLang="en-US" sz="1800" b="1" i="0" u="none" strike="noStrike" cap="none" normalizeH="0" baseline="0" dirty="0">
                <a:ln>
                  <a:noFill/>
                </a:ln>
                <a:solidFill>
                  <a:schemeClr val="tx1"/>
                </a:solidFill>
                <a:effectLst/>
                <a:ea typeface="Calibri" panose="020F0502020204030204" pitchFamily="34" charset="0"/>
              </a:rPr>
              <a:t>Lifestyle</a:t>
            </a:r>
            <a:r>
              <a:rPr kumimoji="0" lang="en-US" altLang="en-US" sz="1800" b="0" i="0" u="none" strike="noStrike" cap="none" normalizeH="0" baseline="0" dirty="0">
                <a:ln>
                  <a:noFill/>
                </a:ln>
                <a:solidFill>
                  <a:schemeClr val="tx1"/>
                </a:solidFill>
                <a:effectLst/>
                <a:ea typeface="Calibri" panose="020F0502020204030204" pitchFamily="34" charset="0"/>
              </a:rPr>
              <a:t>:</a:t>
            </a:r>
          </a:p>
          <a:p>
            <a:pPr eaLnBrk="0" fontAlgn="base" hangingPunct="0">
              <a:lnSpc>
                <a:spcPct val="100000"/>
              </a:lnSpc>
              <a:spcBef>
                <a:spcPct val="0"/>
              </a:spcBef>
              <a:spcAft>
                <a:spcPct val="0"/>
              </a:spcAft>
            </a:pPr>
            <a:r>
              <a:rPr kumimoji="0" lang="en-US" altLang="en-US" sz="1800" b="0" i="0" u="none" strike="noStrike" cap="none" normalizeH="0" baseline="0" dirty="0">
                <a:ln>
                  <a:noFill/>
                </a:ln>
                <a:solidFill>
                  <a:schemeClr val="tx1"/>
                </a:solidFill>
                <a:effectLst/>
                <a:ea typeface="Calibri" panose="020F0502020204030204" pitchFamily="34" charset="0"/>
              </a:rPr>
              <a:t>Smokes 20 cigarettes/day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Content Placeholder 2">
            <a:extLst>
              <a:ext uri="{FF2B5EF4-FFF2-40B4-BE49-F238E27FC236}">
                <a16:creationId xmlns:a16="http://schemas.microsoft.com/office/drawing/2014/main" id="{9DB32790-36C6-C75C-1ADF-ABA1DD11E686}"/>
              </a:ext>
            </a:extLst>
          </p:cNvPr>
          <p:cNvSpPr txBox="1">
            <a:spLocks/>
          </p:cNvSpPr>
          <p:nvPr/>
        </p:nvSpPr>
        <p:spPr>
          <a:xfrm>
            <a:off x="5924131" y="1824633"/>
            <a:ext cx="5124659" cy="34998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tx1"/>
                </a:solidFill>
              </a:rPr>
              <a:t>Medication</a:t>
            </a:r>
          </a:p>
          <a:p>
            <a:r>
              <a:rPr lang="en-US" sz="1800" dirty="0">
                <a:solidFill>
                  <a:schemeClr val="tx1"/>
                </a:solidFill>
              </a:rPr>
              <a:t>Trimbow 172/5/9 II puffs BD (12 issues in 12/12)</a:t>
            </a:r>
          </a:p>
          <a:p>
            <a:r>
              <a:rPr lang="en-US" sz="1800" dirty="0">
                <a:solidFill>
                  <a:schemeClr val="tx1"/>
                </a:solidFill>
              </a:rPr>
              <a:t>Montelukast 10mg ON (12 issues in 12/12)</a:t>
            </a:r>
          </a:p>
          <a:p>
            <a:r>
              <a:rPr lang="en-US" sz="1800" dirty="0">
                <a:solidFill>
                  <a:schemeClr val="tx1"/>
                </a:solidFill>
              </a:rPr>
              <a:t>Salamol 100mcg II puffs BD (31 issues in 12/12) – 20+ Rx issues </a:t>
            </a:r>
          </a:p>
          <a:p>
            <a:r>
              <a:rPr lang="en-US" sz="1800" dirty="0">
                <a:solidFill>
                  <a:schemeClr val="tx1"/>
                </a:solidFill>
              </a:rPr>
              <a:t>Venlafaxine 225mg OD (12 issues in 12/12)</a:t>
            </a:r>
            <a:endParaRPr lang="en-GB" sz="1800" dirty="0">
              <a:solidFill>
                <a:schemeClr val="tx1"/>
              </a:solidFill>
            </a:endParaRPr>
          </a:p>
          <a:p>
            <a:r>
              <a:rPr lang="en-GB" sz="1800" dirty="0">
                <a:solidFill>
                  <a:schemeClr val="tx1"/>
                </a:solidFill>
              </a:rPr>
              <a:t>X10 Prednisolone courses in 12/12 </a:t>
            </a:r>
          </a:p>
          <a:p>
            <a:r>
              <a:rPr lang="en-GB" sz="1800" dirty="0">
                <a:solidFill>
                  <a:schemeClr val="tx1"/>
                </a:solidFill>
              </a:rPr>
              <a:t>X1 issue of salbutamol 2.5mg nebules (40 nebules) but also had access to relatives nebules </a:t>
            </a:r>
          </a:p>
          <a:p>
            <a:r>
              <a:rPr lang="en-GB" sz="1800" dirty="0">
                <a:solidFill>
                  <a:schemeClr val="tx1"/>
                </a:solidFill>
              </a:rPr>
              <a:t>X20+ short-acting beta-agonist (SABA) 12/12 </a:t>
            </a:r>
          </a:p>
        </p:txBody>
      </p:sp>
      <p:pic>
        <p:nvPicPr>
          <p:cNvPr id="6" name="Picture 5" descr="A red flag on a pole&#10;&#10;AI-generated content may be incorrect.">
            <a:extLst>
              <a:ext uri="{FF2B5EF4-FFF2-40B4-BE49-F238E27FC236}">
                <a16:creationId xmlns:a16="http://schemas.microsoft.com/office/drawing/2014/main" id="{75C4E9BB-31E6-7266-2575-8677097FE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8895" y="3834211"/>
            <a:ext cx="477801" cy="489268"/>
          </a:xfrm>
          <a:prstGeom prst="rect">
            <a:avLst/>
          </a:prstGeom>
        </p:spPr>
      </p:pic>
      <p:pic>
        <p:nvPicPr>
          <p:cNvPr id="7" name="Picture 6" descr="A red flag on a pole&#10;&#10;AI-generated content may be incorrect.">
            <a:extLst>
              <a:ext uri="{FF2B5EF4-FFF2-40B4-BE49-F238E27FC236}">
                <a16:creationId xmlns:a16="http://schemas.microsoft.com/office/drawing/2014/main" id="{413BE9C6-45AA-10DA-B60A-5BFAF7A6A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7729" y="4302983"/>
            <a:ext cx="477801" cy="489268"/>
          </a:xfrm>
          <a:prstGeom prst="rect">
            <a:avLst/>
          </a:prstGeom>
        </p:spPr>
      </p:pic>
      <p:pic>
        <p:nvPicPr>
          <p:cNvPr id="11" name="Picture 10" descr="A red flag on a pole&#10;&#10;AI-generated content may be incorrect.">
            <a:extLst>
              <a:ext uri="{FF2B5EF4-FFF2-40B4-BE49-F238E27FC236}">
                <a16:creationId xmlns:a16="http://schemas.microsoft.com/office/drawing/2014/main" id="{3EDBCCF6-65B2-601B-DCAF-9234F4D98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5107" y="4792251"/>
            <a:ext cx="477801" cy="489268"/>
          </a:xfrm>
          <a:prstGeom prst="rect">
            <a:avLst/>
          </a:prstGeom>
        </p:spPr>
      </p:pic>
      <p:pic>
        <p:nvPicPr>
          <p:cNvPr id="5" name="Picture 4" descr="A red flag on a pole&#10;&#10;AI-generated content may be incorrect.">
            <a:extLst>
              <a:ext uri="{FF2B5EF4-FFF2-40B4-BE49-F238E27FC236}">
                <a16:creationId xmlns:a16="http://schemas.microsoft.com/office/drawing/2014/main" id="{D0C39DA7-337B-AA32-6BAD-5C3A30C04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916" y="5406885"/>
            <a:ext cx="477801" cy="489268"/>
          </a:xfrm>
          <a:prstGeom prst="rect">
            <a:avLst/>
          </a:prstGeom>
        </p:spPr>
      </p:pic>
    </p:spTree>
    <p:extLst>
      <p:ext uri="{BB962C8B-B14F-4D97-AF65-F5344CB8AC3E}">
        <p14:creationId xmlns:p14="http://schemas.microsoft.com/office/powerpoint/2010/main" val="634635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2C533-6A76-AA79-0F84-9657FD8804A6}"/>
              </a:ext>
            </a:extLst>
          </p:cNvPr>
          <p:cNvSpPr>
            <a:spLocks noGrp="1"/>
          </p:cNvSpPr>
          <p:nvPr>
            <p:ph type="title"/>
          </p:nvPr>
        </p:nvSpPr>
        <p:spPr>
          <a:xfrm>
            <a:off x="533400" y="653935"/>
            <a:ext cx="10544175" cy="620713"/>
          </a:xfrm>
        </p:spPr>
        <p:txBody>
          <a:bodyPr>
            <a:normAutofit fontScale="90000"/>
          </a:bodyPr>
          <a:lstStyle/>
          <a:p>
            <a:r>
              <a:rPr lang="en-GB" dirty="0"/>
              <a:t>Medical history &amp; service engagement </a:t>
            </a:r>
          </a:p>
        </p:txBody>
      </p:sp>
      <p:sp>
        <p:nvSpPr>
          <p:cNvPr id="6" name="Rectangle 2">
            <a:extLst>
              <a:ext uri="{FF2B5EF4-FFF2-40B4-BE49-F238E27FC236}">
                <a16:creationId xmlns:a16="http://schemas.microsoft.com/office/drawing/2014/main" id="{D2363050-5B37-A3FB-228C-10346A76B77A}"/>
              </a:ext>
            </a:extLst>
          </p:cNvPr>
          <p:cNvSpPr>
            <a:spLocks noGrp="1" noChangeArrowheads="1"/>
          </p:cNvSpPr>
          <p:nvPr>
            <p:ph idx="1"/>
          </p:nvPr>
        </p:nvSpPr>
        <p:spPr bwMode="auto">
          <a:xfrm>
            <a:off x="1790700" y="1922350"/>
            <a:ext cx="8969086" cy="366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30000"/>
              </a:lnSpc>
              <a:spcBef>
                <a:spcPct val="0"/>
              </a:spcBef>
              <a:spcAft>
                <a:spcPct val="0"/>
              </a:spcAft>
            </a:pPr>
            <a:r>
              <a:rPr kumimoji="0" lang="en-US" altLang="en-US" sz="2000" b="1" i="0" u="none" strike="noStrike" cap="none" normalizeH="0" baseline="0" dirty="0">
                <a:ln>
                  <a:noFill/>
                </a:ln>
                <a:solidFill>
                  <a:schemeClr val="tx1"/>
                </a:solidFill>
                <a:effectLst/>
                <a:ea typeface="Calibri" panose="020F0502020204030204" pitchFamily="34" charset="0"/>
              </a:rPr>
              <a:t>2019</a:t>
            </a:r>
            <a:r>
              <a:rPr kumimoji="0" lang="en-US" altLang="en-US" sz="2000" b="0" i="0" u="none" strike="noStrike" cap="none" normalizeH="0" baseline="0" dirty="0">
                <a:ln>
                  <a:noFill/>
                </a:ln>
                <a:solidFill>
                  <a:schemeClr val="tx1"/>
                </a:solidFill>
                <a:effectLst/>
                <a:ea typeface="Calibri" panose="020F0502020204030204" pitchFamily="34" charset="0"/>
              </a:rPr>
              <a:t>: Referred to respiratory </a:t>
            </a:r>
            <a:r>
              <a:rPr lang="en-US" altLang="en-US" sz="2000" dirty="0">
                <a:solidFill>
                  <a:schemeClr val="tx1"/>
                </a:solidFill>
                <a:ea typeface="Calibri" panose="020F0502020204030204" pitchFamily="34" charset="0"/>
              </a:rPr>
              <a:t>m</a:t>
            </a:r>
            <a:r>
              <a:rPr kumimoji="0" lang="en-US" altLang="en-US" sz="2000" b="0" i="0" u="none" strike="noStrike" cap="none" normalizeH="0" baseline="0" dirty="0">
                <a:ln>
                  <a:noFill/>
                </a:ln>
                <a:solidFill>
                  <a:schemeClr val="tx1"/>
                </a:solidFill>
                <a:effectLst/>
                <a:ea typeface="Calibri" panose="020F0502020204030204" pitchFamily="34" charset="0"/>
              </a:rPr>
              <a:t>edicine, refused admission, did not attend </a:t>
            </a:r>
          </a:p>
          <a:p>
            <a:pPr eaLnBrk="0" fontAlgn="base" hangingPunct="0">
              <a:lnSpc>
                <a:spcPct val="130000"/>
              </a:lnSpc>
              <a:spcBef>
                <a:spcPct val="0"/>
              </a:spcBef>
              <a:spcAft>
                <a:spcPct val="0"/>
              </a:spcAft>
            </a:pPr>
            <a:r>
              <a:rPr kumimoji="0" lang="en-US" altLang="en-US" sz="2000" b="1" i="0" u="none" strike="noStrike" cap="none" normalizeH="0" baseline="0" dirty="0">
                <a:ln>
                  <a:noFill/>
                </a:ln>
                <a:solidFill>
                  <a:schemeClr val="tx1"/>
                </a:solidFill>
                <a:effectLst/>
                <a:ea typeface="Calibri" panose="020F0502020204030204" pitchFamily="34" charset="0"/>
              </a:rPr>
              <a:t>June 2022</a:t>
            </a:r>
            <a:r>
              <a:rPr kumimoji="0" lang="en-US" altLang="en-US" sz="2000" b="0" i="0" u="none" strike="noStrike" cap="none" normalizeH="0" baseline="0" dirty="0">
                <a:ln>
                  <a:noFill/>
                </a:ln>
                <a:solidFill>
                  <a:schemeClr val="tx1"/>
                </a:solidFill>
                <a:effectLst/>
                <a:ea typeface="Calibri" panose="020F0502020204030204" pitchFamily="34" charset="0"/>
              </a:rPr>
              <a:t>: Intensive care unit (ICU) admission post C-section</a:t>
            </a:r>
            <a:r>
              <a:rPr lang="en-US" altLang="en-US" sz="2000" dirty="0">
                <a:solidFill>
                  <a:schemeClr val="tx1"/>
                </a:solidFill>
                <a:ea typeface="Calibri" panose="020F0502020204030204" pitchFamily="34" charset="0"/>
              </a:rPr>
              <a:t>, followed by asthma flare (high flow o2)</a:t>
            </a:r>
            <a:r>
              <a:rPr kumimoji="0" lang="en-US" altLang="en-US" sz="2000" b="0" i="0" u="none" strike="noStrike" cap="none" normalizeH="0" baseline="0" dirty="0">
                <a:ln>
                  <a:noFill/>
                </a:ln>
                <a:solidFill>
                  <a:schemeClr val="tx1"/>
                </a:solidFill>
                <a:effectLst/>
                <a:ea typeface="Calibri" panose="020F0502020204030204" pitchFamily="34" charset="0"/>
              </a:rPr>
              <a:t>, self-discharged, warned of death risk </a:t>
            </a:r>
          </a:p>
          <a:p>
            <a:pPr eaLnBrk="0" fontAlgn="base" hangingPunct="0">
              <a:lnSpc>
                <a:spcPct val="130000"/>
              </a:lnSpc>
              <a:spcBef>
                <a:spcPct val="0"/>
              </a:spcBef>
              <a:spcAft>
                <a:spcPct val="0"/>
              </a:spcAft>
            </a:pPr>
            <a:r>
              <a:rPr kumimoji="0" lang="en-US" altLang="en-US" sz="2000" b="1" i="0" u="none" strike="noStrike" cap="none" normalizeH="0" baseline="0" dirty="0">
                <a:ln>
                  <a:noFill/>
                </a:ln>
                <a:solidFill>
                  <a:schemeClr val="tx1"/>
                </a:solidFill>
                <a:effectLst/>
                <a:ea typeface="Calibri" panose="020F0502020204030204" pitchFamily="34" charset="0"/>
              </a:rPr>
              <a:t>July 2022</a:t>
            </a:r>
            <a:r>
              <a:rPr kumimoji="0" lang="en-US" altLang="en-US" sz="2000" b="0" i="0" u="none" strike="noStrike" cap="none" normalizeH="0" baseline="0" dirty="0">
                <a:ln>
                  <a:noFill/>
                </a:ln>
                <a:solidFill>
                  <a:schemeClr val="tx1"/>
                </a:solidFill>
                <a:effectLst/>
                <a:ea typeface="Calibri" panose="020F0502020204030204" pitchFamily="34" charset="0"/>
              </a:rPr>
              <a:t>: Referred to respiratory </a:t>
            </a:r>
            <a:r>
              <a:rPr lang="en-US" altLang="en-US" sz="2000" dirty="0">
                <a:solidFill>
                  <a:schemeClr val="tx1"/>
                </a:solidFill>
                <a:ea typeface="Calibri" panose="020F0502020204030204" pitchFamily="34" charset="0"/>
              </a:rPr>
              <a:t>m</a:t>
            </a:r>
            <a:r>
              <a:rPr kumimoji="0" lang="en-US" altLang="en-US" sz="2000" b="0" i="0" u="none" strike="noStrike" cap="none" normalizeH="0" baseline="0" dirty="0">
                <a:ln>
                  <a:noFill/>
                </a:ln>
                <a:solidFill>
                  <a:schemeClr val="tx1"/>
                </a:solidFill>
                <a:effectLst/>
                <a:ea typeface="Calibri" panose="020F0502020204030204" pitchFamily="34" charset="0"/>
              </a:rPr>
              <a:t>edicine, did not attend </a:t>
            </a:r>
          </a:p>
          <a:p>
            <a:pPr eaLnBrk="0" fontAlgn="base" hangingPunct="0">
              <a:lnSpc>
                <a:spcPct val="130000"/>
              </a:lnSpc>
              <a:spcBef>
                <a:spcPct val="0"/>
              </a:spcBef>
              <a:spcAft>
                <a:spcPct val="0"/>
              </a:spcAft>
            </a:pPr>
            <a:r>
              <a:rPr kumimoji="0" lang="en-US" altLang="en-US" sz="2000" b="1" i="0" u="none" strike="noStrike" cap="none" normalizeH="0" baseline="0" dirty="0">
                <a:ln>
                  <a:noFill/>
                </a:ln>
                <a:solidFill>
                  <a:schemeClr val="tx1"/>
                </a:solidFill>
                <a:effectLst/>
                <a:ea typeface="Calibri" panose="020F0502020204030204" pitchFamily="34" charset="0"/>
              </a:rPr>
              <a:t>Sept 2023</a:t>
            </a:r>
            <a:r>
              <a:rPr kumimoji="0" lang="en-US" altLang="en-US" sz="2000" b="0" i="0" u="none" strike="noStrike" cap="none" normalizeH="0" baseline="0" dirty="0">
                <a:ln>
                  <a:noFill/>
                </a:ln>
                <a:solidFill>
                  <a:schemeClr val="tx1"/>
                </a:solidFill>
                <a:effectLst/>
                <a:ea typeface="Calibri" panose="020F0502020204030204" pitchFamily="34" charset="0"/>
              </a:rPr>
              <a:t>: Asthma risk identified, invited for specialist review, did not attend </a:t>
            </a:r>
          </a:p>
          <a:p>
            <a:pPr eaLnBrk="0" fontAlgn="base" hangingPunct="0">
              <a:lnSpc>
                <a:spcPct val="130000"/>
              </a:lnSpc>
              <a:spcBef>
                <a:spcPct val="0"/>
              </a:spcBef>
              <a:spcAft>
                <a:spcPct val="0"/>
              </a:spcAft>
            </a:pPr>
            <a:r>
              <a:rPr kumimoji="0" lang="en-US" altLang="en-US" sz="2000" b="1" i="0" u="none" strike="noStrike" cap="none" normalizeH="0" baseline="0" dirty="0">
                <a:ln>
                  <a:noFill/>
                </a:ln>
                <a:solidFill>
                  <a:schemeClr val="tx1"/>
                </a:solidFill>
                <a:effectLst/>
                <a:ea typeface="Calibri" panose="020F0502020204030204" pitchFamily="34" charset="0"/>
              </a:rPr>
              <a:t>Ongoing</a:t>
            </a:r>
            <a:r>
              <a:rPr kumimoji="0" lang="en-US" altLang="en-US" sz="2000" b="0" i="0" u="none" strike="noStrike" cap="none" normalizeH="0" baseline="0" dirty="0">
                <a:ln>
                  <a:noFill/>
                </a:ln>
                <a:solidFill>
                  <a:schemeClr val="tx1"/>
                </a:solidFill>
                <a:effectLst/>
                <a:ea typeface="Calibri" panose="020F0502020204030204" pitchFamily="34" charset="0"/>
              </a:rPr>
              <a:t>: Poorly controlled asthma, missed multiple reviews, only attended during exacerbations </a:t>
            </a:r>
          </a:p>
          <a:p>
            <a:pPr eaLnBrk="0" fontAlgn="base" hangingPunct="0">
              <a:lnSpc>
                <a:spcPct val="130000"/>
              </a:lnSpc>
              <a:spcBef>
                <a:spcPct val="0"/>
              </a:spcBef>
              <a:spcAft>
                <a:spcPct val="0"/>
              </a:spcAft>
            </a:pPr>
            <a:r>
              <a:rPr kumimoji="0" lang="en-US" altLang="en-US" sz="2000" b="1" i="0" u="none" strike="noStrike" cap="none" normalizeH="0" baseline="0" dirty="0">
                <a:ln>
                  <a:noFill/>
                </a:ln>
                <a:solidFill>
                  <a:schemeClr val="tx1"/>
                </a:solidFill>
                <a:effectLst/>
                <a:ea typeface="Calibri" panose="020F0502020204030204" pitchFamily="34" charset="0"/>
              </a:rPr>
              <a:t>Mental health</a:t>
            </a:r>
            <a:r>
              <a:rPr kumimoji="0" lang="en-US" altLang="en-US" sz="2000" b="0" i="0" u="none" strike="noStrike" cap="none" normalizeH="0" baseline="0" dirty="0">
                <a:ln>
                  <a:noFill/>
                </a:ln>
                <a:solidFill>
                  <a:schemeClr val="tx1"/>
                </a:solidFill>
                <a:effectLst/>
                <a:ea typeface="Calibri" panose="020F0502020204030204" pitchFamily="34" charset="0"/>
              </a:rPr>
              <a:t>: Anxiety impacted engagement with services, known to mental health services, poor attendance </a:t>
            </a:r>
          </a:p>
        </p:txBody>
      </p:sp>
      <p:sp>
        <p:nvSpPr>
          <p:cNvPr id="4" name="Rectangle 3">
            <a:extLst>
              <a:ext uri="{FF2B5EF4-FFF2-40B4-BE49-F238E27FC236}">
                <a16:creationId xmlns:a16="http://schemas.microsoft.com/office/drawing/2014/main" id="{0AE681BE-566A-765A-1A5D-708A099D3B68}"/>
              </a:ext>
            </a:extLst>
          </p:cNvPr>
          <p:cNvSpPr/>
          <p:nvPr/>
        </p:nvSpPr>
        <p:spPr>
          <a:xfrm>
            <a:off x="963052" y="2103325"/>
            <a:ext cx="266700" cy="344805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8B47966D-7C7E-7890-A12A-83815D59C945}"/>
              </a:ext>
            </a:extLst>
          </p:cNvPr>
          <p:cNvSpPr/>
          <p:nvPr/>
        </p:nvSpPr>
        <p:spPr>
          <a:xfrm>
            <a:off x="646402" y="1653325"/>
            <a:ext cx="900000" cy="900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96581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9EF14FA9-F803-D566-A51A-8D3A49E434E5}"/>
              </a:ext>
            </a:extLst>
          </p:cNvPr>
          <p:cNvGraphicFramePr>
            <a:graphicFrameLocks noGrp="1"/>
          </p:cNvGraphicFramePr>
          <p:nvPr>
            <p:extLst>
              <p:ext uri="{D42A27DB-BD31-4B8C-83A1-F6EECF244321}">
                <p14:modId xmlns:p14="http://schemas.microsoft.com/office/powerpoint/2010/main" val="221720422"/>
              </p:ext>
            </p:extLst>
          </p:nvPr>
        </p:nvGraphicFramePr>
        <p:xfrm>
          <a:off x="847787" y="1592749"/>
          <a:ext cx="7128574" cy="4213684"/>
        </p:xfrm>
        <a:graphic>
          <a:graphicData uri="http://schemas.openxmlformats.org/drawingml/2006/table">
            <a:tbl>
              <a:tblPr firstRow="1" bandRow="1">
                <a:tableStyleId>{5C22544A-7EE6-4342-B048-85BDC9FD1C3A}</a:tableStyleId>
              </a:tblPr>
              <a:tblGrid>
                <a:gridCol w="3564287">
                  <a:extLst>
                    <a:ext uri="{9D8B030D-6E8A-4147-A177-3AD203B41FA5}">
                      <a16:colId xmlns:a16="http://schemas.microsoft.com/office/drawing/2014/main" val="3369960257"/>
                    </a:ext>
                  </a:extLst>
                </a:gridCol>
                <a:gridCol w="3564287">
                  <a:extLst>
                    <a:ext uri="{9D8B030D-6E8A-4147-A177-3AD203B41FA5}">
                      <a16:colId xmlns:a16="http://schemas.microsoft.com/office/drawing/2014/main" val="653454622"/>
                    </a:ext>
                  </a:extLst>
                </a:gridCol>
              </a:tblGrid>
              <a:tr h="2106842">
                <a:tc>
                  <a:txBody>
                    <a:bodyPr/>
                    <a:lstStyle/>
                    <a:p>
                      <a:endParaRPr lang="en-GB"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solidFill>
                  </a:tcPr>
                </a:tc>
                <a:tc>
                  <a:txBody>
                    <a:bodyPr/>
                    <a:lstStyle/>
                    <a:p>
                      <a:endParaRPr lang="en-GB"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410824374"/>
                  </a:ext>
                </a:extLst>
              </a:tr>
              <a:tr h="2106842">
                <a:tc>
                  <a:txBody>
                    <a:bodyPr/>
                    <a:lstStyle/>
                    <a:p>
                      <a:endParaRPr lang="en-GB"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solidFill>
                  </a:tcPr>
                </a:tc>
                <a:tc>
                  <a:txBody>
                    <a:bodyPr/>
                    <a:lstStyle/>
                    <a:p>
                      <a:endParaRPr lang="en-GB"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412296393"/>
                  </a:ext>
                </a:extLst>
              </a:tr>
            </a:tbl>
          </a:graphicData>
        </a:graphic>
      </p:graphicFrame>
      <p:sp>
        <p:nvSpPr>
          <p:cNvPr id="2" name="Title 1">
            <a:extLst>
              <a:ext uri="{FF2B5EF4-FFF2-40B4-BE49-F238E27FC236}">
                <a16:creationId xmlns:a16="http://schemas.microsoft.com/office/drawing/2014/main" id="{534748AF-F774-2896-A2E4-93FBDC724F72}"/>
              </a:ext>
            </a:extLst>
          </p:cNvPr>
          <p:cNvSpPr>
            <a:spLocks noGrp="1"/>
          </p:cNvSpPr>
          <p:nvPr>
            <p:ph type="title"/>
          </p:nvPr>
        </p:nvSpPr>
        <p:spPr>
          <a:xfrm>
            <a:off x="1856056" y="231682"/>
            <a:ext cx="2547400" cy="1325563"/>
          </a:xfrm>
        </p:spPr>
        <p:txBody>
          <a:bodyPr/>
          <a:lstStyle/>
          <a:p>
            <a:r>
              <a:rPr lang="en-GB" dirty="0"/>
              <a:t>Red flags </a:t>
            </a:r>
          </a:p>
        </p:txBody>
      </p:sp>
      <p:pic>
        <p:nvPicPr>
          <p:cNvPr id="4" name="Picture 3" descr="A red flag on a pole&#10;&#10;AI-generated content may be incorrect.">
            <a:extLst>
              <a:ext uri="{FF2B5EF4-FFF2-40B4-BE49-F238E27FC236}">
                <a16:creationId xmlns:a16="http://schemas.microsoft.com/office/drawing/2014/main" id="{9433F0B0-B682-13FF-8616-DBD26C0D6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87" y="231682"/>
            <a:ext cx="1084469" cy="1110496"/>
          </a:xfrm>
          <a:prstGeom prst="rect">
            <a:avLst/>
          </a:prstGeom>
        </p:spPr>
      </p:pic>
      <p:sp>
        <p:nvSpPr>
          <p:cNvPr id="3" name="Rectangle 2">
            <a:extLst>
              <a:ext uri="{FF2B5EF4-FFF2-40B4-BE49-F238E27FC236}">
                <a16:creationId xmlns:a16="http://schemas.microsoft.com/office/drawing/2014/main" id="{B30806D5-B772-9A3B-E6ED-72A46914DDEA}"/>
              </a:ext>
            </a:extLst>
          </p:cNvPr>
          <p:cNvSpPr/>
          <p:nvPr/>
        </p:nvSpPr>
        <p:spPr>
          <a:xfrm>
            <a:off x="8076256" y="2699318"/>
            <a:ext cx="3520475" cy="200054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erson with her hand over her face&#10;&#10;AI-generated content may be incorrect.">
            <a:extLst>
              <a:ext uri="{FF2B5EF4-FFF2-40B4-BE49-F238E27FC236}">
                <a16:creationId xmlns:a16="http://schemas.microsoft.com/office/drawing/2014/main" id="{088B9D14-C42A-2FE3-3B56-EFA2FC7C9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9417" y="1047417"/>
            <a:ext cx="2717439" cy="2907660"/>
          </a:xfrm>
          <a:prstGeom prst="rect">
            <a:avLst/>
          </a:prstGeom>
        </p:spPr>
      </p:pic>
      <p:pic>
        <p:nvPicPr>
          <p:cNvPr id="12" name="Picture 11" descr="A blue inhaler with a white paper in it&#10;&#10;AI-generated content may be incorrect.">
            <a:extLst>
              <a:ext uri="{FF2B5EF4-FFF2-40B4-BE49-F238E27FC236}">
                <a16:creationId xmlns:a16="http://schemas.microsoft.com/office/drawing/2014/main" id="{D935400B-3071-A78D-076C-36094C263B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8635" y="3656832"/>
            <a:ext cx="1632701" cy="2543149"/>
          </a:xfrm>
          <a:prstGeom prst="rect">
            <a:avLst/>
          </a:prstGeom>
        </p:spPr>
      </p:pic>
      <p:pic>
        <p:nvPicPr>
          <p:cNvPr id="17" name="Picture 16" descr="A white bottle with a label&#10;&#10;AI-generated content may be incorrect.">
            <a:extLst>
              <a:ext uri="{FF2B5EF4-FFF2-40B4-BE49-F238E27FC236}">
                <a16:creationId xmlns:a16="http://schemas.microsoft.com/office/drawing/2014/main" id="{73B6E667-7835-6FB9-D251-F1213C6D6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7671" y="3670829"/>
            <a:ext cx="1568690" cy="2386175"/>
          </a:xfrm>
          <a:prstGeom prst="rect">
            <a:avLst/>
          </a:prstGeom>
        </p:spPr>
      </p:pic>
      <p:sp>
        <p:nvSpPr>
          <p:cNvPr id="7" name="TextBox 6">
            <a:extLst>
              <a:ext uri="{FF2B5EF4-FFF2-40B4-BE49-F238E27FC236}">
                <a16:creationId xmlns:a16="http://schemas.microsoft.com/office/drawing/2014/main" id="{F6731B3D-F0D8-7311-58BF-09BCFCD84A49}"/>
              </a:ext>
            </a:extLst>
          </p:cNvPr>
          <p:cNvSpPr txBox="1"/>
          <p:nvPr/>
        </p:nvSpPr>
        <p:spPr>
          <a:xfrm>
            <a:off x="4473117" y="2651738"/>
            <a:ext cx="1835694" cy="923330"/>
          </a:xfrm>
          <a:prstGeom prst="rect">
            <a:avLst/>
          </a:prstGeom>
          <a:noFill/>
        </p:spPr>
        <p:txBody>
          <a:bodyPr wrap="square" rtlCol="0">
            <a:spAutoFit/>
          </a:bodyPr>
          <a:lstStyle/>
          <a:p>
            <a:r>
              <a:rPr lang="en-GB" b="1" dirty="0"/>
              <a:t>Not attending appointments / reviews</a:t>
            </a:r>
          </a:p>
        </p:txBody>
      </p:sp>
      <p:sp>
        <p:nvSpPr>
          <p:cNvPr id="8" name="TextBox 7">
            <a:extLst>
              <a:ext uri="{FF2B5EF4-FFF2-40B4-BE49-F238E27FC236}">
                <a16:creationId xmlns:a16="http://schemas.microsoft.com/office/drawing/2014/main" id="{30D9DE99-08F4-E2B3-0061-17584B7A4F68}"/>
              </a:ext>
            </a:extLst>
          </p:cNvPr>
          <p:cNvSpPr txBox="1"/>
          <p:nvPr/>
        </p:nvSpPr>
        <p:spPr>
          <a:xfrm>
            <a:off x="1034824" y="3193534"/>
            <a:ext cx="1670848" cy="369332"/>
          </a:xfrm>
          <a:prstGeom prst="rect">
            <a:avLst/>
          </a:prstGeom>
          <a:noFill/>
        </p:spPr>
        <p:txBody>
          <a:bodyPr wrap="square" rtlCol="0">
            <a:spAutoFit/>
          </a:bodyPr>
          <a:lstStyle/>
          <a:p>
            <a:r>
              <a:rPr lang="en-GB" b="1" dirty="0"/>
              <a:t>Mental health</a:t>
            </a:r>
          </a:p>
        </p:txBody>
      </p:sp>
      <p:sp>
        <p:nvSpPr>
          <p:cNvPr id="10" name="TextBox 9">
            <a:extLst>
              <a:ext uri="{FF2B5EF4-FFF2-40B4-BE49-F238E27FC236}">
                <a16:creationId xmlns:a16="http://schemas.microsoft.com/office/drawing/2014/main" id="{93EB8971-76F5-A54C-A050-6E30C1105E26}"/>
              </a:ext>
            </a:extLst>
          </p:cNvPr>
          <p:cNvSpPr txBox="1"/>
          <p:nvPr/>
        </p:nvSpPr>
        <p:spPr>
          <a:xfrm>
            <a:off x="1034824" y="5306747"/>
            <a:ext cx="1670848" cy="369332"/>
          </a:xfrm>
          <a:prstGeom prst="rect">
            <a:avLst/>
          </a:prstGeom>
          <a:noFill/>
        </p:spPr>
        <p:txBody>
          <a:bodyPr wrap="square" rtlCol="0">
            <a:spAutoFit/>
          </a:bodyPr>
          <a:lstStyle/>
          <a:p>
            <a:r>
              <a:rPr lang="en-GB" b="1" dirty="0"/>
              <a:t>SABA overuse</a:t>
            </a:r>
          </a:p>
        </p:txBody>
      </p:sp>
      <p:sp>
        <p:nvSpPr>
          <p:cNvPr id="13" name="TextBox 12">
            <a:extLst>
              <a:ext uri="{FF2B5EF4-FFF2-40B4-BE49-F238E27FC236}">
                <a16:creationId xmlns:a16="http://schemas.microsoft.com/office/drawing/2014/main" id="{C0ACDF88-5B2C-2793-8E8D-F019CC9C7227}"/>
              </a:ext>
            </a:extLst>
          </p:cNvPr>
          <p:cNvSpPr txBox="1"/>
          <p:nvPr/>
        </p:nvSpPr>
        <p:spPr>
          <a:xfrm>
            <a:off x="4602967" y="4983581"/>
            <a:ext cx="2026425" cy="646331"/>
          </a:xfrm>
          <a:prstGeom prst="rect">
            <a:avLst/>
          </a:prstGeom>
          <a:noFill/>
        </p:spPr>
        <p:txBody>
          <a:bodyPr wrap="square" rtlCol="0">
            <a:spAutoFit/>
          </a:bodyPr>
          <a:lstStyle/>
          <a:p>
            <a:r>
              <a:rPr lang="en-GB" b="1" dirty="0"/>
              <a:t>Multiple courses of oral steroids</a:t>
            </a:r>
          </a:p>
        </p:txBody>
      </p:sp>
      <p:pic>
        <p:nvPicPr>
          <p:cNvPr id="9" name="Picture 8" descr="A calendar with a red x&#10;&#10;AI-generated content may be incorrect.">
            <a:extLst>
              <a:ext uri="{FF2B5EF4-FFF2-40B4-BE49-F238E27FC236}">
                <a16:creationId xmlns:a16="http://schemas.microsoft.com/office/drawing/2014/main" id="{06263190-2739-3424-771C-4A8937D715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8878" y="1213078"/>
            <a:ext cx="1878210" cy="1885722"/>
          </a:xfrm>
          <a:prstGeom prst="rect">
            <a:avLst/>
          </a:prstGeom>
        </p:spPr>
      </p:pic>
      <p:sp>
        <p:nvSpPr>
          <p:cNvPr id="5" name="TextBox 4">
            <a:extLst>
              <a:ext uri="{FF2B5EF4-FFF2-40B4-BE49-F238E27FC236}">
                <a16:creationId xmlns:a16="http://schemas.microsoft.com/office/drawing/2014/main" id="{1C9EAA96-0AC7-60BA-FD91-D5A80AF73F51}"/>
              </a:ext>
            </a:extLst>
          </p:cNvPr>
          <p:cNvSpPr txBox="1"/>
          <p:nvPr/>
        </p:nvSpPr>
        <p:spPr>
          <a:xfrm>
            <a:off x="8156110" y="3414070"/>
            <a:ext cx="2026425" cy="1200329"/>
          </a:xfrm>
          <a:prstGeom prst="rect">
            <a:avLst/>
          </a:prstGeom>
          <a:noFill/>
        </p:spPr>
        <p:txBody>
          <a:bodyPr wrap="square" rtlCol="0">
            <a:spAutoFit/>
          </a:bodyPr>
          <a:lstStyle/>
          <a:p>
            <a:r>
              <a:rPr lang="en-GB" b="1" dirty="0"/>
              <a:t>Tobacco dependency and the wider environment</a:t>
            </a:r>
          </a:p>
        </p:txBody>
      </p:sp>
      <p:pic>
        <p:nvPicPr>
          <p:cNvPr id="15" name="Picture 14" descr="A cigarette with smoke coming out of it&#10;&#10;AI-generated content may be incorrect.">
            <a:extLst>
              <a:ext uri="{FF2B5EF4-FFF2-40B4-BE49-F238E27FC236}">
                <a16:creationId xmlns:a16="http://schemas.microsoft.com/office/drawing/2014/main" id="{B23733D9-EE3D-9EC4-F40D-FDB676528E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90066" y="1496692"/>
            <a:ext cx="3907479" cy="1859960"/>
          </a:xfrm>
          <a:prstGeom prst="rect">
            <a:avLst/>
          </a:prstGeom>
        </p:spPr>
      </p:pic>
    </p:spTree>
    <p:extLst>
      <p:ext uri="{BB962C8B-B14F-4D97-AF65-F5344CB8AC3E}">
        <p14:creationId xmlns:p14="http://schemas.microsoft.com/office/powerpoint/2010/main" val="3084812128"/>
      </p:ext>
    </p:extLst>
  </p:cSld>
  <p:clrMapOvr>
    <a:masterClrMapping/>
  </p:clrMapOvr>
</p:sld>
</file>

<file path=ppt/theme/theme1.xml><?xml version="1.0" encoding="utf-8"?>
<a:theme xmlns:a="http://schemas.openxmlformats.org/drawingml/2006/main" name="Office Theme">
  <a:themeElements>
    <a:clrScheme name="PCRS Branding 2023">
      <a:dk1>
        <a:srgbClr val="333333"/>
      </a:dk1>
      <a:lt1>
        <a:sysClr val="window" lastClr="FFFFFF"/>
      </a:lt1>
      <a:dk2>
        <a:srgbClr val="003A56"/>
      </a:dk2>
      <a:lt2>
        <a:srgbClr val="F2F5F7"/>
      </a:lt2>
      <a:accent1>
        <a:srgbClr val="005D85"/>
      </a:accent1>
      <a:accent2>
        <a:srgbClr val="617C00"/>
      </a:accent2>
      <a:accent3>
        <a:srgbClr val="DBE2E6"/>
      </a:accent3>
      <a:accent4>
        <a:srgbClr val="EFF2E5"/>
      </a:accent4>
      <a:accent5>
        <a:srgbClr val="003A56"/>
      </a:accent5>
      <a:accent6>
        <a:srgbClr val="8F0000"/>
      </a:accent6>
      <a:hlink>
        <a:srgbClr val="005D85"/>
      </a:hlink>
      <a:folHlink>
        <a:srgbClr val="8F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CRS Powerpoint template" id="{0C4437D6-D24D-4735-BF54-6B41C6FC2C5F}" vid="{2EC837ED-A7E2-4AA7-A674-3994FD0C0A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PCRS Powerpoint template</Template>
  <TotalTime>10871</TotalTime>
  <Words>840</Words>
  <Application>Microsoft Office PowerPoint</Application>
  <PresentationFormat>Widescreen</PresentationFormat>
  <Paragraphs>105</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Avenir LT Heavy</vt:lpstr>
      <vt:lpstr>Calibri</vt:lpstr>
      <vt:lpstr>Calibri Light</vt:lpstr>
      <vt:lpstr>Office Theme</vt:lpstr>
      <vt:lpstr>Asthma Guideline 2024</vt:lpstr>
      <vt:lpstr>Case study 1</vt:lpstr>
      <vt:lpstr>Child asthma death</vt:lpstr>
      <vt:lpstr>Case study 2</vt:lpstr>
      <vt:lpstr>PowerPoint Presentation</vt:lpstr>
      <vt:lpstr>Case study 3</vt:lpstr>
      <vt:lpstr>Case study: 35-year-old female  </vt:lpstr>
      <vt:lpstr>Medical history &amp; service engagement </vt:lpstr>
      <vt:lpstr>Red flags </vt:lpstr>
      <vt:lpstr>PowerPoint Presentation</vt:lpstr>
      <vt:lpstr>Key lessons </vt:lpstr>
      <vt:lpstr>Case study 4</vt:lpstr>
      <vt:lpstr>Slide for local 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Roberts</dc:creator>
  <cp:lastModifiedBy>Rachael Andrews</cp:lastModifiedBy>
  <cp:revision>82</cp:revision>
  <dcterms:created xsi:type="dcterms:W3CDTF">2024-03-13T12:46:47Z</dcterms:created>
  <dcterms:modified xsi:type="dcterms:W3CDTF">2025-05-06T10:56:53Z</dcterms:modified>
</cp:coreProperties>
</file>