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FFFD30E_EEB7DB2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8" r:id="rId2"/>
    <p:sldId id="311" r:id="rId3"/>
    <p:sldId id="2147472112" r:id="rId4"/>
    <p:sldId id="262" r:id="rId5"/>
    <p:sldId id="2147472109" r:id="rId6"/>
    <p:sldId id="2147472113" r:id="rId7"/>
    <p:sldId id="2291" r:id="rId8"/>
    <p:sldId id="2147472110" r:id="rId9"/>
    <p:sldId id="2147472111" r:id="rId10"/>
    <p:sldId id="2147472135" r:id="rId11"/>
    <p:sldId id="2292" r:id="rId12"/>
    <p:sldId id="2147472140" r:id="rId13"/>
    <p:sldId id="2147472141" r:id="rId14"/>
    <p:sldId id="2147472115" r:id="rId15"/>
    <p:sldId id="2285" r:id="rId16"/>
    <p:sldId id="2286" r:id="rId17"/>
    <p:sldId id="2287" r:id="rId18"/>
    <p:sldId id="2288" r:id="rId19"/>
    <p:sldId id="291" r:id="rId20"/>
    <p:sldId id="2283" r:id="rId21"/>
    <p:sldId id="2282" r:id="rId22"/>
    <p:sldId id="274" r:id="rId23"/>
    <p:sldId id="2147472116" r:id="rId24"/>
    <p:sldId id="297" r:id="rId25"/>
    <p:sldId id="2147472012" r:id="rId26"/>
    <p:sldId id="2147472103" r:id="rId27"/>
    <p:sldId id="2147470465" r:id="rId28"/>
    <p:sldId id="2147472134" r:id="rId29"/>
    <p:sldId id="299" r:id="rId30"/>
    <p:sldId id="298" r:id="rId31"/>
    <p:sldId id="257" r:id="rId32"/>
    <p:sldId id="258" r:id="rId33"/>
    <p:sldId id="295" r:id="rId34"/>
    <p:sldId id="294" r:id="rId35"/>
    <p:sldId id="2147472120" r:id="rId36"/>
    <p:sldId id="261" r:id="rId37"/>
    <p:sldId id="2147472104" r:id="rId38"/>
    <p:sldId id="2147472121" r:id="rId39"/>
    <p:sldId id="293" r:id="rId40"/>
    <p:sldId id="2147472107" r:id="rId41"/>
    <p:sldId id="2147472108" r:id="rId42"/>
    <p:sldId id="2147472105" r:id="rId43"/>
    <p:sldId id="290" r:id="rId44"/>
    <p:sldId id="2147472137" r:id="rId45"/>
    <p:sldId id="283" r:id="rId46"/>
    <p:sldId id="309" r:id="rId47"/>
    <p:sldId id="282" r:id="rId48"/>
    <p:sldId id="2147472117" r:id="rId49"/>
    <p:sldId id="2147472132" r:id="rId50"/>
    <p:sldId id="2147472124" r:id="rId51"/>
    <p:sldId id="296" r:id="rId52"/>
    <p:sldId id="2147472122" r:id="rId53"/>
    <p:sldId id="259" r:id="rId54"/>
    <p:sldId id="2147472129" r:id="rId55"/>
    <p:sldId id="278" r:id="rId56"/>
    <p:sldId id="279" r:id="rId57"/>
    <p:sldId id="2147472133" r:id="rId58"/>
    <p:sldId id="2147472136" r:id="rId59"/>
    <p:sldId id="2147472130" r:id="rId60"/>
    <p:sldId id="312" r:id="rId61"/>
    <p:sldId id="214747214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4BC39-3F1B-7CB3-ECDE-C4DD73C5CD27}" name="Rachael Andrews" initials="RA" userId="S::RachaelAndrews@redhotirons.com::42fc76b7-c9c6-4c83-ba08-2a78ec7a10db" providerId="AD"/>
  <p188:author id="{3D631563-03EB-EC56-3C21-9F7E6720971C}" name="HOLMES, Steve (PARK MEDICAL PRACTICE)" initials="" userId="S::steve.holmes3@nhs.net::061c2474-febb-41b7-a5e3-47a20906f711" providerId="AD"/>
  <p188:author id="{28CFAB64-F8F5-6EE8-AEEA-5FA9765C95CD}" name="Becky Roberts" initials="BR" userId="S::beckyroberts@redhotirons.com::ee727baf-0ebf-4f15-be70-6c39e2bdfdcc" providerId="AD"/>
  <p188:author id="{82EF1E9D-87EE-3E68-F764-22E63B8A1EF8}" name="Emily Hartley" initials="EH" userId="S::Emily.Hartley@redhotirons.com::e33b904a-ebb6-4280-b96f-6c1dbee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A56"/>
    <a:srgbClr val="617C00"/>
    <a:srgbClr val="005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194" autoAdjust="0"/>
  </p:normalViewPr>
  <p:slideViewPr>
    <p:cSldViewPr snapToGrid="0">
      <p:cViewPr varScale="1">
        <p:scale>
          <a:sx n="96" d="100"/>
          <a:sy n="9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0.12060778727445394"/>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617C00"/>
              </a:solidFill>
              <a:ln w="19050">
                <a:noFill/>
              </a:ln>
              <a:effectLst/>
            </c:spPr>
            <c:extLst>
              <c:ext xmlns:c16="http://schemas.microsoft.com/office/drawing/2014/chart" uri="{C3380CC4-5D6E-409C-BE32-E72D297353CC}">
                <c16:uniqueId val="{00000001-0F04-4445-AC80-74E5C92A141C}"/>
              </c:ext>
            </c:extLst>
          </c:dPt>
          <c:dPt>
            <c:idx val="1"/>
            <c:bubble3D val="0"/>
            <c:spPr>
              <a:solidFill>
                <a:srgbClr val="005D85"/>
              </a:solidFill>
              <a:ln w="19050">
                <a:noFill/>
              </a:ln>
              <a:effectLst/>
            </c:spPr>
            <c:extLst>
              <c:ext xmlns:c16="http://schemas.microsoft.com/office/drawing/2014/chart" uri="{C3380CC4-5D6E-409C-BE32-E72D297353CC}">
                <c16:uniqueId val="{00000003-0F04-4445-AC80-74E5C92A141C}"/>
              </c:ext>
            </c:extLst>
          </c:dPt>
          <c:cat>
            <c:numRef>
              <c:f>Sheet1!$A$2:$A$3</c:f>
              <c:numCache>
                <c:formatCode>General</c:formatCode>
                <c:ptCount val="2"/>
              </c:numCache>
            </c:numRef>
          </c:cat>
          <c:val>
            <c:numRef>
              <c:f>Sheet1!$B$2:$B$3</c:f>
              <c:numCache>
                <c:formatCode>General</c:formatCode>
                <c:ptCount val="2"/>
                <c:pt idx="0">
                  <c:v>38</c:v>
                </c:pt>
                <c:pt idx="1">
                  <c:v>62</c:v>
                </c:pt>
              </c:numCache>
            </c:numRef>
          </c:val>
          <c:extLst>
            <c:ext xmlns:c16="http://schemas.microsoft.com/office/drawing/2014/chart" uri="{C3380CC4-5D6E-409C-BE32-E72D297353CC}">
              <c16:uniqueId val="{00000006-0F04-4445-AC80-74E5C92A141C}"/>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4.0202595758151313E-2"/>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005D85"/>
              </a:solidFill>
              <a:ln w="19050">
                <a:noFill/>
              </a:ln>
              <a:effectLst/>
            </c:spPr>
            <c:extLst>
              <c:ext xmlns:c16="http://schemas.microsoft.com/office/drawing/2014/chart" uri="{C3380CC4-5D6E-409C-BE32-E72D297353CC}">
                <c16:uniqueId val="{00000001-79A6-0040-8578-031AD3626BF2}"/>
              </c:ext>
            </c:extLst>
          </c:dPt>
          <c:dPt>
            <c:idx val="1"/>
            <c:bubble3D val="0"/>
            <c:spPr>
              <a:solidFill>
                <a:schemeClr val="accent3"/>
              </a:solidFill>
              <a:ln w="19050">
                <a:noFill/>
              </a:ln>
              <a:effectLst/>
            </c:spPr>
            <c:extLst>
              <c:ext xmlns:c16="http://schemas.microsoft.com/office/drawing/2014/chart" uri="{C3380CC4-5D6E-409C-BE32-E72D297353CC}">
                <c16:uniqueId val="{00000003-79A6-0040-8578-031AD3626BF2}"/>
              </c:ext>
            </c:extLst>
          </c:dPt>
          <c:dPt>
            <c:idx val="2"/>
            <c:bubble3D val="0"/>
            <c:spPr>
              <a:solidFill>
                <a:srgbClr val="005D85"/>
              </a:solidFill>
              <a:ln w="19050">
                <a:solidFill>
                  <a:schemeClr val="lt1"/>
                </a:solidFill>
              </a:ln>
              <a:effectLst/>
            </c:spPr>
            <c:extLst>
              <c:ext xmlns:c16="http://schemas.microsoft.com/office/drawing/2014/chart" uri="{C3380CC4-5D6E-409C-BE32-E72D297353CC}">
                <c16:uniqueId val="{00000005-79A6-0040-8578-031AD3626BF2}"/>
              </c:ext>
            </c:extLst>
          </c:dPt>
          <c:cat>
            <c:numRef>
              <c:f>Sheet1!$A$2:$A$4</c:f>
              <c:numCache>
                <c:formatCode>General</c:formatCode>
                <c:ptCount val="3"/>
              </c:numCache>
            </c:numRef>
          </c:cat>
          <c:val>
            <c:numRef>
              <c:f>Sheet1!$B$2:$B$4</c:f>
              <c:numCache>
                <c:formatCode>General</c:formatCode>
                <c:ptCount val="3"/>
                <c:pt idx="0">
                  <c:v>63</c:v>
                </c:pt>
                <c:pt idx="1">
                  <c:v>37</c:v>
                </c:pt>
              </c:numCache>
            </c:numRef>
          </c:val>
          <c:extLst>
            <c:ext xmlns:c16="http://schemas.microsoft.com/office/drawing/2014/chart" uri="{C3380CC4-5D6E-409C-BE32-E72D297353CC}">
              <c16:uniqueId val="{00000004-79A6-0040-8578-031AD3626B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9.0455840455840458E-2"/>
          <c:w val="0.51887635485406669"/>
          <c:h val="0.77888572333016781"/>
        </c:manualLayout>
      </c:layout>
      <c:doughnutChart>
        <c:varyColors val="1"/>
        <c:ser>
          <c:idx val="0"/>
          <c:order val="0"/>
          <c:tx>
            <c:strRef>
              <c:f>Sheet1!$B$1</c:f>
              <c:strCache>
                <c:ptCount val="1"/>
                <c:pt idx="0">
                  <c:v>Sales</c:v>
                </c:pt>
              </c:strCache>
            </c:strRef>
          </c:tx>
          <c:spPr>
            <a:solidFill>
              <a:srgbClr val="617C00"/>
            </a:solidFill>
          </c:spPr>
          <c:dPt>
            <c:idx val="0"/>
            <c:bubble3D val="0"/>
            <c:spPr>
              <a:solidFill>
                <a:srgbClr val="617C00"/>
              </a:solidFill>
              <a:ln w="19050">
                <a:noFill/>
              </a:ln>
              <a:effectLst/>
            </c:spPr>
            <c:extLst>
              <c:ext xmlns:c16="http://schemas.microsoft.com/office/drawing/2014/chart" uri="{C3380CC4-5D6E-409C-BE32-E72D297353CC}">
                <c16:uniqueId val="{00000001-4873-49A0-9370-FF1188EB0B86}"/>
              </c:ext>
            </c:extLst>
          </c:dPt>
          <c:dPt>
            <c:idx val="1"/>
            <c:bubble3D val="0"/>
            <c:spPr>
              <a:solidFill>
                <a:srgbClr val="617C00"/>
              </a:solidFill>
              <a:ln w="19050">
                <a:noFill/>
              </a:ln>
              <a:effectLst/>
            </c:spPr>
            <c:extLst>
              <c:ext xmlns:c16="http://schemas.microsoft.com/office/drawing/2014/chart" uri="{C3380CC4-5D6E-409C-BE32-E72D297353CC}">
                <c16:uniqueId val="{00000003-4873-49A0-9370-FF1188EB0B86}"/>
              </c:ext>
            </c:extLst>
          </c:dPt>
          <c:dPt>
            <c:idx val="2"/>
            <c:bubble3D val="0"/>
            <c:spPr>
              <a:solidFill>
                <a:schemeClr val="accent3"/>
              </a:solidFill>
              <a:ln w="19050">
                <a:noFill/>
              </a:ln>
              <a:effectLst/>
            </c:spPr>
            <c:extLst>
              <c:ext xmlns:c16="http://schemas.microsoft.com/office/drawing/2014/chart" uri="{C3380CC4-5D6E-409C-BE32-E72D297353CC}">
                <c16:uniqueId val="{00000005-4873-49A0-9370-FF1188EB0B86}"/>
              </c:ext>
            </c:extLst>
          </c:dPt>
          <c:cat>
            <c:numRef>
              <c:f>Sheet1!$A$2:$A$4</c:f>
              <c:numCache>
                <c:formatCode>General</c:formatCode>
                <c:ptCount val="3"/>
              </c:numCache>
            </c:numRef>
          </c:cat>
          <c:val>
            <c:numRef>
              <c:f>Sheet1!$B$2:$B$4</c:f>
              <c:numCache>
                <c:formatCode>General</c:formatCode>
                <c:ptCount val="3"/>
                <c:pt idx="1">
                  <c:v>23</c:v>
                </c:pt>
                <c:pt idx="2">
                  <c:v>77</c:v>
                </c:pt>
              </c:numCache>
            </c:numRef>
          </c:val>
          <c:extLst>
            <c:ext xmlns:c16="http://schemas.microsoft.com/office/drawing/2014/chart" uri="{C3380CC4-5D6E-409C-BE32-E72D297353CC}">
              <c16:uniqueId val="{00000006-4873-49A0-9370-FF1188EB0B86}"/>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D30E_EEB7DB26.xml><?xml version="1.0" encoding="utf-8"?>
<p188:cmLst xmlns:a="http://schemas.openxmlformats.org/drawingml/2006/main" xmlns:r="http://schemas.openxmlformats.org/officeDocument/2006/relationships" xmlns:p188="http://schemas.microsoft.com/office/powerpoint/2018/8/main">
  <p188:cm id="{8A596440-9306-4A02-88E9-5E96A4AB00C8}" authorId="{0764BC39-3F1B-7CB3-ECDE-C4DD73C5CD27}" status="resolved" created="2025-04-14T08:42:48.709">
    <pc:sldMkLst xmlns:pc="http://schemas.microsoft.com/office/powerpoint/2013/main/command">
      <pc:docMk/>
      <pc:sldMk cId="230356866" sldId="2147472137"/>
    </pc:sldMkLst>
    <p188:txBody>
      <a:bodyPr/>
      <a:lstStyle/>
      <a:p>
        <a:r>
          <a:rPr lang="en-GB"/>
          <a:t>Becky - Tricia has asked if we can add images of each (if there is room)</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hyperlink" Target="http://www.pcrs-uk.org/greener-healthcare/webinars-and-videos" TargetMode="Externa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diagrams/_rels/data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image" Target="../media/image84.svg"/><Relationship Id="rId1" Type="http://schemas.openxmlformats.org/officeDocument/2006/relationships/image" Target="../media/image72.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hyperlink" Target="http://www.pcrs-uk.org/greener-healthcare/webinars-and-videos" TargetMode="External"/><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image" Target="../media/image84.svg"/><Relationship Id="rId1" Type="http://schemas.openxmlformats.org/officeDocument/2006/relationships/image" Target="../media/image72.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0D2B-C3F7-4F64-85BA-0A58968593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7254B8-3A2C-428D-A31E-7200738EEEFB}">
      <dgm:prSet/>
      <dgm:spPr/>
      <dgm:t>
        <a:bodyPr/>
        <a:lstStyle/>
        <a:p>
          <a:pPr>
            <a:lnSpc>
              <a:spcPct val="100000"/>
            </a:lnSpc>
          </a:pPr>
          <a:r>
            <a:rPr lang="en-US" b="1" i="0" baseline="0" dirty="0">
              <a:solidFill>
                <a:srgbClr val="003A56"/>
              </a:solidFill>
            </a:rPr>
            <a:t>Effective step-up therapy</a:t>
          </a:r>
          <a:br>
            <a:rPr lang="en-US" b="0" i="0" baseline="0" dirty="0">
              <a:solidFill>
                <a:srgbClr val="003A56"/>
              </a:solidFill>
            </a:rPr>
          </a:br>
          <a:r>
            <a:rPr lang="en-US" b="0" i="0" baseline="0" dirty="0">
              <a:solidFill>
                <a:srgbClr val="003A56"/>
              </a:solidFill>
            </a:rPr>
            <a:t>Local guidelines help ensure appropriate adjustments in ICS/LABA treatment, progressing from low  to moderate doses based on patient response, reducing the risk of exacerbations​.</a:t>
          </a:r>
          <a:endParaRPr lang="en-US" dirty="0">
            <a:solidFill>
              <a:srgbClr val="003A56"/>
            </a:solidFill>
          </a:endParaRPr>
        </a:p>
      </dgm:t>
    </dgm:pt>
    <dgm:pt modelId="{42FCB4D2-B89B-4BFA-9F23-BA896C79098D}" type="parTrans" cxnId="{AD9D09D1-EAB0-4A2E-AA0B-1FAE6790A9B8}">
      <dgm:prSet/>
      <dgm:spPr/>
      <dgm:t>
        <a:bodyPr/>
        <a:lstStyle/>
        <a:p>
          <a:endParaRPr lang="en-US" sz="1400"/>
        </a:p>
      </dgm:t>
    </dgm:pt>
    <dgm:pt modelId="{E5BD9F0C-08D2-4D65-98B8-BFF0E0C65CFF}" type="sibTrans" cxnId="{AD9D09D1-EAB0-4A2E-AA0B-1FAE6790A9B8}">
      <dgm:prSet/>
      <dgm:spPr/>
      <dgm:t>
        <a:bodyPr/>
        <a:lstStyle/>
        <a:p>
          <a:endParaRPr lang="en-US"/>
        </a:p>
      </dgm:t>
    </dgm:pt>
    <dgm:pt modelId="{37C10814-7ABD-43C9-8E8A-E50024A681A1}">
      <dgm:prSet/>
      <dgm:spPr/>
      <dgm:t>
        <a:bodyPr/>
        <a:lstStyle/>
        <a:p>
          <a:pPr>
            <a:lnSpc>
              <a:spcPct val="100000"/>
            </a:lnSpc>
          </a:pPr>
          <a:r>
            <a:rPr lang="en-US" b="1" i="0" baseline="0" dirty="0">
              <a:solidFill>
                <a:srgbClr val="003A56"/>
              </a:solidFill>
            </a:rPr>
            <a:t>Improved device use</a:t>
          </a:r>
          <a:br>
            <a:rPr lang="en-US" b="0" i="0" baseline="0" dirty="0">
              <a:solidFill>
                <a:srgbClr val="003A56"/>
              </a:solidFill>
            </a:rPr>
          </a:br>
          <a:r>
            <a:rPr lang="en-US" b="0" i="0" baseline="0" dirty="0">
              <a:solidFill>
                <a:srgbClr val="003A56"/>
              </a:solidFill>
            </a:rPr>
            <a:t>Standardising inhaler types for both maintenance and reliever therapy simplifies device use, helping patients manage asthma more effectively​.</a:t>
          </a:r>
          <a:endParaRPr lang="en-US" dirty="0">
            <a:solidFill>
              <a:srgbClr val="003A56"/>
            </a:solidFill>
          </a:endParaRPr>
        </a:p>
      </dgm:t>
    </dgm:pt>
    <dgm:pt modelId="{BB9C474D-5FA2-4A58-A92F-83A0C83F872F}" type="parTrans" cxnId="{1F166F53-94C8-4F99-B020-E2F879DDDE42}">
      <dgm:prSet/>
      <dgm:spPr/>
      <dgm:t>
        <a:bodyPr/>
        <a:lstStyle/>
        <a:p>
          <a:endParaRPr lang="en-US" sz="1400"/>
        </a:p>
      </dgm:t>
    </dgm:pt>
    <dgm:pt modelId="{CC98BEE3-2BD2-4D3A-8CC1-CD63A7F7B855}" type="sibTrans" cxnId="{1F166F53-94C8-4F99-B020-E2F879DDDE42}">
      <dgm:prSet/>
      <dgm:spPr/>
      <dgm:t>
        <a:bodyPr/>
        <a:lstStyle/>
        <a:p>
          <a:endParaRPr lang="en-US"/>
        </a:p>
      </dgm:t>
    </dgm:pt>
    <dgm:pt modelId="{18D52322-C687-4A9B-AE03-EA1950ECE672}">
      <dgm:prSet/>
      <dgm:spPr/>
      <dgm:t>
        <a:bodyPr/>
        <a:lstStyle/>
        <a:p>
          <a:pPr>
            <a:lnSpc>
              <a:spcPct val="100000"/>
            </a:lnSpc>
          </a:pPr>
          <a:r>
            <a:rPr lang="en-US" b="1" i="0" baseline="0" dirty="0">
              <a:solidFill>
                <a:srgbClr val="003A56"/>
              </a:solidFill>
            </a:rPr>
            <a:t>Consistent treatment pathways</a:t>
          </a:r>
          <a:br>
            <a:rPr lang="en-US" b="0" i="0" baseline="0" dirty="0">
              <a:solidFill>
                <a:srgbClr val="003A56"/>
              </a:solidFill>
            </a:rPr>
          </a:br>
          <a:r>
            <a:rPr lang="en-US" b="0" i="0" baseline="0" dirty="0">
              <a:solidFill>
                <a:srgbClr val="003A56"/>
              </a:solidFill>
            </a:rPr>
            <a:t>Local guidelines support structured treatment pathways across patient age groups, including speciali</a:t>
          </a:r>
          <a:r>
            <a:rPr lang="en-US" dirty="0">
              <a:solidFill>
                <a:srgbClr val="003A56"/>
              </a:solidFill>
            </a:rPr>
            <a:t>s</a:t>
          </a:r>
          <a:r>
            <a:rPr lang="en-US" b="0" i="0" baseline="0" dirty="0">
              <a:solidFill>
                <a:srgbClr val="003A56"/>
              </a:solidFill>
            </a:rPr>
            <a:t>ed </a:t>
          </a:r>
          <a:r>
            <a:rPr lang="en-US" dirty="0">
              <a:solidFill>
                <a:srgbClr val="003A56"/>
              </a:solidFill>
            </a:rPr>
            <a:t>m</a:t>
          </a:r>
          <a:r>
            <a:rPr lang="en-US" b="0" i="0" baseline="0" dirty="0">
              <a:solidFill>
                <a:srgbClr val="003A56"/>
              </a:solidFill>
            </a:rPr>
            <a:t>anagement for children, young people, and adults​.</a:t>
          </a:r>
          <a:endParaRPr lang="en-US" dirty="0">
            <a:solidFill>
              <a:srgbClr val="003A56"/>
            </a:solidFill>
          </a:endParaRPr>
        </a:p>
      </dgm:t>
    </dgm:pt>
    <dgm:pt modelId="{C5F8DA8E-A0FA-4331-9691-C9972E076960}" type="parTrans" cxnId="{7C627124-AA88-40B5-BCAF-FB9C9F37628E}">
      <dgm:prSet/>
      <dgm:spPr/>
      <dgm:t>
        <a:bodyPr/>
        <a:lstStyle/>
        <a:p>
          <a:endParaRPr lang="en-US" sz="1400"/>
        </a:p>
      </dgm:t>
    </dgm:pt>
    <dgm:pt modelId="{35AF610D-DEFB-4110-BE9A-4D3A576A850B}" type="sibTrans" cxnId="{7C627124-AA88-40B5-BCAF-FB9C9F37628E}">
      <dgm:prSet/>
      <dgm:spPr/>
      <dgm:t>
        <a:bodyPr/>
        <a:lstStyle/>
        <a:p>
          <a:endParaRPr lang="en-US"/>
        </a:p>
      </dgm:t>
    </dgm:pt>
    <dgm:pt modelId="{44766C24-380C-482C-BAA0-8A1327CCF886}">
      <dgm:prSet/>
      <dgm:spPr/>
      <dgm:t>
        <a:bodyPr/>
        <a:lstStyle/>
        <a:p>
          <a:pPr>
            <a:lnSpc>
              <a:spcPct val="100000"/>
            </a:lnSpc>
          </a:pPr>
          <a:r>
            <a:rPr lang="en-GB" b="0" i="0" baseline="0" dirty="0">
              <a:solidFill>
                <a:srgbClr val="003A56"/>
              </a:solidFill>
            </a:rPr>
            <a:t>Short videos on minimising MDI’s and switching to DPIs - </a:t>
          </a:r>
          <a:r>
            <a:rPr lang="en-GB" b="0" i="0" baseline="0" dirty="0">
              <a:solidFill>
                <a:srgbClr val="003A56"/>
              </a:solidFill>
              <a:hlinkClick xmlns:r="http://schemas.openxmlformats.org/officeDocument/2006/relationships" r:id="rId1">
                <a:extLst>
                  <a:ext uri="{A12FA001-AC4F-418D-AE19-62706E023703}">
                    <ahyp:hlinkClr xmlns:ahyp="http://schemas.microsoft.com/office/drawing/2018/hyperlinkcolor" val="tx"/>
                  </a:ext>
                </a:extLst>
              </a:hlinkClick>
            </a:rPr>
            <a:t>www.pcrs-uk.org/greener-healthcare/webinars-and-videos</a:t>
          </a:r>
          <a:endParaRPr lang="en-US" dirty="0">
            <a:solidFill>
              <a:srgbClr val="003A56"/>
            </a:solidFill>
          </a:endParaRPr>
        </a:p>
      </dgm:t>
    </dgm:pt>
    <dgm:pt modelId="{D42A5202-E719-4B9D-ACEA-4E3B35E2AE55}" type="parTrans" cxnId="{E97A765D-EBE3-4A9E-961E-2AE792B93A0C}">
      <dgm:prSet/>
      <dgm:spPr/>
      <dgm:t>
        <a:bodyPr/>
        <a:lstStyle/>
        <a:p>
          <a:endParaRPr lang="en-US" sz="1400"/>
        </a:p>
      </dgm:t>
    </dgm:pt>
    <dgm:pt modelId="{8FF3AF48-019D-4CB7-A704-CBB5BC8745E6}" type="sibTrans" cxnId="{E97A765D-EBE3-4A9E-961E-2AE792B93A0C}">
      <dgm:prSet/>
      <dgm:spPr/>
      <dgm:t>
        <a:bodyPr/>
        <a:lstStyle/>
        <a:p>
          <a:endParaRPr lang="en-US"/>
        </a:p>
      </dgm:t>
    </dgm:pt>
    <dgm:pt modelId="{4AAA1C1F-0370-4AAD-B3A8-89AFD7516ED8}">
      <dgm:prSet/>
      <dgm:spPr/>
      <dgm:t>
        <a:bodyPr/>
        <a:lstStyle/>
        <a:p>
          <a:pPr>
            <a:lnSpc>
              <a:spcPct val="100000"/>
            </a:lnSpc>
          </a:pPr>
          <a:br>
            <a:rPr lang="en-US" b="0" i="0" baseline="0" dirty="0">
              <a:solidFill>
                <a:srgbClr val="003A56"/>
              </a:solidFill>
            </a:rPr>
          </a:br>
          <a:r>
            <a:rPr lang="en-US" b="1" i="0" baseline="0" dirty="0">
              <a:solidFill>
                <a:srgbClr val="003A56"/>
              </a:solidFill>
            </a:rPr>
            <a:t>Personalised treatment options</a:t>
          </a:r>
          <a:br>
            <a:rPr lang="en-US" b="1" i="0" baseline="0" dirty="0">
              <a:solidFill>
                <a:srgbClr val="003A56"/>
              </a:solidFill>
            </a:rPr>
          </a:br>
          <a:r>
            <a:rPr lang="en-US" b="0" i="0" baseline="0" dirty="0">
              <a:solidFill>
                <a:srgbClr val="003A56"/>
              </a:solidFill>
            </a:rPr>
            <a:t>Recommend personalising asthma therapy (e.g., using LTRA and LAMA as needed), ensuring treatment aligns with individual needs/ improving outcomes​.</a:t>
          </a:r>
        </a:p>
        <a:p>
          <a:endParaRPr lang="en-US" dirty="0">
            <a:solidFill>
              <a:srgbClr val="003A56"/>
            </a:solidFill>
          </a:endParaRPr>
        </a:p>
      </dgm:t>
    </dgm:pt>
    <dgm:pt modelId="{E16614EA-6EE0-4F95-907C-066208605DD6}" type="sibTrans" cxnId="{3CD558E6-09D7-4810-8C7C-D74B0E7D17B9}">
      <dgm:prSet/>
      <dgm:spPr/>
      <dgm:t>
        <a:bodyPr/>
        <a:lstStyle/>
        <a:p>
          <a:endParaRPr lang="en-US"/>
        </a:p>
      </dgm:t>
    </dgm:pt>
    <dgm:pt modelId="{099AAC83-A652-440A-857C-FC99CD54A345}" type="parTrans" cxnId="{3CD558E6-09D7-4810-8C7C-D74B0E7D17B9}">
      <dgm:prSet/>
      <dgm:spPr/>
      <dgm:t>
        <a:bodyPr/>
        <a:lstStyle/>
        <a:p>
          <a:endParaRPr lang="en-US" sz="1400"/>
        </a:p>
      </dgm:t>
    </dgm:pt>
    <dgm:pt modelId="{EA02CF93-378F-4E36-B8BB-3E6692123FB1}" type="pres">
      <dgm:prSet presAssocID="{7FAB0D2B-C3F7-4F64-85BA-0A5896859391}" presName="root" presStyleCnt="0">
        <dgm:presLayoutVars>
          <dgm:dir/>
          <dgm:resizeHandles val="exact"/>
        </dgm:presLayoutVars>
      </dgm:prSet>
      <dgm:spPr/>
    </dgm:pt>
    <dgm:pt modelId="{91E20943-02C8-43B4-BD93-274F95DD3B93}" type="pres">
      <dgm:prSet presAssocID="{1C7254B8-3A2C-428D-A31E-7200738EEEFB}" presName="compNode" presStyleCnt="0"/>
      <dgm:spPr/>
    </dgm:pt>
    <dgm:pt modelId="{4091B1A9-2A17-4747-87F8-61DA54D2F3BE}" type="pres">
      <dgm:prSet presAssocID="{1C7254B8-3A2C-428D-A31E-7200738EEEFB}" presName="bgRect" presStyleLbl="bgShp" presStyleIdx="0" presStyleCnt="5"/>
      <dgm:spPr>
        <a:solidFill>
          <a:schemeClr val="accent3"/>
        </a:solidFill>
      </dgm:spPr>
    </dgm:pt>
    <dgm:pt modelId="{4D3A923D-E01D-4F99-A59D-E9867715372E}" type="pres">
      <dgm:prSet presAssocID="{1C7254B8-3A2C-428D-A31E-7200738EEEFB}"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0D1C9A9-FA9C-400B-9E67-C7A62CFD9275}" type="pres">
      <dgm:prSet presAssocID="{1C7254B8-3A2C-428D-A31E-7200738EEEFB}" presName="spaceRect" presStyleCnt="0"/>
      <dgm:spPr/>
    </dgm:pt>
    <dgm:pt modelId="{BF435914-DBE7-4268-9C57-BC46B92B3BFE}" type="pres">
      <dgm:prSet presAssocID="{1C7254B8-3A2C-428D-A31E-7200738EEEFB}" presName="parTx" presStyleLbl="revTx" presStyleIdx="0" presStyleCnt="5">
        <dgm:presLayoutVars>
          <dgm:chMax val="0"/>
          <dgm:chPref val="0"/>
        </dgm:presLayoutVars>
      </dgm:prSet>
      <dgm:spPr/>
    </dgm:pt>
    <dgm:pt modelId="{F179681D-4E0C-41FA-9FFD-25A8A261D7F8}" type="pres">
      <dgm:prSet presAssocID="{E5BD9F0C-08D2-4D65-98B8-BFF0E0C65CFF}" presName="sibTrans" presStyleCnt="0"/>
      <dgm:spPr/>
    </dgm:pt>
    <dgm:pt modelId="{B0DF52E6-321F-4699-B6BC-777B328ED2DC}" type="pres">
      <dgm:prSet presAssocID="{4AAA1C1F-0370-4AAD-B3A8-89AFD7516ED8}" presName="compNode" presStyleCnt="0"/>
      <dgm:spPr/>
    </dgm:pt>
    <dgm:pt modelId="{872B8A45-11AE-4893-AB02-0A54D53FE99A}" type="pres">
      <dgm:prSet presAssocID="{4AAA1C1F-0370-4AAD-B3A8-89AFD7516ED8}" presName="bgRect" presStyleLbl="bgShp" presStyleIdx="1" presStyleCnt="5"/>
      <dgm:spPr>
        <a:solidFill>
          <a:schemeClr val="accent3"/>
        </a:solidFill>
      </dgm:spPr>
    </dgm:pt>
    <dgm:pt modelId="{9CDA70CA-82E3-4FDA-9EC9-D444BD426B94}" type="pres">
      <dgm:prSet presAssocID="{4AAA1C1F-0370-4AAD-B3A8-89AFD7516ED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ospital"/>
        </a:ext>
      </dgm:extLst>
    </dgm:pt>
    <dgm:pt modelId="{A229B77A-964E-4666-8650-26C312E4DB30}" type="pres">
      <dgm:prSet presAssocID="{4AAA1C1F-0370-4AAD-B3A8-89AFD7516ED8}" presName="spaceRect" presStyleCnt="0"/>
      <dgm:spPr/>
    </dgm:pt>
    <dgm:pt modelId="{52530CC5-0658-468C-B2B3-AD29AD11F244}" type="pres">
      <dgm:prSet presAssocID="{4AAA1C1F-0370-4AAD-B3A8-89AFD7516ED8}" presName="parTx" presStyleLbl="revTx" presStyleIdx="1" presStyleCnt="5">
        <dgm:presLayoutVars>
          <dgm:chMax val="0"/>
          <dgm:chPref val="0"/>
        </dgm:presLayoutVars>
      </dgm:prSet>
      <dgm:spPr/>
    </dgm:pt>
    <dgm:pt modelId="{33E503C8-0A45-4D1B-B014-C98FDDB13CE8}" type="pres">
      <dgm:prSet presAssocID="{E16614EA-6EE0-4F95-907C-066208605DD6}" presName="sibTrans" presStyleCnt="0"/>
      <dgm:spPr/>
    </dgm:pt>
    <dgm:pt modelId="{8EA7FDA9-B0C3-4840-B990-B568FCF715DE}" type="pres">
      <dgm:prSet presAssocID="{37C10814-7ABD-43C9-8E8A-E50024A681A1}" presName="compNode" presStyleCnt="0"/>
      <dgm:spPr/>
    </dgm:pt>
    <dgm:pt modelId="{4D681A95-387D-4583-9120-21909E2C2BF0}" type="pres">
      <dgm:prSet presAssocID="{37C10814-7ABD-43C9-8E8A-E50024A681A1}" presName="bgRect" presStyleLbl="bgShp" presStyleIdx="2" presStyleCnt="5"/>
      <dgm:spPr>
        <a:solidFill>
          <a:schemeClr val="accent3"/>
        </a:solidFill>
      </dgm:spPr>
    </dgm:pt>
    <dgm:pt modelId="{44C26318-08FD-49F2-9AD7-B3F1D009B4B3}" type="pres">
      <dgm:prSet presAssocID="{37C10814-7ABD-43C9-8E8A-E50024A681A1}"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A3D6BF4E-4240-4AA4-A7B0-5C0C216A52D3}" type="pres">
      <dgm:prSet presAssocID="{37C10814-7ABD-43C9-8E8A-E50024A681A1}" presName="spaceRect" presStyleCnt="0"/>
      <dgm:spPr/>
    </dgm:pt>
    <dgm:pt modelId="{95F34D1A-91D7-442F-ADAA-00AE45D803A8}" type="pres">
      <dgm:prSet presAssocID="{37C10814-7ABD-43C9-8E8A-E50024A681A1}" presName="parTx" presStyleLbl="revTx" presStyleIdx="2" presStyleCnt="5">
        <dgm:presLayoutVars>
          <dgm:chMax val="0"/>
          <dgm:chPref val="0"/>
        </dgm:presLayoutVars>
      </dgm:prSet>
      <dgm:spPr/>
    </dgm:pt>
    <dgm:pt modelId="{5E54B4F0-CC1B-4438-BD7B-25D98FDE1D69}" type="pres">
      <dgm:prSet presAssocID="{CC98BEE3-2BD2-4D3A-8CC1-CD63A7F7B855}" presName="sibTrans" presStyleCnt="0"/>
      <dgm:spPr/>
    </dgm:pt>
    <dgm:pt modelId="{0D64BC38-5744-4967-AD05-3E5758838E34}" type="pres">
      <dgm:prSet presAssocID="{18D52322-C687-4A9B-AE03-EA1950ECE672}" presName="compNode" presStyleCnt="0"/>
      <dgm:spPr/>
    </dgm:pt>
    <dgm:pt modelId="{F566C269-6961-4354-83B3-6289DEBF6C68}" type="pres">
      <dgm:prSet presAssocID="{18D52322-C687-4A9B-AE03-EA1950ECE672}" presName="bgRect" presStyleLbl="bgShp" presStyleIdx="3" presStyleCnt="5"/>
      <dgm:spPr>
        <a:solidFill>
          <a:schemeClr val="accent3"/>
        </a:solidFill>
      </dgm:spPr>
    </dgm:pt>
    <dgm:pt modelId="{483A346B-F18E-4FEF-BBAF-211C5260CEF1}" type="pres">
      <dgm:prSet presAssocID="{18D52322-C687-4A9B-AE03-EA1950ECE672}"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Group of People"/>
        </a:ext>
      </dgm:extLst>
    </dgm:pt>
    <dgm:pt modelId="{5690C810-7A00-41C2-A077-45EEEB2DB7ED}" type="pres">
      <dgm:prSet presAssocID="{18D52322-C687-4A9B-AE03-EA1950ECE672}" presName="spaceRect" presStyleCnt="0"/>
      <dgm:spPr/>
    </dgm:pt>
    <dgm:pt modelId="{E259577D-7CC3-4060-B745-259C7C6EAC0D}" type="pres">
      <dgm:prSet presAssocID="{18D52322-C687-4A9B-AE03-EA1950ECE672}" presName="parTx" presStyleLbl="revTx" presStyleIdx="3" presStyleCnt="5">
        <dgm:presLayoutVars>
          <dgm:chMax val="0"/>
          <dgm:chPref val="0"/>
        </dgm:presLayoutVars>
      </dgm:prSet>
      <dgm:spPr/>
    </dgm:pt>
    <dgm:pt modelId="{8E5B78ED-1595-4713-82ED-A96C9C880AB5}" type="pres">
      <dgm:prSet presAssocID="{35AF610D-DEFB-4110-BE9A-4D3A576A850B}" presName="sibTrans" presStyleCnt="0"/>
      <dgm:spPr/>
    </dgm:pt>
    <dgm:pt modelId="{DA7773E2-C667-4625-9BFB-9CC4971EB490}" type="pres">
      <dgm:prSet presAssocID="{44766C24-380C-482C-BAA0-8A1327CCF886}" presName="compNode" presStyleCnt="0"/>
      <dgm:spPr/>
    </dgm:pt>
    <dgm:pt modelId="{97B7850E-E9C3-42DE-9B20-38901CFFD158}" type="pres">
      <dgm:prSet presAssocID="{44766C24-380C-482C-BAA0-8A1327CCF886}" presName="bgRect" presStyleLbl="bgShp" presStyleIdx="4" presStyleCnt="5"/>
      <dgm:spPr>
        <a:solidFill>
          <a:schemeClr val="accent3"/>
        </a:solidFill>
      </dgm:spPr>
    </dgm:pt>
    <dgm:pt modelId="{800FB65C-47C4-4784-B683-A4820E15E22E}" type="pres">
      <dgm:prSet presAssocID="{44766C24-380C-482C-BAA0-8A1327CCF88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pper board"/>
        </a:ext>
      </dgm:extLst>
    </dgm:pt>
    <dgm:pt modelId="{9A9B5A48-3D7C-4847-896B-D5140C495070}" type="pres">
      <dgm:prSet presAssocID="{44766C24-380C-482C-BAA0-8A1327CCF886}" presName="spaceRect" presStyleCnt="0"/>
      <dgm:spPr/>
    </dgm:pt>
    <dgm:pt modelId="{8ECA9B05-0B7E-4EFF-9418-8F6D4B4C6149}" type="pres">
      <dgm:prSet presAssocID="{44766C24-380C-482C-BAA0-8A1327CCF886}" presName="parTx" presStyleLbl="revTx" presStyleIdx="4" presStyleCnt="5">
        <dgm:presLayoutVars>
          <dgm:chMax val="0"/>
          <dgm:chPref val="0"/>
        </dgm:presLayoutVars>
      </dgm:prSet>
      <dgm:spPr/>
    </dgm:pt>
  </dgm:ptLst>
  <dgm:cxnLst>
    <dgm:cxn modelId="{7C627124-AA88-40B5-BCAF-FB9C9F37628E}" srcId="{7FAB0D2B-C3F7-4F64-85BA-0A5896859391}" destId="{18D52322-C687-4A9B-AE03-EA1950ECE672}" srcOrd="3" destOrd="0" parTransId="{C5F8DA8E-A0FA-4331-9691-C9972E076960}" sibTransId="{35AF610D-DEFB-4110-BE9A-4D3A576A850B}"/>
    <dgm:cxn modelId="{E97A765D-EBE3-4A9E-961E-2AE792B93A0C}" srcId="{7FAB0D2B-C3F7-4F64-85BA-0A5896859391}" destId="{44766C24-380C-482C-BAA0-8A1327CCF886}" srcOrd="4" destOrd="0" parTransId="{D42A5202-E719-4B9D-ACEA-4E3B35E2AE55}" sibTransId="{8FF3AF48-019D-4CB7-A704-CBB5BC8745E6}"/>
    <dgm:cxn modelId="{1F166F53-94C8-4F99-B020-E2F879DDDE42}" srcId="{7FAB0D2B-C3F7-4F64-85BA-0A5896859391}" destId="{37C10814-7ABD-43C9-8E8A-E50024A681A1}" srcOrd="2" destOrd="0" parTransId="{BB9C474D-5FA2-4A58-A92F-83A0C83F872F}" sibTransId="{CC98BEE3-2BD2-4D3A-8CC1-CD63A7F7B855}"/>
    <dgm:cxn modelId="{A2F1C486-9C4F-4E10-8FE5-61E938136BA8}" type="presOf" srcId="{1C7254B8-3A2C-428D-A31E-7200738EEEFB}" destId="{BF435914-DBE7-4268-9C57-BC46B92B3BFE}" srcOrd="0" destOrd="0" presId="urn:microsoft.com/office/officeart/2018/2/layout/IconVerticalSolidList"/>
    <dgm:cxn modelId="{238BA1C1-22AA-49AB-90F9-42EBCEBB9167}" type="presOf" srcId="{4AAA1C1F-0370-4AAD-B3A8-89AFD7516ED8}" destId="{52530CC5-0658-468C-B2B3-AD29AD11F244}" srcOrd="0" destOrd="0" presId="urn:microsoft.com/office/officeart/2018/2/layout/IconVerticalSolidList"/>
    <dgm:cxn modelId="{52C7DAC7-F2D3-4091-A4F2-7C9491BDAF3A}" type="presOf" srcId="{7FAB0D2B-C3F7-4F64-85BA-0A5896859391}" destId="{EA02CF93-378F-4E36-B8BB-3E6692123FB1}" srcOrd="0" destOrd="0" presId="urn:microsoft.com/office/officeart/2018/2/layout/IconVerticalSolidList"/>
    <dgm:cxn modelId="{AD9D09D1-EAB0-4A2E-AA0B-1FAE6790A9B8}" srcId="{7FAB0D2B-C3F7-4F64-85BA-0A5896859391}" destId="{1C7254B8-3A2C-428D-A31E-7200738EEEFB}" srcOrd="0" destOrd="0" parTransId="{42FCB4D2-B89B-4BFA-9F23-BA896C79098D}" sibTransId="{E5BD9F0C-08D2-4D65-98B8-BFF0E0C65CFF}"/>
    <dgm:cxn modelId="{3CD558E6-09D7-4810-8C7C-D74B0E7D17B9}" srcId="{7FAB0D2B-C3F7-4F64-85BA-0A5896859391}" destId="{4AAA1C1F-0370-4AAD-B3A8-89AFD7516ED8}" srcOrd="1" destOrd="0" parTransId="{099AAC83-A652-440A-857C-FC99CD54A345}" sibTransId="{E16614EA-6EE0-4F95-907C-066208605DD6}"/>
    <dgm:cxn modelId="{008A4FEF-6925-4753-8B7D-9745C0BF6259}" type="presOf" srcId="{18D52322-C687-4A9B-AE03-EA1950ECE672}" destId="{E259577D-7CC3-4060-B745-259C7C6EAC0D}" srcOrd="0" destOrd="0" presId="urn:microsoft.com/office/officeart/2018/2/layout/IconVerticalSolidList"/>
    <dgm:cxn modelId="{934F73F9-60FE-4C2F-B49D-A5A3F9CEEF1F}" type="presOf" srcId="{37C10814-7ABD-43C9-8E8A-E50024A681A1}" destId="{95F34D1A-91D7-442F-ADAA-00AE45D803A8}" srcOrd="0" destOrd="0" presId="urn:microsoft.com/office/officeart/2018/2/layout/IconVerticalSolidList"/>
    <dgm:cxn modelId="{5412DDFE-04E6-4E1B-BF9E-AB6557F74C2F}" type="presOf" srcId="{44766C24-380C-482C-BAA0-8A1327CCF886}" destId="{8ECA9B05-0B7E-4EFF-9418-8F6D4B4C6149}" srcOrd="0" destOrd="0" presId="urn:microsoft.com/office/officeart/2018/2/layout/IconVerticalSolidList"/>
    <dgm:cxn modelId="{77C21A0E-E541-4089-B176-B4E1CFB73C5D}" type="presParOf" srcId="{EA02CF93-378F-4E36-B8BB-3E6692123FB1}" destId="{91E20943-02C8-43B4-BD93-274F95DD3B93}" srcOrd="0" destOrd="0" presId="urn:microsoft.com/office/officeart/2018/2/layout/IconVerticalSolidList"/>
    <dgm:cxn modelId="{3FA905AC-2827-4E6A-A619-4B49FD81EF00}" type="presParOf" srcId="{91E20943-02C8-43B4-BD93-274F95DD3B93}" destId="{4091B1A9-2A17-4747-87F8-61DA54D2F3BE}" srcOrd="0" destOrd="0" presId="urn:microsoft.com/office/officeart/2018/2/layout/IconVerticalSolidList"/>
    <dgm:cxn modelId="{5170523D-4602-494A-AB0F-808BB67B5095}" type="presParOf" srcId="{91E20943-02C8-43B4-BD93-274F95DD3B93}" destId="{4D3A923D-E01D-4F99-A59D-E9867715372E}" srcOrd="1" destOrd="0" presId="urn:microsoft.com/office/officeart/2018/2/layout/IconVerticalSolidList"/>
    <dgm:cxn modelId="{03565434-38FE-4ACC-92BB-F5C3E10E6EAF}" type="presParOf" srcId="{91E20943-02C8-43B4-BD93-274F95DD3B93}" destId="{E0D1C9A9-FA9C-400B-9E67-C7A62CFD9275}" srcOrd="2" destOrd="0" presId="urn:microsoft.com/office/officeart/2018/2/layout/IconVerticalSolidList"/>
    <dgm:cxn modelId="{33B8C53B-469F-4CE7-AE55-4C0711D9298C}" type="presParOf" srcId="{91E20943-02C8-43B4-BD93-274F95DD3B93}" destId="{BF435914-DBE7-4268-9C57-BC46B92B3BFE}" srcOrd="3" destOrd="0" presId="urn:microsoft.com/office/officeart/2018/2/layout/IconVerticalSolidList"/>
    <dgm:cxn modelId="{7C182789-8645-45C8-8C2F-5A5E5450903D}" type="presParOf" srcId="{EA02CF93-378F-4E36-B8BB-3E6692123FB1}" destId="{F179681D-4E0C-41FA-9FFD-25A8A261D7F8}" srcOrd="1" destOrd="0" presId="urn:microsoft.com/office/officeart/2018/2/layout/IconVerticalSolidList"/>
    <dgm:cxn modelId="{EB3ECC07-9B94-4217-9C78-34F00F1889DF}" type="presParOf" srcId="{EA02CF93-378F-4E36-B8BB-3E6692123FB1}" destId="{B0DF52E6-321F-4699-B6BC-777B328ED2DC}" srcOrd="2" destOrd="0" presId="urn:microsoft.com/office/officeart/2018/2/layout/IconVerticalSolidList"/>
    <dgm:cxn modelId="{2D42A5B0-7660-4D1B-A148-86572AEA1A76}" type="presParOf" srcId="{B0DF52E6-321F-4699-B6BC-777B328ED2DC}" destId="{872B8A45-11AE-4893-AB02-0A54D53FE99A}" srcOrd="0" destOrd="0" presId="urn:microsoft.com/office/officeart/2018/2/layout/IconVerticalSolidList"/>
    <dgm:cxn modelId="{FF229FF2-612F-4869-8B2D-851DEF24570D}" type="presParOf" srcId="{B0DF52E6-321F-4699-B6BC-777B328ED2DC}" destId="{9CDA70CA-82E3-4FDA-9EC9-D444BD426B94}" srcOrd="1" destOrd="0" presId="urn:microsoft.com/office/officeart/2018/2/layout/IconVerticalSolidList"/>
    <dgm:cxn modelId="{154596DB-33B4-4028-B365-5423CC1C78D5}" type="presParOf" srcId="{B0DF52E6-321F-4699-B6BC-777B328ED2DC}" destId="{A229B77A-964E-4666-8650-26C312E4DB30}" srcOrd="2" destOrd="0" presId="urn:microsoft.com/office/officeart/2018/2/layout/IconVerticalSolidList"/>
    <dgm:cxn modelId="{C73C5375-3F42-49D6-A81E-8FC41FD54AFB}" type="presParOf" srcId="{B0DF52E6-321F-4699-B6BC-777B328ED2DC}" destId="{52530CC5-0658-468C-B2B3-AD29AD11F244}" srcOrd="3" destOrd="0" presId="urn:microsoft.com/office/officeart/2018/2/layout/IconVerticalSolidList"/>
    <dgm:cxn modelId="{0069F1E1-FBEC-47CB-BE33-3D41181A4AD2}" type="presParOf" srcId="{EA02CF93-378F-4E36-B8BB-3E6692123FB1}" destId="{33E503C8-0A45-4D1B-B014-C98FDDB13CE8}" srcOrd="3" destOrd="0" presId="urn:microsoft.com/office/officeart/2018/2/layout/IconVerticalSolidList"/>
    <dgm:cxn modelId="{5A02EA00-6392-4CA0-90C3-87950F146B80}" type="presParOf" srcId="{EA02CF93-378F-4E36-B8BB-3E6692123FB1}" destId="{8EA7FDA9-B0C3-4840-B990-B568FCF715DE}" srcOrd="4" destOrd="0" presId="urn:microsoft.com/office/officeart/2018/2/layout/IconVerticalSolidList"/>
    <dgm:cxn modelId="{53749439-F4D5-4F3C-94D5-2B8E5B888D9B}" type="presParOf" srcId="{8EA7FDA9-B0C3-4840-B990-B568FCF715DE}" destId="{4D681A95-387D-4583-9120-21909E2C2BF0}" srcOrd="0" destOrd="0" presId="urn:microsoft.com/office/officeart/2018/2/layout/IconVerticalSolidList"/>
    <dgm:cxn modelId="{0FDE7D08-C1C9-4CC3-B5AB-AC6C171C2CDD}" type="presParOf" srcId="{8EA7FDA9-B0C3-4840-B990-B568FCF715DE}" destId="{44C26318-08FD-49F2-9AD7-B3F1D009B4B3}" srcOrd="1" destOrd="0" presId="urn:microsoft.com/office/officeart/2018/2/layout/IconVerticalSolidList"/>
    <dgm:cxn modelId="{0616061A-4F0B-4C82-ABFD-16710270F09A}" type="presParOf" srcId="{8EA7FDA9-B0C3-4840-B990-B568FCF715DE}" destId="{A3D6BF4E-4240-4AA4-A7B0-5C0C216A52D3}" srcOrd="2" destOrd="0" presId="urn:microsoft.com/office/officeart/2018/2/layout/IconVerticalSolidList"/>
    <dgm:cxn modelId="{3E9680A6-A39A-47C1-B70F-81479C219EA2}" type="presParOf" srcId="{8EA7FDA9-B0C3-4840-B990-B568FCF715DE}" destId="{95F34D1A-91D7-442F-ADAA-00AE45D803A8}" srcOrd="3" destOrd="0" presId="urn:microsoft.com/office/officeart/2018/2/layout/IconVerticalSolidList"/>
    <dgm:cxn modelId="{8DE3930F-1FC1-4CDA-A948-C36D856522EA}" type="presParOf" srcId="{EA02CF93-378F-4E36-B8BB-3E6692123FB1}" destId="{5E54B4F0-CC1B-4438-BD7B-25D98FDE1D69}" srcOrd="5" destOrd="0" presId="urn:microsoft.com/office/officeart/2018/2/layout/IconVerticalSolidList"/>
    <dgm:cxn modelId="{FD9A4510-BD57-4B80-8766-0B9E74B07C8A}" type="presParOf" srcId="{EA02CF93-378F-4E36-B8BB-3E6692123FB1}" destId="{0D64BC38-5744-4967-AD05-3E5758838E34}" srcOrd="6" destOrd="0" presId="urn:microsoft.com/office/officeart/2018/2/layout/IconVerticalSolidList"/>
    <dgm:cxn modelId="{0FFCE1EA-B7CA-48E4-BFE8-8F56BFBE283E}" type="presParOf" srcId="{0D64BC38-5744-4967-AD05-3E5758838E34}" destId="{F566C269-6961-4354-83B3-6289DEBF6C68}" srcOrd="0" destOrd="0" presId="urn:microsoft.com/office/officeart/2018/2/layout/IconVerticalSolidList"/>
    <dgm:cxn modelId="{7EE5F9AF-FE67-466E-AD05-E67D60085B6A}" type="presParOf" srcId="{0D64BC38-5744-4967-AD05-3E5758838E34}" destId="{483A346B-F18E-4FEF-BBAF-211C5260CEF1}" srcOrd="1" destOrd="0" presId="urn:microsoft.com/office/officeart/2018/2/layout/IconVerticalSolidList"/>
    <dgm:cxn modelId="{56B78188-4E9B-4626-B5FF-5FDA8D314ABB}" type="presParOf" srcId="{0D64BC38-5744-4967-AD05-3E5758838E34}" destId="{5690C810-7A00-41C2-A077-45EEEB2DB7ED}" srcOrd="2" destOrd="0" presId="urn:microsoft.com/office/officeart/2018/2/layout/IconVerticalSolidList"/>
    <dgm:cxn modelId="{989679EB-86D3-43E8-AC3D-730B917EF2E5}" type="presParOf" srcId="{0D64BC38-5744-4967-AD05-3E5758838E34}" destId="{E259577D-7CC3-4060-B745-259C7C6EAC0D}" srcOrd="3" destOrd="0" presId="urn:microsoft.com/office/officeart/2018/2/layout/IconVerticalSolidList"/>
    <dgm:cxn modelId="{19E6CA63-E19A-4CCB-BFF9-1EE922F7082B}" type="presParOf" srcId="{EA02CF93-378F-4E36-B8BB-3E6692123FB1}" destId="{8E5B78ED-1595-4713-82ED-A96C9C880AB5}" srcOrd="7" destOrd="0" presId="urn:microsoft.com/office/officeart/2018/2/layout/IconVerticalSolidList"/>
    <dgm:cxn modelId="{55834768-DC42-4D87-A933-B1EA3E174F01}" type="presParOf" srcId="{EA02CF93-378F-4E36-B8BB-3E6692123FB1}" destId="{DA7773E2-C667-4625-9BFB-9CC4971EB490}" srcOrd="8" destOrd="0" presId="urn:microsoft.com/office/officeart/2018/2/layout/IconVerticalSolidList"/>
    <dgm:cxn modelId="{C5A48C9D-4F5D-4743-B453-D28590B3AAA9}" type="presParOf" srcId="{DA7773E2-C667-4625-9BFB-9CC4971EB490}" destId="{97B7850E-E9C3-42DE-9B20-38901CFFD158}" srcOrd="0" destOrd="0" presId="urn:microsoft.com/office/officeart/2018/2/layout/IconVerticalSolidList"/>
    <dgm:cxn modelId="{38177B80-8092-46F7-978F-1A79180CA19C}" type="presParOf" srcId="{DA7773E2-C667-4625-9BFB-9CC4971EB490}" destId="{800FB65C-47C4-4784-B683-A4820E15E22E}" srcOrd="1" destOrd="0" presId="urn:microsoft.com/office/officeart/2018/2/layout/IconVerticalSolidList"/>
    <dgm:cxn modelId="{5E452A57-683E-41A6-82D0-807E36187857}" type="presParOf" srcId="{DA7773E2-C667-4625-9BFB-9CC4971EB490}" destId="{9A9B5A48-3D7C-4847-896B-D5140C495070}" srcOrd="2" destOrd="0" presId="urn:microsoft.com/office/officeart/2018/2/layout/IconVerticalSolidList"/>
    <dgm:cxn modelId="{D8D52467-3C10-4306-BC3A-F075D5F6BFE2}" type="presParOf" srcId="{DA7773E2-C667-4625-9BFB-9CC4971EB490}" destId="{8ECA9B05-0B7E-4EFF-9418-8F6D4B4C61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F53CE-D555-46F1-9C59-40E6351FE83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F778CE8-F693-46D4-801A-AAC0D7BCC43A}">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66716D39-D819-4AF0-B9C0-1F309A33ECBA}" type="parTrans" cxnId="{9A708A12-6EA5-4EC2-B6CA-C09058342DC1}">
      <dgm:prSet/>
      <dgm:spPr/>
      <dgm:t>
        <a:bodyPr/>
        <a:lstStyle/>
        <a:p>
          <a:endParaRPr lang="en-US"/>
        </a:p>
      </dgm:t>
    </dgm:pt>
    <dgm:pt modelId="{65989EA7-E734-4E8E-A877-CF41314FA246}" type="sibTrans" cxnId="{9A708A12-6EA5-4EC2-B6CA-C09058342DC1}">
      <dgm:prSet/>
      <dgm:spPr/>
      <dgm:t>
        <a:bodyPr/>
        <a:lstStyle/>
        <a:p>
          <a:endParaRPr lang="en-US"/>
        </a:p>
      </dgm:t>
    </dgm:pt>
    <dgm:pt modelId="{BC6F11C8-18D9-45A3-822C-E8970B6C9D41}">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522D0BC8-1C08-421C-AA30-D8CC9370F939}" type="parTrans" cxnId="{3CAA2627-5CAD-476E-8FC6-DBBB2D068D69}">
      <dgm:prSet/>
      <dgm:spPr/>
      <dgm:t>
        <a:bodyPr/>
        <a:lstStyle/>
        <a:p>
          <a:endParaRPr lang="en-US"/>
        </a:p>
      </dgm:t>
    </dgm:pt>
    <dgm:pt modelId="{DE8D23C0-07CA-42A7-AAF6-6D6B31F74A47}" type="sibTrans" cxnId="{3CAA2627-5CAD-476E-8FC6-DBBB2D068D69}">
      <dgm:prSet/>
      <dgm:spPr/>
      <dgm:t>
        <a:bodyPr/>
        <a:lstStyle/>
        <a:p>
          <a:endParaRPr lang="en-US"/>
        </a:p>
      </dgm:t>
    </dgm:pt>
    <dgm:pt modelId="{2631CAA4-60A3-41AB-97E9-3480251D45BD}">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0B0D5D82-4136-4DF3-94FE-8A52223BC69F}" type="parTrans" cxnId="{5A9606C8-1854-4AF9-A843-C41725C91258}">
      <dgm:prSet/>
      <dgm:spPr/>
      <dgm:t>
        <a:bodyPr/>
        <a:lstStyle/>
        <a:p>
          <a:endParaRPr lang="en-US"/>
        </a:p>
      </dgm:t>
    </dgm:pt>
    <dgm:pt modelId="{D24971E6-8822-47BB-B4DA-8C5247531A77}" type="sibTrans" cxnId="{5A9606C8-1854-4AF9-A843-C41725C91258}">
      <dgm:prSet/>
      <dgm:spPr/>
      <dgm:t>
        <a:bodyPr/>
        <a:lstStyle/>
        <a:p>
          <a:endParaRPr lang="en-US"/>
        </a:p>
      </dgm:t>
    </dgm:pt>
    <dgm:pt modelId="{F751666D-45F4-4653-9DEB-ACD360907928}">
      <dgm:prSet/>
      <dgm:spPr>
        <a:solidFill>
          <a:schemeClr val="accent3"/>
        </a:solidFill>
      </dgm:spPr>
      <dgm:t>
        <a:bodyPr/>
        <a:lstStyle/>
        <a:p>
          <a:pPr>
            <a:lnSpc>
              <a:spcPct val="100000"/>
            </a:lnSpc>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a:lnSpc>
              <a:spcPct val="100000"/>
            </a:lnSpc>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gm:t>
    </dgm:pt>
    <dgm:pt modelId="{FC4490C9-5A52-4EEF-AFDE-BD5A9CC82B57}" type="parTrans" cxnId="{09ED755F-0806-4C3F-A371-773D5C79A709}">
      <dgm:prSet/>
      <dgm:spPr/>
      <dgm:t>
        <a:bodyPr/>
        <a:lstStyle/>
        <a:p>
          <a:endParaRPr lang="en-US"/>
        </a:p>
      </dgm:t>
    </dgm:pt>
    <dgm:pt modelId="{EC31A70C-94DD-4A1D-818A-03BB311A94E1}" type="sibTrans" cxnId="{09ED755F-0806-4C3F-A371-773D5C79A709}">
      <dgm:prSet/>
      <dgm:spPr/>
      <dgm:t>
        <a:bodyPr/>
        <a:lstStyle/>
        <a:p>
          <a:endParaRPr lang="en-US"/>
        </a:p>
      </dgm:t>
    </dgm:pt>
    <dgm:pt modelId="{CEF52215-BC8A-40B0-A09B-8A4A865768E1}">
      <dgm:prSet/>
      <dgm:spPr>
        <a:solidFill>
          <a:schemeClr val="accent3"/>
        </a:solidFill>
      </dgm:spPr>
      <dgm:t>
        <a:bodyPr/>
        <a:lstStyle/>
        <a:p>
          <a:pPr>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gm:t>
    </dgm:pt>
    <dgm:pt modelId="{7B77E8B0-E1AF-4139-AF12-9F0BA1BB499D}" type="parTrans" cxnId="{0118BA00-9560-4046-BC55-5EF40C9B2331}">
      <dgm:prSet/>
      <dgm:spPr/>
      <dgm:t>
        <a:bodyPr/>
        <a:lstStyle/>
        <a:p>
          <a:endParaRPr lang="en-GB"/>
        </a:p>
      </dgm:t>
    </dgm:pt>
    <dgm:pt modelId="{CB46FD96-0E95-4753-B27D-545589612100}" type="sibTrans" cxnId="{0118BA00-9560-4046-BC55-5EF40C9B2331}">
      <dgm:prSet/>
      <dgm:spPr/>
      <dgm:t>
        <a:bodyPr/>
        <a:lstStyle/>
        <a:p>
          <a:endParaRPr lang="en-GB"/>
        </a:p>
      </dgm:t>
    </dgm:pt>
    <dgm:pt modelId="{6928069B-8EA7-49AA-B11A-2AFFBAE32DE2}" type="pres">
      <dgm:prSet presAssocID="{654F53CE-D555-46F1-9C59-40E6351FE839}" presName="diagram" presStyleCnt="0">
        <dgm:presLayoutVars>
          <dgm:dir/>
          <dgm:resizeHandles val="exact"/>
        </dgm:presLayoutVars>
      </dgm:prSet>
      <dgm:spPr/>
    </dgm:pt>
    <dgm:pt modelId="{804B2863-8B7D-4742-8EE0-49E71882A32F}" type="pres">
      <dgm:prSet presAssocID="{4F778CE8-F693-46D4-801A-AAC0D7BCC43A}" presName="node" presStyleLbl="node1" presStyleIdx="0" presStyleCnt="5">
        <dgm:presLayoutVars>
          <dgm:bulletEnabled val="1"/>
        </dgm:presLayoutVars>
      </dgm:prSet>
      <dgm:spPr/>
    </dgm:pt>
    <dgm:pt modelId="{EE676EF8-1056-41D9-8184-D70810A11CC1}" type="pres">
      <dgm:prSet presAssocID="{65989EA7-E734-4E8E-A877-CF41314FA246}" presName="sibTrans" presStyleCnt="0"/>
      <dgm:spPr/>
    </dgm:pt>
    <dgm:pt modelId="{EF44BD52-4B3B-4383-A013-0025885B98AE}" type="pres">
      <dgm:prSet presAssocID="{BC6F11C8-18D9-45A3-822C-E8970B6C9D41}" presName="node" presStyleLbl="node1" presStyleIdx="1" presStyleCnt="5">
        <dgm:presLayoutVars>
          <dgm:bulletEnabled val="1"/>
        </dgm:presLayoutVars>
      </dgm:prSet>
      <dgm:spPr/>
    </dgm:pt>
    <dgm:pt modelId="{1D0499BA-085D-4D6B-90C3-99BD65D27753}" type="pres">
      <dgm:prSet presAssocID="{DE8D23C0-07CA-42A7-AAF6-6D6B31F74A47}" presName="sibTrans" presStyleCnt="0"/>
      <dgm:spPr/>
    </dgm:pt>
    <dgm:pt modelId="{A40335BE-5C2F-4D77-8786-ED2649F124DD}" type="pres">
      <dgm:prSet presAssocID="{2631CAA4-60A3-41AB-97E9-3480251D45BD}" presName="node" presStyleLbl="node1" presStyleIdx="2" presStyleCnt="5">
        <dgm:presLayoutVars>
          <dgm:bulletEnabled val="1"/>
        </dgm:presLayoutVars>
      </dgm:prSet>
      <dgm:spPr/>
    </dgm:pt>
    <dgm:pt modelId="{26D6517A-D85F-40C1-853A-3DC3536CCC83}" type="pres">
      <dgm:prSet presAssocID="{D24971E6-8822-47BB-B4DA-8C5247531A77}" presName="sibTrans" presStyleCnt="0"/>
      <dgm:spPr/>
    </dgm:pt>
    <dgm:pt modelId="{4BA3DDBB-A4DF-4257-8E9C-572AC4617D98}" type="pres">
      <dgm:prSet presAssocID="{F751666D-45F4-4653-9DEB-ACD360907928}" presName="node" presStyleLbl="node1" presStyleIdx="3" presStyleCnt="5" custLinFactNeighborX="430" custLinFactNeighborY="60">
        <dgm:presLayoutVars>
          <dgm:bulletEnabled val="1"/>
        </dgm:presLayoutVars>
      </dgm:prSet>
      <dgm:spPr/>
    </dgm:pt>
    <dgm:pt modelId="{0BB3D292-E558-4E58-90CF-1D9AAB1529E9}" type="pres">
      <dgm:prSet presAssocID="{EC31A70C-94DD-4A1D-818A-03BB311A94E1}" presName="sibTrans" presStyleCnt="0"/>
      <dgm:spPr/>
    </dgm:pt>
    <dgm:pt modelId="{0C1C238E-E957-4E07-8EEC-3359D51CA829}" type="pres">
      <dgm:prSet presAssocID="{CEF52215-BC8A-40B0-A09B-8A4A865768E1}" presName="node" presStyleLbl="node1" presStyleIdx="4" presStyleCnt="5" custLinFactNeighborX="-63" custLinFactNeighborY="346">
        <dgm:presLayoutVars>
          <dgm:bulletEnabled val="1"/>
        </dgm:presLayoutVars>
      </dgm:prSet>
      <dgm:spPr/>
    </dgm:pt>
  </dgm:ptLst>
  <dgm:cxnLst>
    <dgm:cxn modelId="{0118BA00-9560-4046-BC55-5EF40C9B2331}" srcId="{654F53CE-D555-46F1-9C59-40E6351FE839}" destId="{CEF52215-BC8A-40B0-A09B-8A4A865768E1}" srcOrd="4" destOrd="0" parTransId="{7B77E8B0-E1AF-4139-AF12-9F0BA1BB499D}" sibTransId="{CB46FD96-0E95-4753-B27D-545589612100}"/>
    <dgm:cxn modelId="{F4ADF700-5BFE-4AA0-880E-D7ED0C7D7BD2}" type="presOf" srcId="{F751666D-45F4-4653-9DEB-ACD360907928}" destId="{4BA3DDBB-A4DF-4257-8E9C-572AC4617D98}" srcOrd="0" destOrd="0" presId="urn:microsoft.com/office/officeart/2005/8/layout/default"/>
    <dgm:cxn modelId="{6A06D405-E7C2-45F0-B4B5-4383C8711C48}" type="presOf" srcId="{BC6F11C8-18D9-45A3-822C-E8970B6C9D41}" destId="{EF44BD52-4B3B-4383-A013-0025885B98AE}" srcOrd="0" destOrd="0" presId="urn:microsoft.com/office/officeart/2005/8/layout/default"/>
    <dgm:cxn modelId="{9A708A12-6EA5-4EC2-B6CA-C09058342DC1}" srcId="{654F53CE-D555-46F1-9C59-40E6351FE839}" destId="{4F778CE8-F693-46D4-801A-AAC0D7BCC43A}" srcOrd="0" destOrd="0" parTransId="{66716D39-D819-4AF0-B9C0-1F309A33ECBA}" sibTransId="{65989EA7-E734-4E8E-A877-CF41314FA246}"/>
    <dgm:cxn modelId="{6FC25E1F-5C3E-441C-8B89-40B0E4340F52}" type="presOf" srcId="{2631CAA4-60A3-41AB-97E9-3480251D45BD}" destId="{A40335BE-5C2F-4D77-8786-ED2649F124DD}" srcOrd="0" destOrd="0" presId="urn:microsoft.com/office/officeart/2005/8/layout/default"/>
    <dgm:cxn modelId="{6DA84E21-AD84-4C76-93EE-2671C3678967}" type="presOf" srcId="{CEF52215-BC8A-40B0-A09B-8A4A865768E1}" destId="{0C1C238E-E957-4E07-8EEC-3359D51CA829}" srcOrd="0" destOrd="0" presId="urn:microsoft.com/office/officeart/2005/8/layout/default"/>
    <dgm:cxn modelId="{3CAA2627-5CAD-476E-8FC6-DBBB2D068D69}" srcId="{654F53CE-D555-46F1-9C59-40E6351FE839}" destId="{BC6F11C8-18D9-45A3-822C-E8970B6C9D41}" srcOrd="1" destOrd="0" parTransId="{522D0BC8-1C08-421C-AA30-D8CC9370F939}" sibTransId="{DE8D23C0-07CA-42A7-AAF6-6D6B31F74A47}"/>
    <dgm:cxn modelId="{09ED755F-0806-4C3F-A371-773D5C79A709}" srcId="{654F53CE-D555-46F1-9C59-40E6351FE839}" destId="{F751666D-45F4-4653-9DEB-ACD360907928}" srcOrd="3" destOrd="0" parTransId="{FC4490C9-5A52-4EEF-AFDE-BD5A9CC82B57}" sibTransId="{EC31A70C-94DD-4A1D-818A-03BB311A94E1}"/>
    <dgm:cxn modelId="{0F82194C-F285-4B3C-A317-E1B2F9BC7593}" type="presOf" srcId="{654F53CE-D555-46F1-9C59-40E6351FE839}" destId="{6928069B-8EA7-49AA-B11A-2AFFBAE32DE2}" srcOrd="0" destOrd="0" presId="urn:microsoft.com/office/officeart/2005/8/layout/default"/>
    <dgm:cxn modelId="{46209F58-915D-435B-9193-687617EFB0B7}" type="presOf" srcId="{4F778CE8-F693-46D4-801A-AAC0D7BCC43A}" destId="{804B2863-8B7D-4742-8EE0-49E71882A32F}" srcOrd="0" destOrd="0" presId="urn:microsoft.com/office/officeart/2005/8/layout/default"/>
    <dgm:cxn modelId="{5A9606C8-1854-4AF9-A843-C41725C91258}" srcId="{654F53CE-D555-46F1-9C59-40E6351FE839}" destId="{2631CAA4-60A3-41AB-97E9-3480251D45BD}" srcOrd="2" destOrd="0" parTransId="{0B0D5D82-4136-4DF3-94FE-8A52223BC69F}" sibTransId="{D24971E6-8822-47BB-B4DA-8C5247531A77}"/>
    <dgm:cxn modelId="{131D8F47-43E0-4F30-B941-B542F886E421}" type="presParOf" srcId="{6928069B-8EA7-49AA-B11A-2AFFBAE32DE2}" destId="{804B2863-8B7D-4742-8EE0-49E71882A32F}" srcOrd="0" destOrd="0" presId="urn:microsoft.com/office/officeart/2005/8/layout/default"/>
    <dgm:cxn modelId="{DE3F6746-5E51-4077-8334-C78023D692F8}" type="presParOf" srcId="{6928069B-8EA7-49AA-B11A-2AFFBAE32DE2}" destId="{EE676EF8-1056-41D9-8184-D70810A11CC1}" srcOrd="1" destOrd="0" presId="urn:microsoft.com/office/officeart/2005/8/layout/default"/>
    <dgm:cxn modelId="{C38AAFAB-DDDF-4C87-A343-AE1A50DAA4C8}" type="presParOf" srcId="{6928069B-8EA7-49AA-B11A-2AFFBAE32DE2}" destId="{EF44BD52-4B3B-4383-A013-0025885B98AE}" srcOrd="2" destOrd="0" presId="urn:microsoft.com/office/officeart/2005/8/layout/default"/>
    <dgm:cxn modelId="{BD806CB8-4032-428E-82F7-0CA3A1BDE3C5}" type="presParOf" srcId="{6928069B-8EA7-49AA-B11A-2AFFBAE32DE2}" destId="{1D0499BA-085D-4D6B-90C3-99BD65D27753}" srcOrd="3" destOrd="0" presId="urn:microsoft.com/office/officeart/2005/8/layout/default"/>
    <dgm:cxn modelId="{9BBB0A5E-1FFC-4BCC-989B-8C380011FCC3}" type="presParOf" srcId="{6928069B-8EA7-49AA-B11A-2AFFBAE32DE2}" destId="{A40335BE-5C2F-4D77-8786-ED2649F124DD}" srcOrd="4" destOrd="0" presId="urn:microsoft.com/office/officeart/2005/8/layout/default"/>
    <dgm:cxn modelId="{14954A88-8700-4571-BF62-E85B7B212085}" type="presParOf" srcId="{6928069B-8EA7-49AA-B11A-2AFFBAE32DE2}" destId="{26D6517A-D85F-40C1-853A-3DC3536CCC83}" srcOrd="5" destOrd="0" presId="urn:microsoft.com/office/officeart/2005/8/layout/default"/>
    <dgm:cxn modelId="{E06B2FC2-521A-4B73-AC9A-F5E9DF605235}" type="presParOf" srcId="{6928069B-8EA7-49AA-B11A-2AFFBAE32DE2}" destId="{4BA3DDBB-A4DF-4257-8E9C-572AC4617D98}" srcOrd="6" destOrd="0" presId="urn:microsoft.com/office/officeart/2005/8/layout/default"/>
    <dgm:cxn modelId="{88BC85EC-4B8D-4CCB-AEE8-372461FDEAF1}" type="presParOf" srcId="{6928069B-8EA7-49AA-B11A-2AFFBAE32DE2}" destId="{0BB3D292-E558-4E58-90CF-1D9AAB1529E9}" srcOrd="7" destOrd="0" presId="urn:microsoft.com/office/officeart/2005/8/layout/default"/>
    <dgm:cxn modelId="{32440F58-4329-4695-AB84-EE606EEFFFE7}" type="presParOf" srcId="{6928069B-8EA7-49AA-B11A-2AFFBAE32DE2}" destId="{0C1C238E-E957-4E07-8EEC-3359D51CA8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25012-F6E6-44CB-8774-F222DF55F9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BDDEDD-E027-42C7-8177-F2EB971754F6}">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CDAE05-0646-466D-ACD2-93475F88CA94}" type="parTrans" cxnId="{BD66E973-228B-4BB1-9AD0-B55AA6D536DF}">
      <dgm:prSet/>
      <dgm:spPr/>
      <dgm:t>
        <a:bodyPr/>
        <a:lstStyle/>
        <a:p>
          <a:endParaRPr lang="en-US"/>
        </a:p>
      </dgm:t>
    </dgm:pt>
    <dgm:pt modelId="{4DDE46BE-CF01-4661-A64C-F7BB1BB34756}" type="sibTrans" cxnId="{BD66E973-228B-4BB1-9AD0-B55AA6D536DF}">
      <dgm:prSet/>
      <dgm:spPr/>
      <dgm:t>
        <a:bodyPr/>
        <a:lstStyle/>
        <a:p>
          <a:endParaRPr lang="en-US"/>
        </a:p>
      </dgm:t>
    </dgm:pt>
    <dgm:pt modelId="{A794267B-48C8-4250-A73B-5CC6CCB49C9F}">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816124-9351-455C-85A4-D0269CC56D8A}" type="parTrans" cxnId="{33F51534-DF3C-4A54-9B7E-FDFD2DD87909}">
      <dgm:prSet/>
      <dgm:spPr/>
      <dgm:t>
        <a:bodyPr/>
        <a:lstStyle/>
        <a:p>
          <a:endParaRPr lang="en-US"/>
        </a:p>
      </dgm:t>
    </dgm:pt>
    <dgm:pt modelId="{E776DC61-5F90-4245-914E-64F445080A64}" type="sibTrans" cxnId="{33F51534-DF3C-4A54-9B7E-FDFD2DD87909}">
      <dgm:prSet/>
      <dgm:spPr/>
      <dgm:t>
        <a:bodyPr/>
        <a:lstStyle/>
        <a:p>
          <a:endParaRPr lang="en-US"/>
        </a:p>
      </dgm:t>
    </dgm:pt>
    <dgm:pt modelId="{1142E691-9C93-4DFF-9847-228BFFC61403}">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F218E25-5080-4D3D-8DF2-4F989F8455D2}" type="parTrans" cxnId="{2AC551F6-6504-4F6B-B728-84A460A53B3A}">
      <dgm:prSet/>
      <dgm:spPr/>
      <dgm:t>
        <a:bodyPr/>
        <a:lstStyle/>
        <a:p>
          <a:endParaRPr lang="en-US"/>
        </a:p>
      </dgm:t>
    </dgm:pt>
    <dgm:pt modelId="{0E904043-9925-45AF-ABE4-EE28ED11338D}" type="sibTrans" cxnId="{2AC551F6-6504-4F6B-B728-84A460A53B3A}">
      <dgm:prSet/>
      <dgm:spPr/>
      <dgm:t>
        <a:bodyPr/>
        <a:lstStyle/>
        <a:p>
          <a:endParaRPr lang="en-US"/>
        </a:p>
      </dgm:t>
    </dgm:pt>
    <dgm:pt modelId="{DC5A1F27-C9DC-44A8-8508-377F9A27DFEA}">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CB5C664-80D5-4277-BD78-7C716AA29DC7}" type="parTrans" cxnId="{1EE87B9F-54AA-45FB-BEFE-D574E336391F}">
      <dgm:prSet/>
      <dgm:spPr/>
      <dgm:t>
        <a:bodyPr/>
        <a:lstStyle/>
        <a:p>
          <a:endParaRPr lang="en-US"/>
        </a:p>
      </dgm:t>
    </dgm:pt>
    <dgm:pt modelId="{4B79604E-41F9-4A4B-86ED-A3BA5BE38FBD}" type="sibTrans" cxnId="{1EE87B9F-54AA-45FB-BEFE-D574E336391F}">
      <dgm:prSet/>
      <dgm:spPr/>
      <dgm:t>
        <a:bodyPr/>
        <a:lstStyle/>
        <a:p>
          <a:endParaRPr lang="en-US"/>
        </a:p>
      </dgm:t>
    </dgm:pt>
    <dgm:pt modelId="{05C959A4-F61E-402B-944A-4FF708F3A170}" type="pres">
      <dgm:prSet presAssocID="{4A225012-F6E6-44CB-8774-F222DF55F9AC}" presName="root" presStyleCnt="0">
        <dgm:presLayoutVars>
          <dgm:dir/>
          <dgm:resizeHandles val="exact"/>
        </dgm:presLayoutVars>
      </dgm:prSet>
      <dgm:spPr/>
    </dgm:pt>
    <dgm:pt modelId="{3F4A3BAF-5A84-465D-B293-DE33C4F86C61}" type="pres">
      <dgm:prSet presAssocID="{92BDDEDD-E027-42C7-8177-F2EB971754F6}" presName="compNode" presStyleCnt="0"/>
      <dgm:spPr/>
    </dgm:pt>
    <dgm:pt modelId="{5E8D4033-BEBC-4C66-9E28-C3F9B3BEDDBA}" type="pres">
      <dgm:prSet presAssocID="{92BDDEDD-E027-42C7-8177-F2EB971754F6}" presName="bgRect" presStyleLbl="bgShp" presStyleIdx="0" presStyleCnt="4"/>
      <dgm:spPr>
        <a:solidFill>
          <a:schemeClr val="accent3"/>
        </a:solidFill>
      </dgm:spPr>
    </dgm:pt>
    <dgm:pt modelId="{D95614BF-A202-4FC6-8020-92435F3DE6C1}" type="pres">
      <dgm:prSet presAssocID="{92BDDEDD-E027-42C7-8177-F2EB97175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915E1-355B-4DCD-83B4-F581207B4DBA}" type="pres">
      <dgm:prSet presAssocID="{92BDDEDD-E027-42C7-8177-F2EB971754F6}" presName="spaceRect" presStyleCnt="0"/>
      <dgm:spPr/>
    </dgm:pt>
    <dgm:pt modelId="{805F4BB3-C851-481A-93DD-7782C4C599F6}" type="pres">
      <dgm:prSet presAssocID="{92BDDEDD-E027-42C7-8177-F2EB971754F6}" presName="parTx" presStyleLbl="revTx" presStyleIdx="0" presStyleCnt="4">
        <dgm:presLayoutVars>
          <dgm:chMax val="0"/>
          <dgm:chPref val="0"/>
        </dgm:presLayoutVars>
      </dgm:prSet>
      <dgm:spPr/>
    </dgm:pt>
    <dgm:pt modelId="{31F88F8F-14F0-4AE6-988C-0715D3404E77}" type="pres">
      <dgm:prSet presAssocID="{4DDE46BE-CF01-4661-A64C-F7BB1BB34756}" presName="sibTrans" presStyleCnt="0"/>
      <dgm:spPr/>
    </dgm:pt>
    <dgm:pt modelId="{3306B715-9CF4-4BB9-869A-F1A9FD7042F7}" type="pres">
      <dgm:prSet presAssocID="{A794267B-48C8-4250-A73B-5CC6CCB49C9F}" presName="compNode" presStyleCnt="0"/>
      <dgm:spPr/>
    </dgm:pt>
    <dgm:pt modelId="{4A55145A-E328-42A8-BB6C-EA0EB559681E}" type="pres">
      <dgm:prSet presAssocID="{A794267B-48C8-4250-A73B-5CC6CCB49C9F}" presName="bgRect" presStyleLbl="bgShp" presStyleIdx="1" presStyleCnt="4"/>
      <dgm:spPr>
        <a:solidFill>
          <a:schemeClr val="accent3"/>
        </a:solidFill>
      </dgm:spPr>
    </dgm:pt>
    <dgm:pt modelId="{20C2A999-5358-4E96-BDE6-94CCFA9FBDD9}" type="pres">
      <dgm:prSet presAssocID="{A794267B-48C8-4250-A73B-5CC6CCB49C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6F228BD-8E1B-4ECF-9720-114A4ABD9CA5}" type="pres">
      <dgm:prSet presAssocID="{A794267B-48C8-4250-A73B-5CC6CCB49C9F}" presName="spaceRect" presStyleCnt="0"/>
      <dgm:spPr/>
    </dgm:pt>
    <dgm:pt modelId="{F97465E0-7E4A-41B3-A897-C0A5CDA1E922}" type="pres">
      <dgm:prSet presAssocID="{A794267B-48C8-4250-A73B-5CC6CCB49C9F}" presName="parTx" presStyleLbl="revTx" presStyleIdx="1" presStyleCnt="4">
        <dgm:presLayoutVars>
          <dgm:chMax val="0"/>
          <dgm:chPref val="0"/>
        </dgm:presLayoutVars>
      </dgm:prSet>
      <dgm:spPr/>
    </dgm:pt>
    <dgm:pt modelId="{1F0FEA44-7BE5-45C7-9777-584FFE505C6C}" type="pres">
      <dgm:prSet presAssocID="{E776DC61-5F90-4245-914E-64F445080A64}" presName="sibTrans" presStyleCnt="0"/>
      <dgm:spPr/>
    </dgm:pt>
    <dgm:pt modelId="{DBF7DB3B-63D1-4F41-8173-95ADDC6BED40}" type="pres">
      <dgm:prSet presAssocID="{1142E691-9C93-4DFF-9847-228BFFC61403}" presName="compNode" presStyleCnt="0"/>
      <dgm:spPr/>
    </dgm:pt>
    <dgm:pt modelId="{EEE5E13F-777E-4254-83E7-FFB2224CDC78}" type="pres">
      <dgm:prSet presAssocID="{1142E691-9C93-4DFF-9847-228BFFC61403}" presName="bgRect" presStyleLbl="bgShp" presStyleIdx="2" presStyleCnt="4"/>
      <dgm:spPr>
        <a:solidFill>
          <a:schemeClr val="accent3"/>
        </a:solidFill>
      </dgm:spPr>
    </dgm:pt>
    <dgm:pt modelId="{79F28F31-973D-479E-B32A-45BCB2706DBA}" type="pres">
      <dgm:prSet presAssocID="{1142E691-9C93-4DFF-9847-228BFFC614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DCC53B4-C2BC-4D93-8FD2-3CE67BC50ECD}" type="pres">
      <dgm:prSet presAssocID="{1142E691-9C93-4DFF-9847-228BFFC61403}" presName="spaceRect" presStyleCnt="0"/>
      <dgm:spPr/>
    </dgm:pt>
    <dgm:pt modelId="{0E746A71-AC87-449C-808D-ED19FEE63AD0}" type="pres">
      <dgm:prSet presAssocID="{1142E691-9C93-4DFF-9847-228BFFC61403}" presName="parTx" presStyleLbl="revTx" presStyleIdx="2" presStyleCnt="4">
        <dgm:presLayoutVars>
          <dgm:chMax val="0"/>
          <dgm:chPref val="0"/>
        </dgm:presLayoutVars>
      </dgm:prSet>
      <dgm:spPr/>
    </dgm:pt>
    <dgm:pt modelId="{C8D9FDD3-506B-423F-A44D-3AFC60944169}" type="pres">
      <dgm:prSet presAssocID="{0E904043-9925-45AF-ABE4-EE28ED11338D}" presName="sibTrans" presStyleCnt="0"/>
      <dgm:spPr/>
    </dgm:pt>
    <dgm:pt modelId="{B48B68B7-D6BD-4111-91E8-53BFFA1E2910}" type="pres">
      <dgm:prSet presAssocID="{DC5A1F27-C9DC-44A8-8508-377F9A27DFEA}" presName="compNode" presStyleCnt="0"/>
      <dgm:spPr/>
    </dgm:pt>
    <dgm:pt modelId="{C0A239A2-982B-4EE7-A847-A96291BD63AA}" type="pres">
      <dgm:prSet presAssocID="{DC5A1F27-C9DC-44A8-8508-377F9A27DFEA}" presName="bgRect" presStyleLbl="bgShp" presStyleIdx="3" presStyleCnt="4"/>
      <dgm:spPr>
        <a:solidFill>
          <a:schemeClr val="accent3"/>
        </a:solidFill>
      </dgm:spPr>
    </dgm:pt>
    <dgm:pt modelId="{D5F02AB3-857E-4375-B095-E3F3F1FC4455}" type="pres">
      <dgm:prSet presAssocID="{DC5A1F27-C9DC-44A8-8508-377F9A27DF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9F63B1C7-3827-4F90-97BF-C31C648D9166}" type="pres">
      <dgm:prSet presAssocID="{DC5A1F27-C9DC-44A8-8508-377F9A27DFEA}" presName="spaceRect" presStyleCnt="0"/>
      <dgm:spPr/>
    </dgm:pt>
    <dgm:pt modelId="{35A25BE4-ABDF-48DC-B130-4A4132D400C6}" type="pres">
      <dgm:prSet presAssocID="{DC5A1F27-C9DC-44A8-8508-377F9A27DFEA}" presName="parTx" presStyleLbl="revTx" presStyleIdx="3" presStyleCnt="4">
        <dgm:presLayoutVars>
          <dgm:chMax val="0"/>
          <dgm:chPref val="0"/>
        </dgm:presLayoutVars>
      </dgm:prSet>
      <dgm:spPr/>
    </dgm:pt>
  </dgm:ptLst>
  <dgm:cxnLst>
    <dgm:cxn modelId="{6AEF070B-7274-424A-BD37-E69D9019F38B}" type="presOf" srcId="{A794267B-48C8-4250-A73B-5CC6CCB49C9F}" destId="{F97465E0-7E4A-41B3-A897-C0A5CDA1E922}" srcOrd="0" destOrd="0" presId="urn:microsoft.com/office/officeart/2018/2/layout/IconVerticalSolidList"/>
    <dgm:cxn modelId="{2061EB11-13EA-480B-8538-BD85F5F308F0}" type="presOf" srcId="{92BDDEDD-E027-42C7-8177-F2EB971754F6}" destId="{805F4BB3-C851-481A-93DD-7782C4C599F6}" srcOrd="0" destOrd="0" presId="urn:microsoft.com/office/officeart/2018/2/layout/IconVerticalSolidList"/>
    <dgm:cxn modelId="{33F51534-DF3C-4A54-9B7E-FDFD2DD87909}" srcId="{4A225012-F6E6-44CB-8774-F222DF55F9AC}" destId="{A794267B-48C8-4250-A73B-5CC6CCB49C9F}" srcOrd="1" destOrd="0" parTransId="{95816124-9351-455C-85A4-D0269CC56D8A}" sibTransId="{E776DC61-5F90-4245-914E-64F445080A64}"/>
    <dgm:cxn modelId="{B7748D66-B98D-4B3F-856A-840E97254333}" type="presOf" srcId="{4A225012-F6E6-44CB-8774-F222DF55F9AC}" destId="{05C959A4-F61E-402B-944A-4FF708F3A170}" srcOrd="0" destOrd="0" presId="urn:microsoft.com/office/officeart/2018/2/layout/IconVerticalSolidList"/>
    <dgm:cxn modelId="{BD66E973-228B-4BB1-9AD0-B55AA6D536DF}" srcId="{4A225012-F6E6-44CB-8774-F222DF55F9AC}" destId="{92BDDEDD-E027-42C7-8177-F2EB971754F6}" srcOrd="0" destOrd="0" parTransId="{95CDAE05-0646-466D-ACD2-93475F88CA94}" sibTransId="{4DDE46BE-CF01-4661-A64C-F7BB1BB34756}"/>
    <dgm:cxn modelId="{1EE87B9F-54AA-45FB-BEFE-D574E336391F}" srcId="{4A225012-F6E6-44CB-8774-F222DF55F9AC}" destId="{DC5A1F27-C9DC-44A8-8508-377F9A27DFEA}" srcOrd="3" destOrd="0" parTransId="{ECB5C664-80D5-4277-BD78-7C716AA29DC7}" sibTransId="{4B79604E-41F9-4A4B-86ED-A3BA5BE38FBD}"/>
    <dgm:cxn modelId="{587294AF-ABDF-4DBF-9B35-682CB417B57D}" type="presOf" srcId="{1142E691-9C93-4DFF-9847-228BFFC61403}" destId="{0E746A71-AC87-449C-808D-ED19FEE63AD0}" srcOrd="0" destOrd="0" presId="urn:microsoft.com/office/officeart/2018/2/layout/IconVerticalSolidList"/>
    <dgm:cxn modelId="{726F3BB6-07F1-4C3B-8431-7357DC906E0E}" type="presOf" srcId="{DC5A1F27-C9DC-44A8-8508-377F9A27DFEA}" destId="{35A25BE4-ABDF-48DC-B130-4A4132D400C6}" srcOrd="0" destOrd="0" presId="urn:microsoft.com/office/officeart/2018/2/layout/IconVerticalSolidList"/>
    <dgm:cxn modelId="{2AC551F6-6504-4F6B-B728-84A460A53B3A}" srcId="{4A225012-F6E6-44CB-8774-F222DF55F9AC}" destId="{1142E691-9C93-4DFF-9847-228BFFC61403}" srcOrd="2" destOrd="0" parTransId="{3F218E25-5080-4D3D-8DF2-4F989F8455D2}" sibTransId="{0E904043-9925-45AF-ABE4-EE28ED11338D}"/>
    <dgm:cxn modelId="{528473FB-BC9B-4BE5-B46E-F8A1D7DF8AB9}" type="presParOf" srcId="{05C959A4-F61E-402B-944A-4FF708F3A170}" destId="{3F4A3BAF-5A84-465D-B293-DE33C4F86C61}" srcOrd="0" destOrd="0" presId="urn:microsoft.com/office/officeart/2018/2/layout/IconVerticalSolidList"/>
    <dgm:cxn modelId="{B18EA626-3185-4EA3-A3EC-F9B31A0BCCCC}" type="presParOf" srcId="{3F4A3BAF-5A84-465D-B293-DE33C4F86C61}" destId="{5E8D4033-BEBC-4C66-9E28-C3F9B3BEDDBA}" srcOrd="0" destOrd="0" presId="urn:microsoft.com/office/officeart/2018/2/layout/IconVerticalSolidList"/>
    <dgm:cxn modelId="{9DDFE04F-89C6-4F55-84E6-0A5D26A0B45E}" type="presParOf" srcId="{3F4A3BAF-5A84-465D-B293-DE33C4F86C61}" destId="{D95614BF-A202-4FC6-8020-92435F3DE6C1}" srcOrd="1" destOrd="0" presId="urn:microsoft.com/office/officeart/2018/2/layout/IconVerticalSolidList"/>
    <dgm:cxn modelId="{72F0415B-65DC-44B7-B204-6477C3F7A32F}" type="presParOf" srcId="{3F4A3BAF-5A84-465D-B293-DE33C4F86C61}" destId="{D4E915E1-355B-4DCD-83B4-F581207B4DBA}" srcOrd="2" destOrd="0" presId="urn:microsoft.com/office/officeart/2018/2/layout/IconVerticalSolidList"/>
    <dgm:cxn modelId="{5FEBFE17-0BCD-4DF0-98DF-CF88FBFEFAFC}" type="presParOf" srcId="{3F4A3BAF-5A84-465D-B293-DE33C4F86C61}" destId="{805F4BB3-C851-481A-93DD-7782C4C599F6}" srcOrd="3" destOrd="0" presId="urn:microsoft.com/office/officeart/2018/2/layout/IconVerticalSolidList"/>
    <dgm:cxn modelId="{86D8B406-1833-4BDF-8B26-516D98EF0364}" type="presParOf" srcId="{05C959A4-F61E-402B-944A-4FF708F3A170}" destId="{31F88F8F-14F0-4AE6-988C-0715D3404E77}" srcOrd="1" destOrd="0" presId="urn:microsoft.com/office/officeart/2018/2/layout/IconVerticalSolidList"/>
    <dgm:cxn modelId="{846DC663-974E-4F76-8EE0-54E5B174AD0D}" type="presParOf" srcId="{05C959A4-F61E-402B-944A-4FF708F3A170}" destId="{3306B715-9CF4-4BB9-869A-F1A9FD7042F7}" srcOrd="2" destOrd="0" presId="urn:microsoft.com/office/officeart/2018/2/layout/IconVerticalSolidList"/>
    <dgm:cxn modelId="{826F46D7-E5B1-404F-81BA-9D0B828E0185}" type="presParOf" srcId="{3306B715-9CF4-4BB9-869A-F1A9FD7042F7}" destId="{4A55145A-E328-42A8-BB6C-EA0EB559681E}" srcOrd="0" destOrd="0" presId="urn:microsoft.com/office/officeart/2018/2/layout/IconVerticalSolidList"/>
    <dgm:cxn modelId="{47991E20-98CC-489A-A0ED-6DEFD8E85E30}" type="presParOf" srcId="{3306B715-9CF4-4BB9-869A-F1A9FD7042F7}" destId="{20C2A999-5358-4E96-BDE6-94CCFA9FBDD9}" srcOrd="1" destOrd="0" presId="urn:microsoft.com/office/officeart/2018/2/layout/IconVerticalSolidList"/>
    <dgm:cxn modelId="{63ADB6CB-F121-45C2-BA22-70B3D5F54695}" type="presParOf" srcId="{3306B715-9CF4-4BB9-869A-F1A9FD7042F7}" destId="{36F228BD-8E1B-4ECF-9720-114A4ABD9CA5}" srcOrd="2" destOrd="0" presId="urn:microsoft.com/office/officeart/2018/2/layout/IconVerticalSolidList"/>
    <dgm:cxn modelId="{9BB168AA-4706-4650-AA6D-2758C4E65812}" type="presParOf" srcId="{3306B715-9CF4-4BB9-869A-F1A9FD7042F7}" destId="{F97465E0-7E4A-41B3-A897-C0A5CDA1E922}" srcOrd="3" destOrd="0" presId="urn:microsoft.com/office/officeart/2018/2/layout/IconVerticalSolidList"/>
    <dgm:cxn modelId="{9C28E788-2987-4529-A69C-CDE6C88B18F9}" type="presParOf" srcId="{05C959A4-F61E-402B-944A-4FF708F3A170}" destId="{1F0FEA44-7BE5-45C7-9777-584FFE505C6C}" srcOrd="3" destOrd="0" presId="urn:microsoft.com/office/officeart/2018/2/layout/IconVerticalSolidList"/>
    <dgm:cxn modelId="{EC843C43-DD6E-4B92-87F0-3DCE39A85FEF}" type="presParOf" srcId="{05C959A4-F61E-402B-944A-4FF708F3A170}" destId="{DBF7DB3B-63D1-4F41-8173-95ADDC6BED40}" srcOrd="4" destOrd="0" presId="urn:microsoft.com/office/officeart/2018/2/layout/IconVerticalSolidList"/>
    <dgm:cxn modelId="{A4660023-D76F-484F-BC4F-A0F98E3EE949}" type="presParOf" srcId="{DBF7DB3B-63D1-4F41-8173-95ADDC6BED40}" destId="{EEE5E13F-777E-4254-83E7-FFB2224CDC78}" srcOrd="0" destOrd="0" presId="urn:microsoft.com/office/officeart/2018/2/layout/IconVerticalSolidList"/>
    <dgm:cxn modelId="{5199B764-9CB6-4DBA-B157-4FB151E15D0F}" type="presParOf" srcId="{DBF7DB3B-63D1-4F41-8173-95ADDC6BED40}" destId="{79F28F31-973D-479E-B32A-45BCB2706DBA}" srcOrd="1" destOrd="0" presId="urn:microsoft.com/office/officeart/2018/2/layout/IconVerticalSolidList"/>
    <dgm:cxn modelId="{D4FC1754-8117-4AD6-B1E9-E19FF30F4547}" type="presParOf" srcId="{DBF7DB3B-63D1-4F41-8173-95ADDC6BED40}" destId="{3DCC53B4-C2BC-4D93-8FD2-3CE67BC50ECD}" srcOrd="2" destOrd="0" presId="urn:microsoft.com/office/officeart/2018/2/layout/IconVerticalSolidList"/>
    <dgm:cxn modelId="{1C5E2FA6-74C7-440E-85E1-F7E10038CBF4}" type="presParOf" srcId="{DBF7DB3B-63D1-4F41-8173-95ADDC6BED40}" destId="{0E746A71-AC87-449C-808D-ED19FEE63AD0}" srcOrd="3" destOrd="0" presId="urn:microsoft.com/office/officeart/2018/2/layout/IconVerticalSolidList"/>
    <dgm:cxn modelId="{AEC645B0-08D0-452D-BDEE-1477FA7F3761}" type="presParOf" srcId="{05C959A4-F61E-402B-944A-4FF708F3A170}" destId="{C8D9FDD3-506B-423F-A44D-3AFC60944169}" srcOrd="5" destOrd="0" presId="urn:microsoft.com/office/officeart/2018/2/layout/IconVerticalSolidList"/>
    <dgm:cxn modelId="{6ED39ADC-D2EF-4393-8BEF-18694EDC5D33}" type="presParOf" srcId="{05C959A4-F61E-402B-944A-4FF708F3A170}" destId="{B48B68B7-D6BD-4111-91E8-53BFFA1E2910}" srcOrd="6" destOrd="0" presId="urn:microsoft.com/office/officeart/2018/2/layout/IconVerticalSolidList"/>
    <dgm:cxn modelId="{A238876D-3C5B-4D20-9FF4-07BBE343D87C}" type="presParOf" srcId="{B48B68B7-D6BD-4111-91E8-53BFFA1E2910}" destId="{C0A239A2-982B-4EE7-A847-A96291BD63AA}" srcOrd="0" destOrd="0" presId="urn:microsoft.com/office/officeart/2018/2/layout/IconVerticalSolidList"/>
    <dgm:cxn modelId="{A2A9C048-618A-4167-9713-DF9981F6810E}" type="presParOf" srcId="{B48B68B7-D6BD-4111-91E8-53BFFA1E2910}" destId="{D5F02AB3-857E-4375-B095-E3F3F1FC4455}" srcOrd="1" destOrd="0" presId="urn:microsoft.com/office/officeart/2018/2/layout/IconVerticalSolidList"/>
    <dgm:cxn modelId="{771A69E6-BF64-40B2-8688-9BC0F2E8D1AB}" type="presParOf" srcId="{B48B68B7-D6BD-4111-91E8-53BFFA1E2910}" destId="{9F63B1C7-3827-4F90-97BF-C31C648D9166}" srcOrd="2" destOrd="0" presId="urn:microsoft.com/office/officeart/2018/2/layout/IconVerticalSolidList"/>
    <dgm:cxn modelId="{C7480C7E-40BD-4E2C-90AD-19BC5E103D04}" type="presParOf" srcId="{B48B68B7-D6BD-4111-91E8-53BFFA1E2910}" destId="{35A25BE4-ABDF-48DC-B130-4A4132D400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7174-BF15-428A-A767-D53E93E0C49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0E9A7EF-E84C-4166-BD4C-C4F3B299E8CC}">
      <dgm:prSet phldrT="[Text]"/>
      <dgm:spPr>
        <a:solidFill>
          <a:schemeClr val="accent3"/>
        </a:solidFill>
      </dgm:spPr>
      <dgm:t>
        <a:bodyPr/>
        <a:lstStyle/>
        <a:p>
          <a:r>
            <a:rPr lang="en-GB" dirty="0">
              <a:solidFill>
                <a:srgbClr val="003A56"/>
              </a:solidFill>
            </a:rPr>
            <a:t>Asthma action plans</a:t>
          </a:r>
        </a:p>
      </dgm:t>
    </dgm:pt>
    <dgm:pt modelId="{BF2A4B24-0EC2-48CE-A6D7-815ED8085D6F}" type="parTrans" cxnId="{F6DE4DFE-186A-4FB4-9A44-5AC1C3B7CD34}">
      <dgm:prSet/>
      <dgm:spPr/>
      <dgm:t>
        <a:bodyPr/>
        <a:lstStyle/>
        <a:p>
          <a:endParaRPr lang="en-GB"/>
        </a:p>
      </dgm:t>
    </dgm:pt>
    <dgm:pt modelId="{62C2A804-C49E-48FA-8B3D-E9C56BB0CE63}" type="sibTrans" cxnId="{F6DE4DFE-186A-4FB4-9A44-5AC1C3B7CD34}">
      <dgm:prSet/>
      <dgm:spPr/>
      <dgm:t>
        <a:bodyPr/>
        <a:lstStyle/>
        <a:p>
          <a:endParaRPr lang="en-GB"/>
        </a:p>
      </dgm:t>
    </dgm:pt>
    <dgm:pt modelId="{CAED410C-E8BE-481A-9155-A80CC078AAC4}">
      <dgm:prSet phldrT="[Text]"/>
      <dgm:spPr>
        <a:solidFill>
          <a:schemeClr val="accent3"/>
        </a:solidFill>
      </dgm:spPr>
      <dgm:t>
        <a:bodyPr/>
        <a:lstStyle/>
        <a:p>
          <a:r>
            <a:rPr lang="en-GB" dirty="0">
              <a:solidFill>
                <a:srgbClr val="003A56"/>
              </a:solidFill>
            </a:rPr>
            <a:t>Medication and how to take it effectively</a:t>
          </a:r>
        </a:p>
      </dgm:t>
    </dgm:pt>
    <dgm:pt modelId="{8DB53F65-4A70-48D4-BC5E-4EA2049C628A}" type="parTrans" cxnId="{7CD9F742-E5CA-4EBE-B6B8-9595DD9C3D09}">
      <dgm:prSet/>
      <dgm:spPr>
        <a:solidFill>
          <a:srgbClr val="003A56"/>
        </a:solidFill>
      </dgm:spPr>
      <dgm:t>
        <a:bodyPr/>
        <a:lstStyle/>
        <a:p>
          <a:endParaRPr lang="en-GB"/>
        </a:p>
      </dgm:t>
    </dgm:pt>
    <dgm:pt modelId="{32B0C012-9B5F-4FA0-8DE9-C6062AC4BBE6}" type="sibTrans" cxnId="{7CD9F742-E5CA-4EBE-B6B8-9595DD9C3D09}">
      <dgm:prSet/>
      <dgm:spPr/>
      <dgm:t>
        <a:bodyPr/>
        <a:lstStyle/>
        <a:p>
          <a:endParaRPr lang="en-GB"/>
        </a:p>
      </dgm:t>
    </dgm:pt>
    <dgm:pt modelId="{F307EAFE-44AA-410A-9E73-7C794D9E0B52}">
      <dgm:prSet phldrT="[Text]"/>
      <dgm:spPr>
        <a:solidFill>
          <a:schemeClr val="accent3"/>
        </a:solidFill>
      </dgm:spPr>
      <dgm:t>
        <a:bodyPr/>
        <a:lstStyle/>
        <a:p>
          <a:r>
            <a:rPr lang="en-GB" dirty="0">
              <a:solidFill>
                <a:srgbClr val="003A56"/>
              </a:solidFill>
            </a:rPr>
            <a:t>Triggers</a:t>
          </a:r>
        </a:p>
      </dgm:t>
    </dgm:pt>
    <dgm:pt modelId="{0BDF43C6-F445-4BC3-BFEE-7852DA4AFC13}" type="parTrans" cxnId="{402C9C61-4FE4-48BD-A50F-FB00806100E3}">
      <dgm:prSet/>
      <dgm:spPr>
        <a:solidFill>
          <a:srgbClr val="003A56"/>
        </a:solidFill>
      </dgm:spPr>
      <dgm:t>
        <a:bodyPr/>
        <a:lstStyle/>
        <a:p>
          <a:endParaRPr lang="en-GB"/>
        </a:p>
      </dgm:t>
    </dgm:pt>
    <dgm:pt modelId="{9F824FE6-871B-4065-940E-82230B29E935}" type="sibTrans" cxnId="{402C9C61-4FE4-48BD-A50F-FB00806100E3}">
      <dgm:prSet/>
      <dgm:spPr/>
      <dgm:t>
        <a:bodyPr/>
        <a:lstStyle/>
        <a:p>
          <a:endParaRPr lang="en-GB"/>
        </a:p>
      </dgm:t>
    </dgm:pt>
    <dgm:pt modelId="{28F3EB6F-FFAE-47E7-8712-F20C886790C2}">
      <dgm:prSet phldrT="[Text]"/>
      <dgm:spPr>
        <a:solidFill>
          <a:schemeClr val="accent3"/>
        </a:solidFill>
      </dgm:spPr>
      <dgm:t>
        <a:bodyPr/>
        <a:lstStyle/>
        <a:p>
          <a:r>
            <a:rPr lang="en-GB" dirty="0">
              <a:solidFill>
                <a:srgbClr val="003A56"/>
              </a:solidFill>
            </a:rPr>
            <a:t>Maximum number of doses</a:t>
          </a:r>
        </a:p>
      </dgm:t>
    </dgm:pt>
    <dgm:pt modelId="{CDF523DC-8644-438F-83BC-4BE13F59FAE5}" type="parTrans" cxnId="{0EEC1843-463C-484B-A35A-62C4EDFC8874}">
      <dgm:prSet/>
      <dgm:spPr>
        <a:solidFill>
          <a:srgbClr val="003A56"/>
        </a:solidFill>
      </dgm:spPr>
      <dgm:t>
        <a:bodyPr/>
        <a:lstStyle/>
        <a:p>
          <a:endParaRPr lang="en-GB"/>
        </a:p>
      </dgm:t>
    </dgm:pt>
    <dgm:pt modelId="{04EC87FD-287F-4B82-93A7-BE6FF92930BF}" type="sibTrans" cxnId="{0EEC1843-463C-484B-A35A-62C4EDFC8874}">
      <dgm:prSet/>
      <dgm:spPr/>
      <dgm:t>
        <a:bodyPr/>
        <a:lstStyle/>
        <a:p>
          <a:endParaRPr lang="en-GB"/>
        </a:p>
      </dgm:t>
    </dgm:pt>
    <dgm:pt modelId="{E1F2F34C-1C61-48A2-825E-569A17B3E0AB}">
      <dgm:prSet/>
      <dgm:spPr>
        <a:solidFill>
          <a:schemeClr val="accent3"/>
        </a:solidFill>
      </dgm:spPr>
      <dgm:t>
        <a:bodyPr/>
        <a:lstStyle/>
        <a:p>
          <a:r>
            <a:rPr lang="en-GB" dirty="0">
              <a:solidFill>
                <a:srgbClr val="003A56"/>
              </a:solidFill>
            </a:rPr>
            <a:t>When to seek help</a:t>
          </a:r>
        </a:p>
      </dgm:t>
    </dgm:pt>
    <dgm:pt modelId="{7EF44B35-0FA1-4CF5-A6FF-6948448B77E3}" type="parTrans" cxnId="{40CF4DF9-E5DE-4CE7-AF16-FE61C46CCCB5}">
      <dgm:prSet/>
      <dgm:spPr>
        <a:solidFill>
          <a:srgbClr val="003A56"/>
        </a:solidFill>
      </dgm:spPr>
      <dgm:t>
        <a:bodyPr/>
        <a:lstStyle/>
        <a:p>
          <a:endParaRPr lang="en-GB"/>
        </a:p>
      </dgm:t>
    </dgm:pt>
    <dgm:pt modelId="{2381E369-0E5D-44BF-AED6-CA5D534A8E19}" type="sibTrans" cxnId="{40CF4DF9-E5DE-4CE7-AF16-FE61C46CCCB5}">
      <dgm:prSet/>
      <dgm:spPr/>
      <dgm:t>
        <a:bodyPr/>
        <a:lstStyle/>
        <a:p>
          <a:endParaRPr lang="en-GB"/>
        </a:p>
      </dgm:t>
    </dgm:pt>
    <dgm:pt modelId="{3B153BF1-E6DD-4B91-A858-02AAC3D2D861}">
      <dgm:prSet/>
      <dgm:spPr>
        <a:solidFill>
          <a:schemeClr val="accent3"/>
        </a:solidFill>
      </dgm:spPr>
      <dgm:t>
        <a:bodyPr/>
        <a:lstStyle/>
        <a:p>
          <a:r>
            <a:rPr lang="en-GB" dirty="0">
              <a:solidFill>
                <a:srgbClr val="003A56"/>
              </a:solidFill>
            </a:rPr>
            <a:t>Tobacco dependency</a:t>
          </a:r>
        </a:p>
      </dgm:t>
    </dgm:pt>
    <dgm:pt modelId="{7F3A5995-044B-40A1-9ECF-AE017ABA2002}" type="parTrans" cxnId="{3FB4D73B-B790-4A90-803E-D698FCD88A8B}">
      <dgm:prSet/>
      <dgm:spPr>
        <a:solidFill>
          <a:srgbClr val="003A56"/>
        </a:solidFill>
      </dgm:spPr>
      <dgm:t>
        <a:bodyPr/>
        <a:lstStyle/>
        <a:p>
          <a:endParaRPr lang="en-GB"/>
        </a:p>
      </dgm:t>
    </dgm:pt>
    <dgm:pt modelId="{BDC0EF89-FF35-4437-BD95-CD6C63FE9519}" type="sibTrans" cxnId="{3FB4D73B-B790-4A90-803E-D698FCD88A8B}">
      <dgm:prSet/>
      <dgm:spPr/>
      <dgm:t>
        <a:bodyPr/>
        <a:lstStyle/>
        <a:p>
          <a:endParaRPr lang="en-GB"/>
        </a:p>
      </dgm:t>
    </dgm:pt>
    <dgm:pt modelId="{96904C63-8D4D-4449-BB0D-ABC0F04816F8}" type="pres">
      <dgm:prSet presAssocID="{7D227174-BF15-428A-A767-D53E93E0C495}" presName="cycle" presStyleCnt="0">
        <dgm:presLayoutVars>
          <dgm:chMax val="1"/>
          <dgm:dir/>
          <dgm:animLvl val="ctr"/>
          <dgm:resizeHandles val="exact"/>
        </dgm:presLayoutVars>
      </dgm:prSet>
      <dgm:spPr/>
    </dgm:pt>
    <dgm:pt modelId="{E88DA4CF-7D4E-46D9-ACC3-2E67ABB23ED4}" type="pres">
      <dgm:prSet presAssocID="{30E9A7EF-E84C-4166-BD4C-C4F3B299E8CC}" presName="centerShape" presStyleLbl="node0" presStyleIdx="0" presStyleCnt="1"/>
      <dgm:spPr/>
    </dgm:pt>
    <dgm:pt modelId="{F644B754-F814-4013-8A2D-E170C49B4490}" type="pres">
      <dgm:prSet presAssocID="{8DB53F65-4A70-48D4-BC5E-4EA2049C628A}" presName="parTrans" presStyleLbl="bgSibTrans2D1" presStyleIdx="0" presStyleCnt="5"/>
      <dgm:spPr/>
    </dgm:pt>
    <dgm:pt modelId="{85C110C1-76E1-46F5-AAF9-778C0C388D3F}" type="pres">
      <dgm:prSet presAssocID="{CAED410C-E8BE-481A-9155-A80CC078AAC4}" presName="node" presStyleLbl="node1" presStyleIdx="0" presStyleCnt="5">
        <dgm:presLayoutVars>
          <dgm:bulletEnabled val="1"/>
        </dgm:presLayoutVars>
      </dgm:prSet>
      <dgm:spPr/>
    </dgm:pt>
    <dgm:pt modelId="{7B7782B1-E720-4DBA-9F0E-B1082A7B07D4}" type="pres">
      <dgm:prSet presAssocID="{0BDF43C6-F445-4BC3-BFEE-7852DA4AFC13}" presName="parTrans" presStyleLbl="bgSibTrans2D1" presStyleIdx="1" presStyleCnt="5"/>
      <dgm:spPr/>
    </dgm:pt>
    <dgm:pt modelId="{10403821-6112-4D97-B54D-CB73A5A15120}" type="pres">
      <dgm:prSet presAssocID="{F307EAFE-44AA-410A-9E73-7C794D9E0B52}" presName="node" presStyleLbl="node1" presStyleIdx="1" presStyleCnt="5">
        <dgm:presLayoutVars>
          <dgm:bulletEnabled val="1"/>
        </dgm:presLayoutVars>
      </dgm:prSet>
      <dgm:spPr/>
    </dgm:pt>
    <dgm:pt modelId="{7BA57404-550A-4E40-A541-791A84CE2ECE}" type="pres">
      <dgm:prSet presAssocID="{CDF523DC-8644-438F-83BC-4BE13F59FAE5}" presName="parTrans" presStyleLbl="bgSibTrans2D1" presStyleIdx="2" presStyleCnt="5"/>
      <dgm:spPr/>
    </dgm:pt>
    <dgm:pt modelId="{BB67C9DC-E0EC-4A41-B876-AFCC676F9F53}" type="pres">
      <dgm:prSet presAssocID="{28F3EB6F-FFAE-47E7-8712-F20C886790C2}" presName="node" presStyleLbl="node1" presStyleIdx="2" presStyleCnt="5">
        <dgm:presLayoutVars>
          <dgm:bulletEnabled val="1"/>
        </dgm:presLayoutVars>
      </dgm:prSet>
      <dgm:spPr/>
    </dgm:pt>
    <dgm:pt modelId="{901E124A-E109-4D33-8FA0-9CE1A1E97543}" type="pres">
      <dgm:prSet presAssocID="{7EF44B35-0FA1-4CF5-A6FF-6948448B77E3}" presName="parTrans" presStyleLbl="bgSibTrans2D1" presStyleIdx="3" presStyleCnt="5"/>
      <dgm:spPr/>
    </dgm:pt>
    <dgm:pt modelId="{A80C9B60-B1FF-49FB-AD3E-14EDDC969D89}" type="pres">
      <dgm:prSet presAssocID="{E1F2F34C-1C61-48A2-825E-569A17B3E0AB}" presName="node" presStyleLbl="node1" presStyleIdx="3" presStyleCnt="5">
        <dgm:presLayoutVars>
          <dgm:bulletEnabled val="1"/>
        </dgm:presLayoutVars>
      </dgm:prSet>
      <dgm:spPr/>
    </dgm:pt>
    <dgm:pt modelId="{13E71F73-E135-48CE-A0F5-451CE314DC31}" type="pres">
      <dgm:prSet presAssocID="{7F3A5995-044B-40A1-9ECF-AE017ABA2002}" presName="parTrans" presStyleLbl="bgSibTrans2D1" presStyleIdx="4" presStyleCnt="5"/>
      <dgm:spPr/>
    </dgm:pt>
    <dgm:pt modelId="{073285EE-A98F-4AE1-94E5-385B33A5EB15}" type="pres">
      <dgm:prSet presAssocID="{3B153BF1-E6DD-4B91-A858-02AAC3D2D861}" presName="node" presStyleLbl="node1" presStyleIdx="4" presStyleCnt="5">
        <dgm:presLayoutVars>
          <dgm:bulletEnabled val="1"/>
        </dgm:presLayoutVars>
      </dgm:prSet>
      <dgm:spPr/>
    </dgm:pt>
  </dgm:ptLst>
  <dgm:cxnLst>
    <dgm:cxn modelId="{8D370A16-9AF2-48A7-BCE4-792E206F8888}" type="presOf" srcId="{7EF44B35-0FA1-4CF5-A6FF-6948448B77E3}" destId="{901E124A-E109-4D33-8FA0-9CE1A1E97543}" srcOrd="0" destOrd="0" presId="urn:microsoft.com/office/officeart/2005/8/layout/radial4"/>
    <dgm:cxn modelId="{C0ABEF2A-9A36-4CE6-92F5-E7B2B72489B0}" type="presOf" srcId="{8DB53F65-4A70-48D4-BC5E-4EA2049C628A}" destId="{F644B754-F814-4013-8A2D-E170C49B4490}" srcOrd="0" destOrd="0" presId="urn:microsoft.com/office/officeart/2005/8/layout/radial4"/>
    <dgm:cxn modelId="{93CCAC3A-F830-4B17-98E6-89A3DE207C78}" type="presOf" srcId="{CAED410C-E8BE-481A-9155-A80CC078AAC4}" destId="{85C110C1-76E1-46F5-AAF9-778C0C388D3F}" srcOrd="0" destOrd="0" presId="urn:microsoft.com/office/officeart/2005/8/layout/radial4"/>
    <dgm:cxn modelId="{566AB73A-507F-494E-9568-4DE832C9801C}" type="presOf" srcId="{E1F2F34C-1C61-48A2-825E-569A17B3E0AB}" destId="{A80C9B60-B1FF-49FB-AD3E-14EDDC969D89}" srcOrd="0" destOrd="0" presId="urn:microsoft.com/office/officeart/2005/8/layout/radial4"/>
    <dgm:cxn modelId="{3FB4D73B-B790-4A90-803E-D698FCD88A8B}" srcId="{30E9A7EF-E84C-4166-BD4C-C4F3B299E8CC}" destId="{3B153BF1-E6DD-4B91-A858-02AAC3D2D861}" srcOrd="4" destOrd="0" parTransId="{7F3A5995-044B-40A1-9ECF-AE017ABA2002}" sibTransId="{BDC0EF89-FF35-4437-BD95-CD6C63FE9519}"/>
    <dgm:cxn modelId="{402C9C61-4FE4-48BD-A50F-FB00806100E3}" srcId="{30E9A7EF-E84C-4166-BD4C-C4F3B299E8CC}" destId="{F307EAFE-44AA-410A-9E73-7C794D9E0B52}" srcOrd="1" destOrd="0" parTransId="{0BDF43C6-F445-4BC3-BFEE-7852DA4AFC13}" sibTransId="{9F824FE6-871B-4065-940E-82230B29E935}"/>
    <dgm:cxn modelId="{7CD9F742-E5CA-4EBE-B6B8-9595DD9C3D09}" srcId="{30E9A7EF-E84C-4166-BD4C-C4F3B299E8CC}" destId="{CAED410C-E8BE-481A-9155-A80CC078AAC4}" srcOrd="0" destOrd="0" parTransId="{8DB53F65-4A70-48D4-BC5E-4EA2049C628A}" sibTransId="{32B0C012-9B5F-4FA0-8DE9-C6062AC4BBE6}"/>
    <dgm:cxn modelId="{0EEC1843-463C-484B-A35A-62C4EDFC8874}" srcId="{30E9A7EF-E84C-4166-BD4C-C4F3B299E8CC}" destId="{28F3EB6F-FFAE-47E7-8712-F20C886790C2}" srcOrd="2" destOrd="0" parTransId="{CDF523DC-8644-438F-83BC-4BE13F59FAE5}" sibTransId="{04EC87FD-287F-4B82-93A7-BE6FF92930BF}"/>
    <dgm:cxn modelId="{8B42666A-B5AF-479D-A3FE-62FEA2C9C81B}" type="presOf" srcId="{0BDF43C6-F445-4BC3-BFEE-7852DA4AFC13}" destId="{7B7782B1-E720-4DBA-9F0E-B1082A7B07D4}" srcOrd="0" destOrd="0" presId="urn:microsoft.com/office/officeart/2005/8/layout/radial4"/>
    <dgm:cxn modelId="{C4A296A2-97DF-49AD-8F0C-95F44D439F0C}" type="presOf" srcId="{7F3A5995-044B-40A1-9ECF-AE017ABA2002}" destId="{13E71F73-E135-48CE-A0F5-451CE314DC31}" srcOrd="0" destOrd="0" presId="urn:microsoft.com/office/officeart/2005/8/layout/radial4"/>
    <dgm:cxn modelId="{20CD0AB7-3082-4D76-A740-26177B420BD5}" type="presOf" srcId="{F307EAFE-44AA-410A-9E73-7C794D9E0B52}" destId="{10403821-6112-4D97-B54D-CB73A5A15120}" srcOrd="0" destOrd="0" presId="urn:microsoft.com/office/officeart/2005/8/layout/radial4"/>
    <dgm:cxn modelId="{6A9AB4BA-260A-4F52-989D-1145B650A234}" type="presOf" srcId="{7D227174-BF15-428A-A767-D53E93E0C495}" destId="{96904C63-8D4D-4449-BB0D-ABC0F04816F8}" srcOrd="0" destOrd="0" presId="urn:microsoft.com/office/officeart/2005/8/layout/radial4"/>
    <dgm:cxn modelId="{3EFC33C9-A50C-4057-8C55-D2470A9A3139}" type="presOf" srcId="{CDF523DC-8644-438F-83BC-4BE13F59FAE5}" destId="{7BA57404-550A-4E40-A541-791A84CE2ECE}" srcOrd="0" destOrd="0" presId="urn:microsoft.com/office/officeart/2005/8/layout/radial4"/>
    <dgm:cxn modelId="{DFC1B9DF-5277-46F2-B373-934AE4AAE74A}" type="presOf" srcId="{28F3EB6F-FFAE-47E7-8712-F20C886790C2}" destId="{BB67C9DC-E0EC-4A41-B876-AFCC676F9F53}" srcOrd="0" destOrd="0" presId="urn:microsoft.com/office/officeart/2005/8/layout/radial4"/>
    <dgm:cxn modelId="{40CF4DF9-E5DE-4CE7-AF16-FE61C46CCCB5}" srcId="{30E9A7EF-E84C-4166-BD4C-C4F3B299E8CC}" destId="{E1F2F34C-1C61-48A2-825E-569A17B3E0AB}" srcOrd="3" destOrd="0" parTransId="{7EF44B35-0FA1-4CF5-A6FF-6948448B77E3}" sibTransId="{2381E369-0E5D-44BF-AED6-CA5D534A8E19}"/>
    <dgm:cxn modelId="{A28063FE-31FA-4347-9B6A-876D21DAE3E5}" type="presOf" srcId="{30E9A7EF-E84C-4166-BD4C-C4F3B299E8CC}" destId="{E88DA4CF-7D4E-46D9-ACC3-2E67ABB23ED4}" srcOrd="0" destOrd="0" presId="urn:microsoft.com/office/officeart/2005/8/layout/radial4"/>
    <dgm:cxn modelId="{F6DE4DFE-186A-4FB4-9A44-5AC1C3B7CD34}" srcId="{7D227174-BF15-428A-A767-D53E93E0C495}" destId="{30E9A7EF-E84C-4166-BD4C-C4F3B299E8CC}" srcOrd="0" destOrd="0" parTransId="{BF2A4B24-0EC2-48CE-A6D7-815ED8085D6F}" sibTransId="{62C2A804-C49E-48FA-8B3D-E9C56BB0CE63}"/>
    <dgm:cxn modelId="{24F63EFF-AEB6-45C1-A5B9-C1FE8BC2F740}" type="presOf" srcId="{3B153BF1-E6DD-4B91-A858-02AAC3D2D861}" destId="{073285EE-A98F-4AE1-94E5-385B33A5EB15}" srcOrd="0" destOrd="0" presId="urn:microsoft.com/office/officeart/2005/8/layout/radial4"/>
    <dgm:cxn modelId="{45DFD4B7-EE85-41A1-9732-111A019FE6E6}" type="presParOf" srcId="{96904C63-8D4D-4449-BB0D-ABC0F04816F8}" destId="{E88DA4CF-7D4E-46D9-ACC3-2E67ABB23ED4}" srcOrd="0" destOrd="0" presId="urn:microsoft.com/office/officeart/2005/8/layout/radial4"/>
    <dgm:cxn modelId="{C9C3EDCE-FAC5-4EFF-8696-784E68FC1A01}" type="presParOf" srcId="{96904C63-8D4D-4449-BB0D-ABC0F04816F8}" destId="{F644B754-F814-4013-8A2D-E170C49B4490}" srcOrd="1" destOrd="0" presId="urn:microsoft.com/office/officeart/2005/8/layout/radial4"/>
    <dgm:cxn modelId="{F9A93AB4-DD7A-4773-8831-AA359200F0BD}" type="presParOf" srcId="{96904C63-8D4D-4449-BB0D-ABC0F04816F8}" destId="{85C110C1-76E1-46F5-AAF9-778C0C388D3F}" srcOrd="2" destOrd="0" presId="urn:microsoft.com/office/officeart/2005/8/layout/radial4"/>
    <dgm:cxn modelId="{8AF890BC-DCBC-467D-BCD4-BD1F973715AA}" type="presParOf" srcId="{96904C63-8D4D-4449-BB0D-ABC0F04816F8}" destId="{7B7782B1-E720-4DBA-9F0E-B1082A7B07D4}" srcOrd="3" destOrd="0" presId="urn:microsoft.com/office/officeart/2005/8/layout/radial4"/>
    <dgm:cxn modelId="{C05683C5-014E-4BDA-A0C8-35C42AB403C3}" type="presParOf" srcId="{96904C63-8D4D-4449-BB0D-ABC0F04816F8}" destId="{10403821-6112-4D97-B54D-CB73A5A15120}" srcOrd="4" destOrd="0" presId="urn:microsoft.com/office/officeart/2005/8/layout/radial4"/>
    <dgm:cxn modelId="{A8FCA1E1-A863-4729-A42E-B64AC6BAC674}" type="presParOf" srcId="{96904C63-8D4D-4449-BB0D-ABC0F04816F8}" destId="{7BA57404-550A-4E40-A541-791A84CE2ECE}" srcOrd="5" destOrd="0" presId="urn:microsoft.com/office/officeart/2005/8/layout/radial4"/>
    <dgm:cxn modelId="{21F98A4E-5D8A-4A78-9625-5AE7AA351B1C}" type="presParOf" srcId="{96904C63-8D4D-4449-BB0D-ABC0F04816F8}" destId="{BB67C9DC-E0EC-4A41-B876-AFCC676F9F53}" srcOrd="6" destOrd="0" presId="urn:microsoft.com/office/officeart/2005/8/layout/radial4"/>
    <dgm:cxn modelId="{73F3FB16-A704-4F58-A914-95A5E1560984}" type="presParOf" srcId="{96904C63-8D4D-4449-BB0D-ABC0F04816F8}" destId="{901E124A-E109-4D33-8FA0-9CE1A1E97543}" srcOrd="7" destOrd="0" presId="urn:microsoft.com/office/officeart/2005/8/layout/radial4"/>
    <dgm:cxn modelId="{46141E08-CA51-480F-9392-C09A7763D442}" type="presParOf" srcId="{96904C63-8D4D-4449-BB0D-ABC0F04816F8}" destId="{A80C9B60-B1FF-49FB-AD3E-14EDDC969D89}" srcOrd="8" destOrd="0" presId="urn:microsoft.com/office/officeart/2005/8/layout/radial4"/>
    <dgm:cxn modelId="{F224C3FF-A30C-4313-9250-647A20554BF2}" type="presParOf" srcId="{96904C63-8D4D-4449-BB0D-ABC0F04816F8}" destId="{13E71F73-E135-48CE-A0F5-451CE314DC31}" srcOrd="9" destOrd="0" presId="urn:microsoft.com/office/officeart/2005/8/layout/radial4"/>
    <dgm:cxn modelId="{FC313B69-3680-4320-B1AA-C1779E8D0196}" type="presParOf" srcId="{96904C63-8D4D-4449-BB0D-ABC0F04816F8}" destId="{073285EE-A98F-4AE1-94E5-385B33A5EB1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B1A9-2A17-4747-87F8-61DA54D2F3BE}">
      <dsp:nvSpPr>
        <dsp:cNvPr id="0" name=""/>
        <dsp:cNvSpPr/>
      </dsp:nvSpPr>
      <dsp:spPr>
        <a:xfrm>
          <a:off x="0" y="5457"/>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D3A923D-E01D-4F99-A59D-E9867715372E}">
      <dsp:nvSpPr>
        <dsp:cNvPr id="0" name=""/>
        <dsp:cNvSpPr/>
      </dsp:nvSpPr>
      <dsp:spPr>
        <a:xfrm>
          <a:off x="238981" y="183212"/>
          <a:ext cx="434936" cy="43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35914-DBE7-4268-9C57-BC46B92B3BFE}">
      <dsp:nvSpPr>
        <dsp:cNvPr id="0" name=""/>
        <dsp:cNvSpPr/>
      </dsp:nvSpPr>
      <dsp:spPr>
        <a:xfrm>
          <a:off x="912899" y="5457"/>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Effective step-up therapy</a:t>
          </a:r>
          <a:br>
            <a:rPr lang="en-US" sz="1400" b="0" i="0" kern="1200" baseline="0" dirty="0">
              <a:solidFill>
                <a:srgbClr val="003A56"/>
              </a:solidFill>
            </a:rPr>
          </a:br>
          <a:r>
            <a:rPr lang="en-US" sz="1400" b="0" i="0" kern="1200" baseline="0" dirty="0">
              <a:solidFill>
                <a:srgbClr val="003A56"/>
              </a:solidFill>
            </a:rPr>
            <a:t>Local guidelines help ensure appropriate adjustments in ICS/LABA treatment, progressing from low  to moderate doses based on patient response, reducing the risk of exacerbations​.</a:t>
          </a:r>
          <a:endParaRPr lang="en-US" sz="1400" kern="1200" dirty="0">
            <a:solidFill>
              <a:srgbClr val="003A56"/>
            </a:solidFill>
          </a:endParaRPr>
        </a:p>
      </dsp:txBody>
      <dsp:txXfrm>
        <a:off x="912899" y="5457"/>
        <a:ext cx="8723447" cy="790793"/>
      </dsp:txXfrm>
    </dsp:sp>
    <dsp:sp modelId="{872B8A45-11AE-4893-AB02-0A54D53FE99A}">
      <dsp:nvSpPr>
        <dsp:cNvPr id="0" name=""/>
        <dsp:cNvSpPr/>
      </dsp:nvSpPr>
      <dsp:spPr>
        <a:xfrm>
          <a:off x="0" y="982320"/>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CDA70CA-82E3-4FDA-9EC9-D444BD426B94}">
      <dsp:nvSpPr>
        <dsp:cNvPr id="0" name=""/>
        <dsp:cNvSpPr/>
      </dsp:nvSpPr>
      <dsp:spPr>
        <a:xfrm>
          <a:off x="238981" y="1160075"/>
          <a:ext cx="434936" cy="43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30CC5-0658-468C-B2B3-AD29AD11F244}">
      <dsp:nvSpPr>
        <dsp:cNvPr id="0" name=""/>
        <dsp:cNvSpPr/>
      </dsp:nvSpPr>
      <dsp:spPr>
        <a:xfrm>
          <a:off x="912899" y="982320"/>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br>
            <a:rPr lang="en-US" sz="1400" b="0" i="0" kern="1200" baseline="0" dirty="0">
              <a:solidFill>
                <a:srgbClr val="003A56"/>
              </a:solidFill>
            </a:rPr>
          </a:br>
          <a:r>
            <a:rPr lang="en-US" sz="1400" b="1" i="0" kern="1200" baseline="0" dirty="0">
              <a:solidFill>
                <a:srgbClr val="003A56"/>
              </a:solidFill>
            </a:rPr>
            <a:t>Personalised treatment options</a:t>
          </a:r>
          <a:br>
            <a:rPr lang="en-US" sz="1400" b="1" i="0" kern="1200" baseline="0" dirty="0">
              <a:solidFill>
                <a:srgbClr val="003A56"/>
              </a:solidFill>
            </a:rPr>
          </a:br>
          <a:r>
            <a:rPr lang="en-US" sz="1400" b="0" i="0" kern="1200" baseline="0" dirty="0">
              <a:solidFill>
                <a:srgbClr val="003A56"/>
              </a:solidFill>
            </a:rPr>
            <a:t>Recommend personalising asthma therapy (e.g., using LTRA and LAMA as needed), ensuring treatment aligns with individual needs/ improving outcomes​.</a:t>
          </a:r>
        </a:p>
        <a:p>
          <a:pPr marL="0" lvl="0" indent="0" algn="l" defTabSz="622300">
            <a:spcBef>
              <a:spcPct val="0"/>
            </a:spcBef>
            <a:spcAft>
              <a:spcPct val="35000"/>
            </a:spcAft>
            <a:buNone/>
          </a:pPr>
          <a:endParaRPr lang="en-US" sz="1400" kern="1200" dirty="0">
            <a:solidFill>
              <a:srgbClr val="003A56"/>
            </a:solidFill>
          </a:endParaRPr>
        </a:p>
      </dsp:txBody>
      <dsp:txXfrm>
        <a:off x="912899" y="982320"/>
        <a:ext cx="8723447" cy="790793"/>
      </dsp:txXfrm>
    </dsp:sp>
    <dsp:sp modelId="{4D681A95-387D-4583-9120-21909E2C2BF0}">
      <dsp:nvSpPr>
        <dsp:cNvPr id="0" name=""/>
        <dsp:cNvSpPr/>
      </dsp:nvSpPr>
      <dsp:spPr>
        <a:xfrm>
          <a:off x="0" y="1959183"/>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4C26318-08FD-49F2-9AD7-B3F1D009B4B3}">
      <dsp:nvSpPr>
        <dsp:cNvPr id="0" name=""/>
        <dsp:cNvSpPr/>
      </dsp:nvSpPr>
      <dsp:spPr>
        <a:xfrm>
          <a:off x="238981" y="2136938"/>
          <a:ext cx="434936" cy="43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4D1A-91D7-442F-ADAA-00AE45D803A8}">
      <dsp:nvSpPr>
        <dsp:cNvPr id="0" name=""/>
        <dsp:cNvSpPr/>
      </dsp:nvSpPr>
      <dsp:spPr>
        <a:xfrm>
          <a:off x="912899" y="1959183"/>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Improved device use</a:t>
          </a:r>
          <a:br>
            <a:rPr lang="en-US" sz="1400" b="0" i="0" kern="1200" baseline="0" dirty="0">
              <a:solidFill>
                <a:srgbClr val="003A56"/>
              </a:solidFill>
            </a:rPr>
          </a:br>
          <a:r>
            <a:rPr lang="en-US" sz="1400" b="0" i="0" kern="1200" baseline="0" dirty="0">
              <a:solidFill>
                <a:srgbClr val="003A56"/>
              </a:solidFill>
            </a:rPr>
            <a:t>Standardising inhaler types for both maintenance and reliever therapy simplifies device use, helping patients manage asthma more effectively​.</a:t>
          </a:r>
          <a:endParaRPr lang="en-US" sz="1400" kern="1200" dirty="0">
            <a:solidFill>
              <a:srgbClr val="003A56"/>
            </a:solidFill>
          </a:endParaRPr>
        </a:p>
      </dsp:txBody>
      <dsp:txXfrm>
        <a:off x="912899" y="1959183"/>
        <a:ext cx="8723447" cy="790793"/>
      </dsp:txXfrm>
    </dsp:sp>
    <dsp:sp modelId="{F566C269-6961-4354-83B3-6289DEBF6C68}">
      <dsp:nvSpPr>
        <dsp:cNvPr id="0" name=""/>
        <dsp:cNvSpPr/>
      </dsp:nvSpPr>
      <dsp:spPr>
        <a:xfrm>
          <a:off x="0" y="2936045"/>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3A346B-F18E-4FEF-BBAF-211C5260CEF1}">
      <dsp:nvSpPr>
        <dsp:cNvPr id="0" name=""/>
        <dsp:cNvSpPr/>
      </dsp:nvSpPr>
      <dsp:spPr>
        <a:xfrm>
          <a:off x="238981" y="3113800"/>
          <a:ext cx="434936" cy="43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9577D-7CC3-4060-B745-259C7C6EAC0D}">
      <dsp:nvSpPr>
        <dsp:cNvPr id="0" name=""/>
        <dsp:cNvSpPr/>
      </dsp:nvSpPr>
      <dsp:spPr>
        <a:xfrm>
          <a:off x="912899" y="2936045"/>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Consistent treatment pathways</a:t>
          </a:r>
          <a:br>
            <a:rPr lang="en-US" sz="1400" b="0" i="0" kern="1200" baseline="0" dirty="0">
              <a:solidFill>
                <a:srgbClr val="003A56"/>
              </a:solidFill>
            </a:rPr>
          </a:br>
          <a:r>
            <a:rPr lang="en-US" sz="1400" b="0" i="0" kern="1200" baseline="0" dirty="0">
              <a:solidFill>
                <a:srgbClr val="003A56"/>
              </a:solidFill>
            </a:rPr>
            <a:t>Local guidelines support structured treatment pathways across patient age groups, including speciali</a:t>
          </a:r>
          <a:r>
            <a:rPr lang="en-US" sz="1400" kern="1200" dirty="0">
              <a:solidFill>
                <a:srgbClr val="003A56"/>
              </a:solidFill>
            </a:rPr>
            <a:t>s</a:t>
          </a:r>
          <a:r>
            <a:rPr lang="en-US" sz="1400" b="0" i="0" kern="1200" baseline="0" dirty="0">
              <a:solidFill>
                <a:srgbClr val="003A56"/>
              </a:solidFill>
            </a:rPr>
            <a:t>ed </a:t>
          </a:r>
          <a:r>
            <a:rPr lang="en-US" sz="1400" kern="1200" dirty="0">
              <a:solidFill>
                <a:srgbClr val="003A56"/>
              </a:solidFill>
            </a:rPr>
            <a:t>m</a:t>
          </a:r>
          <a:r>
            <a:rPr lang="en-US" sz="1400" b="0" i="0" kern="1200" baseline="0" dirty="0">
              <a:solidFill>
                <a:srgbClr val="003A56"/>
              </a:solidFill>
            </a:rPr>
            <a:t>anagement for children, young people, and adults​.</a:t>
          </a:r>
          <a:endParaRPr lang="en-US" sz="1400" kern="1200" dirty="0">
            <a:solidFill>
              <a:srgbClr val="003A56"/>
            </a:solidFill>
          </a:endParaRPr>
        </a:p>
      </dsp:txBody>
      <dsp:txXfrm>
        <a:off x="912899" y="2936045"/>
        <a:ext cx="8723447" cy="790793"/>
      </dsp:txXfrm>
    </dsp:sp>
    <dsp:sp modelId="{97B7850E-E9C3-42DE-9B20-38901CFFD158}">
      <dsp:nvSpPr>
        <dsp:cNvPr id="0" name=""/>
        <dsp:cNvSpPr/>
      </dsp:nvSpPr>
      <dsp:spPr>
        <a:xfrm>
          <a:off x="0" y="3912908"/>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00FB65C-47C4-4784-B683-A4820E15E22E}">
      <dsp:nvSpPr>
        <dsp:cNvPr id="0" name=""/>
        <dsp:cNvSpPr/>
      </dsp:nvSpPr>
      <dsp:spPr>
        <a:xfrm>
          <a:off x="238981" y="4090663"/>
          <a:ext cx="434936" cy="43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9B05-0B7E-4EFF-9418-8F6D4B4C6149}">
      <dsp:nvSpPr>
        <dsp:cNvPr id="0" name=""/>
        <dsp:cNvSpPr/>
      </dsp:nvSpPr>
      <dsp:spPr>
        <a:xfrm>
          <a:off x="912899" y="3912908"/>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GB" sz="1400" b="0" i="0" kern="1200" baseline="0" dirty="0">
              <a:solidFill>
                <a:srgbClr val="003A56"/>
              </a:solidFill>
            </a:rPr>
            <a:t>Short videos on minimising MDI’s and switching to DPIs - </a:t>
          </a:r>
          <a:r>
            <a:rPr lang="en-GB" sz="1400" b="0" i="0" kern="1200" baseline="0" dirty="0">
              <a:solidFill>
                <a:srgbClr val="003A56"/>
              </a:solidFill>
              <a:hlinkClick xmlns:r="http://schemas.openxmlformats.org/officeDocument/2006/relationships" r:id="rId11">
                <a:extLst>
                  <a:ext uri="{A12FA001-AC4F-418D-AE19-62706E023703}">
                    <ahyp:hlinkClr xmlns:ahyp="http://schemas.microsoft.com/office/drawing/2018/hyperlinkcolor" val="tx"/>
                  </a:ext>
                </a:extLst>
              </a:hlinkClick>
            </a:rPr>
            <a:t>www.pcrs-uk.org/greener-healthcare/webinars-and-videos</a:t>
          </a:r>
          <a:endParaRPr lang="en-US" sz="1400" kern="1200" dirty="0">
            <a:solidFill>
              <a:srgbClr val="003A56"/>
            </a:solidFill>
          </a:endParaRPr>
        </a:p>
      </dsp:txBody>
      <dsp:txXfrm>
        <a:off x="912899" y="3912908"/>
        <a:ext cx="8723447" cy="79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2863-8B7D-4742-8EE0-49E71882A32F}">
      <dsp:nvSpPr>
        <dsp:cNvPr id="0" name=""/>
        <dsp:cNvSpPr/>
      </dsp:nvSpPr>
      <dsp:spPr>
        <a:xfrm>
          <a:off x="98583"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98583" y="1155"/>
        <a:ext cx="3224510" cy="1934706"/>
      </dsp:txXfrm>
    </dsp:sp>
    <dsp:sp modelId="{EF44BD52-4B3B-4383-A013-0025885B98AE}">
      <dsp:nvSpPr>
        <dsp:cNvPr id="0" name=""/>
        <dsp:cNvSpPr/>
      </dsp:nvSpPr>
      <dsp:spPr>
        <a:xfrm>
          <a:off x="3645544"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3645544" y="1155"/>
        <a:ext cx="3224510" cy="1934706"/>
      </dsp:txXfrm>
    </dsp:sp>
    <dsp:sp modelId="{A40335BE-5C2F-4D77-8786-ED2649F124DD}">
      <dsp:nvSpPr>
        <dsp:cNvPr id="0" name=""/>
        <dsp:cNvSpPr/>
      </dsp:nvSpPr>
      <dsp:spPr>
        <a:xfrm>
          <a:off x="7192506"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7192506" y="1155"/>
        <a:ext cx="3224510" cy="1934706"/>
      </dsp:txXfrm>
    </dsp:sp>
    <dsp:sp modelId="{4BA3DDBB-A4DF-4257-8E9C-572AC4617D98}">
      <dsp:nvSpPr>
        <dsp:cNvPr id="0" name=""/>
        <dsp:cNvSpPr/>
      </dsp:nvSpPr>
      <dsp:spPr>
        <a:xfrm>
          <a:off x="1885929"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marL="0" lvl="0" indent="0" algn="ctr" defTabSz="933450">
            <a:lnSpc>
              <a:spcPct val="10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sp:txBody>
      <dsp:txXfrm>
        <a:off x="1885929" y="2259468"/>
        <a:ext cx="3224510" cy="1934706"/>
      </dsp:txXfrm>
    </dsp:sp>
    <dsp:sp modelId="{0C1C238E-E957-4E07-8EEC-3359D51CA829}">
      <dsp:nvSpPr>
        <dsp:cNvPr id="0" name=""/>
        <dsp:cNvSpPr/>
      </dsp:nvSpPr>
      <dsp:spPr>
        <a:xfrm>
          <a:off x="5416994"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marL="0" lvl="0" indent="0" algn="ctr" defTabSz="933450">
            <a:lnSpc>
              <a:spcPct val="9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sp:txBody>
      <dsp:txXfrm>
        <a:off x="5416994" y="2259468"/>
        <a:ext cx="3224510" cy="193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D4033-BEBC-4C66-9E28-C3F9B3BEDDBA}">
      <dsp:nvSpPr>
        <dsp:cNvPr id="0" name=""/>
        <dsp:cNvSpPr/>
      </dsp:nvSpPr>
      <dsp:spPr>
        <a:xfrm>
          <a:off x="0" y="4463"/>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5614BF-A202-4FC6-8020-92435F3DE6C1}">
      <dsp:nvSpPr>
        <dsp:cNvPr id="0" name=""/>
        <dsp:cNvSpPr/>
      </dsp:nvSpPr>
      <dsp:spPr>
        <a:xfrm>
          <a:off x="304749" y="231136"/>
          <a:ext cx="554631" cy="554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F4BB3-C851-481A-93DD-7782C4C599F6}">
      <dsp:nvSpPr>
        <dsp:cNvPr id="0" name=""/>
        <dsp:cNvSpPr/>
      </dsp:nvSpPr>
      <dsp:spPr>
        <a:xfrm>
          <a:off x="1164129" y="4463"/>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4463"/>
        <a:ext cx="4289102" cy="1038917"/>
      </dsp:txXfrm>
    </dsp:sp>
    <dsp:sp modelId="{4A55145A-E328-42A8-BB6C-EA0EB559681E}">
      <dsp:nvSpPr>
        <dsp:cNvPr id="0" name=""/>
        <dsp:cNvSpPr/>
      </dsp:nvSpPr>
      <dsp:spPr>
        <a:xfrm>
          <a:off x="0" y="1303111"/>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20C2A999-5358-4E96-BDE6-94CCFA9FBDD9}">
      <dsp:nvSpPr>
        <dsp:cNvPr id="0" name=""/>
        <dsp:cNvSpPr/>
      </dsp:nvSpPr>
      <dsp:spPr>
        <a:xfrm>
          <a:off x="304749" y="1529784"/>
          <a:ext cx="554631" cy="554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465E0-7E4A-41B3-A897-C0A5CDA1E922}">
      <dsp:nvSpPr>
        <dsp:cNvPr id="0" name=""/>
        <dsp:cNvSpPr/>
      </dsp:nvSpPr>
      <dsp:spPr>
        <a:xfrm>
          <a:off x="1164129" y="1303111"/>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1303111"/>
        <a:ext cx="4289102" cy="1038917"/>
      </dsp:txXfrm>
    </dsp:sp>
    <dsp:sp modelId="{EEE5E13F-777E-4254-83E7-FFB2224CDC78}">
      <dsp:nvSpPr>
        <dsp:cNvPr id="0" name=""/>
        <dsp:cNvSpPr/>
      </dsp:nvSpPr>
      <dsp:spPr>
        <a:xfrm>
          <a:off x="0" y="2601758"/>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9F28F31-973D-479E-B32A-45BCB2706DBA}">
      <dsp:nvSpPr>
        <dsp:cNvPr id="0" name=""/>
        <dsp:cNvSpPr/>
      </dsp:nvSpPr>
      <dsp:spPr>
        <a:xfrm>
          <a:off x="304749" y="2828431"/>
          <a:ext cx="554631" cy="554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46A71-AC87-449C-808D-ED19FEE63AD0}">
      <dsp:nvSpPr>
        <dsp:cNvPr id="0" name=""/>
        <dsp:cNvSpPr/>
      </dsp:nvSpPr>
      <dsp:spPr>
        <a:xfrm>
          <a:off x="1164129" y="2601758"/>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2601758"/>
        <a:ext cx="4289102" cy="1038917"/>
      </dsp:txXfrm>
    </dsp:sp>
    <dsp:sp modelId="{C0A239A2-982B-4EE7-A847-A96291BD63AA}">
      <dsp:nvSpPr>
        <dsp:cNvPr id="0" name=""/>
        <dsp:cNvSpPr/>
      </dsp:nvSpPr>
      <dsp:spPr>
        <a:xfrm>
          <a:off x="0" y="3900406"/>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5F02AB3-857E-4375-B095-E3F3F1FC4455}">
      <dsp:nvSpPr>
        <dsp:cNvPr id="0" name=""/>
        <dsp:cNvSpPr/>
      </dsp:nvSpPr>
      <dsp:spPr>
        <a:xfrm>
          <a:off x="304749" y="4127079"/>
          <a:ext cx="554631" cy="554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5BE4-ABDF-48DC-B130-4A4132D400C6}">
      <dsp:nvSpPr>
        <dsp:cNvPr id="0" name=""/>
        <dsp:cNvSpPr/>
      </dsp:nvSpPr>
      <dsp:spPr>
        <a:xfrm>
          <a:off x="1164129" y="3900406"/>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3900406"/>
        <a:ext cx="4289102" cy="1038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A4CF-7D4E-46D9-ACC3-2E67ABB23ED4}">
      <dsp:nvSpPr>
        <dsp:cNvPr id="0" name=""/>
        <dsp:cNvSpPr/>
      </dsp:nvSpPr>
      <dsp:spPr>
        <a:xfrm>
          <a:off x="1762070" y="1959130"/>
          <a:ext cx="1221177" cy="1221177"/>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3A56"/>
              </a:solidFill>
            </a:rPr>
            <a:t>Asthma action plans</a:t>
          </a:r>
        </a:p>
      </dsp:txBody>
      <dsp:txXfrm>
        <a:off x="1940907" y="2137967"/>
        <a:ext cx="863503" cy="863503"/>
      </dsp:txXfrm>
    </dsp:sp>
    <dsp:sp modelId="{F644B754-F814-4013-8A2D-E170C49B4490}">
      <dsp:nvSpPr>
        <dsp:cNvPr id="0" name=""/>
        <dsp:cNvSpPr/>
      </dsp:nvSpPr>
      <dsp:spPr>
        <a:xfrm rot="10800000">
          <a:off x="580422"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85C110C1-76E1-46F5-AAF9-778C0C388D3F}">
      <dsp:nvSpPr>
        <dsp:cNvPr id="0" name=""/>
        <dsp:cNvSpPr/>
      </dsp:nvSpPr>
      <dsp:spPr>
        <a:xfrm>
          <a:off x="363"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Medication and how to take it effectively</a:t>
          </a:r>
        </a:p>
      </dsp:txBody>
      <dsp:txXfrm>
        <a:off x="27546" y="2132854"/>
        <a:ext cx="1105753" cy="873729"/>
      </dsp:txXfrm>
    </dsp:sp>
    <dsp:sp modelId="{7B7782B1-E720-4DBA-9F0E-B1082A7B07D4}">
      <dsp:nvSpPr>
        <dsp:cNvPr id="0" name=""/>
        <dsp:cNvSpPr/>
      </dsp:nvSpPr>
      <dsp:spPr>
        <a:xfrm rot="13500000">
          <a:off x="941826"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10403821-6112-4D97-B54D-CB73A5A15120}">
      <dsp:nvSpPr>
        <dsp:cNvPr id="0" name=""/>
        <dsp:cNvSpPr/>
      </dsp:nvSpPr>
      <dsp:spPr>
        <a:xfrm>
          <a:off x="525297"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Triggers</a:t>
          </a:r>
        </a:p>
      </dsp:txBody>
      <dsp:txXfrm>
        <a:off x="552480" y="865552"/>
        <a:ext cx="1105753" cy="873729"/>
      </dsp:txXfrm>
    </dsp:sp>
    <dsp:sp modelId="{7BA57404-550A-4E40-A541-791A84CE2ECE}">
      <dsp:nvSpPr>
        <dsp:cNvPr id="0" name=""/>
        <dsp:cNvSpPr/>
      </dsp:nvSpPr>
      <dsp:spPr>
        <a:xfrm rot="16200000">
          <a:off x="1814330" y="1161793"/>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BB67C9DC-E0EC-4A41-B876-AFCC676F9F53}">
      <dsp:nvSpPr>
        <dsp:cNvPr id="0" name=""/>
        <dsp:cNvSpPr/>
      </dsp:nvSpPr>
      <dsp:spPr>
        <a:xfrm>
          <a:off x="1792599" y="313435"/>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Maximum number of doses</a:t>
          </a:r>
        </a:p>
      </dsp:txBody>
      <dsp:txXfrm>
        <a:off x="1819782" y="340618"/>
        <a:ext cx="1105753" cy="873729"/>
      </dsp:txXfrm>
    </dsp:sp>
    <dsp:sp modelId="{901E124A-E109-4D33-8FA0-9CE1A1E97543}">
      <dsp:nvSpPr>
        <dsp:cNvPr id="0" name=""/>
        <dsp:cNvSpPr/>
      </dsp:nvSpPr>
      <dsp:spPr>
        <a:xfrm rot="18900000">
          <a:off x="2686835"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A80C9B60-B1FF-49FB-AD3E-14EDDC969D89}">
      <dsp:nvSpPr>
        <dsp:cNvPr id="0" name=""/>
        <dsp:cNvSpPr/>
      </dsp:nvSpPr>
      <dsp:spPr>
        <a:xfrm>
          <a:off x="3059901"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When to seek help</a:t>
          </a:r>
        </a:p>
      </dsp:txBody>
      <dsp:txXfrm>
        <a:off x="3087084" y="865552"/>
        <a:ext cx="1105753" cy="873729"/>
      </dsp:txXfrm>
    </dsp:sp>
    <dsp:sp modelId="{13E71F73-E135-48CE-A0F5-451CE314DC31}">
      <dsp:nvSpPr>
        <dsp:cNvPr id="0" name=""/>
        <dsp:cNvSpPr/>
      </dsp:nvSpPr>
      <dsp:spPr>
        <a:xfrm>
          <a:off x="3048238"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073285EE-A98F-4AE1-94E5-385B33A5EB15}">
      <dsp:nvSpPr>
        <dsp:cNvPr id="0" name=""/>
        <dsp:cNvSpPr/>
      </dsp:nvSpPr>
      <dsp:spPr>
        <a:xfrm>
          <a:off x="3584835"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Tobacco dependency</a:t>
          </a:r>
        </a:p>
      </dsp:txBody>
      <dsp:txXfrm>
        <a:off x="3612018" y="2132854"/>
        <a:ext cx="1105753" cy="8737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51B4-8BBB-4034-8AAF-08F9CDD416CA}" type="datetimeFigureOut">
              <a:rPr lang="en-GB" smtClean="0"/>
              <a:t>08/05/2025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3691-5A71-4647-A94C-B7E5584C5AF2}" type="slidenum">
              <a:rPr lang="en-GB" smtClean="0"/>
              <a:t>‹#›</a:t>
            </a:fld>
            <a:endParaRPr lang="en-GB" dirty="0"/>
          </a:p>
        </p:txBody>
      </p:sp>
    </p:spTree>
    <p:extLst>
      <p:ext uri="{BB962C8B-B14F-4D97-AF65-F5344CB8AC3E}">
        <p14:creationId xmlns:p14="http://schemas.microsoft.com/office/powerpoint/2010/main" val="397959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ce.org.uk/guidance/ng245/resources/inhaled-corticosteroid-doses-for-the-bts-nice-and-sign-asthma-guideline-pdf-1355814802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ochrane.org/CD013518/AIRWAYS_combination-fixed-dose-beta-agonist-and-steroid-inhaler-required-adults-or-children-mild-asthm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thmaandlung.org.uk/sites/default/files/2023-03/digital_asthma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a:t>
            </a:fld>
            <a:endParaRPr lang="en-GB" dirty="0"/>
          </a:p>
        </p:txBody>
      </p:sp>
    </p:spTree>
    <p:extLst>
      <p:ext uri="{BB962C8B-B14F-4D97-AF65-F5344CB8AC3E}">
        <p14:creationId xmlns:p14="http://schemas.microsoft.com/office/powerpoint/2010/main" val="386184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FeNO – Fractional exhaled nitric oxide</a:t>
            </a:r>
          </a:p>
          <a:p>
            <a:r>
              <a:rPr lang="en-GB" dirty="0"/>
              <a:t>RAST – Radioallergosorbent test</a:t>
            </a:r>
          </a:p>
        </p:txBody>
      </p:sp>
      <p:sp>
        <p:nvSpPr>
          <p:cNvPr id="4" name="Slide Number Placeholder 3"/>
          <p:cNvSpPr>
            <a:spLocks noGrp="1"/>
          </p:cNvSpPr>
          <p:nvPr>
            <p:ph type="sldNum" sz="quarter" idx="5"/>
          </p:nvPr>
        </p:nvSpPr>
        <p:spPr/>
        <p:txBody>
          <a:bodyPr/>
          <a:lstStyle/>
          <a:p>
            <a:fld id="{2B153691-5A71-4647-A94C-B7E5584C5AF2}" type="slidenum">
              <a:rPr lang="en-GB" smtClean="0"/>
              <a:t>19</a:t>
            </a:fld>
            <a:endParaRPr lang="en-GB" dirty="0"/>
          </a:p>
        </p:txBody>
      </p:sp>
    </p:spTree>
    <p:extLst>
      <p:ext uri="{BB962C8B-B14F-4D97-AF65-F5344CB8AC3E}">
        <p14:creationId xmlns:p14="http://schemas.microsoft.com/office/powerpoint/2010/main" val="66003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Diagnosing Asthma in CYP position statement will be made publicly available in mid-late May 2025.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20</a:t>
            </a:fld>
            <a:endParaRPr lang="en-GB" dirty="0"/>
          </a:p>
        </p:txBody>
      </p:sp>
    </p:spTree>
    <p:extLst>
      <p:ext uri="{BB962C8B-B14F-4D97-AF65-F5344CB8AC3E}">
        <p14:creationId xmlns:p14="http://schemas.microsoft.com/office/powerpoint/2010/main" val="91641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21</a:t>
            </a:fld>
            <a:endParaRPr lang="en-GB" dirty="0"/>
          </a:p>
        </p:txBody>
      </p:sp>
    </p:spTree>
    <p:extLst>
      <p:ext uri="{BB962C8B-B14F-4D97-AF65-F5344CB8AC3E}">
        <p14:creationId xmlns:p14="http://schemas.microsoft.com/office/powerpoint/2010/main" val="425591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22</a:t>
            </a:fld>
            <a:endParaRPr lang="en-GB" dirty="0"/>
          </a:p>
        </p:txBody>
      </p:sp>
    </p:spTree>
    <p:extLst>
      <p:ext uri="{BB962C8B-B14F-4D97-AF65-F5344CB8AC3E}">
        <p14:creationId xmlns:p14="http://schemas.microsoft.com/office/powerpoint/2010/main" val="32648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23</a:t>
            </a:fld>
            <a:endParaRPr lang="en-GB" dirty="0"/>
          </a:p>
        </p:txBody>
      </p:sp>
    </p:spTree>
    <p:extLst>
      <p:ext uri="{BB962C8B-B14F-4D97-AF65-F5344CB8AC3E}">
        <p14:creationId xmlns:p14="http://schemas.microsoft.com/office/powerpoint/2010/main" val="22383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beta-agonists</a:t>
            </a:r>
          </a:p>
          <a:p>
            <a:r>
              <a:rPr lang="en-GB" dirty="0"/>
              <a:t>See slides 25-28 for more information on SABA.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24</a:t>
            </a:fld>
            <a:endParaRPr lang="en-GB" dirty="0"/>
          </a:p>
        </p:txBody>
      </p:sp>
    </p:spTree>
    <p:extLst>
      <p:ext uri="{BB962C8B-B14F-4D97-AF65-F5344CB8AC3E}">
        <p14:creationId xmlns:p14="http://schemas.microsoft.com/office/powerpoint/2010/main" val="1264439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GB" dirty="0"/>
              <a:t>LABA = Long-acting beta-agonists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6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40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Notes</a:t>
            </a:r>
          </a:p>
          <a:p>
            <a:r>
              <a:rPr lang="en-GB" b="1" dirty="0"/>
              <a:t>Study details: NRAD 2014 </a:t>
            </a:r>
            <a:r>
              <a:rPr lang="en-GB" dirty="0"/>
              <a:t>– Asthma deaths occurring between February 2012 and January 2013 were identified through the Office for National Statistics (ONS) for England and Wales, the Northern Ireland Statistics and Research Agency (NISRA) and the National Records of Scotland (NRS). Extensive information about each death was sought from multiple sources, including primary, secondary and tertiary care, as well as ambulance, paramedic and out-of-hours care providers. 374 local coordinators were appointed in 297 hospitals across the NHS to collect and submit information to the project team, and 174 expert clinical assessors were recruited from primary, secondary and tertiary care throughout the UK to join expert panels that reviewed data. Each assessor participated in one or more expert panels, during which all information gathered on each death, including post-mortem reports, was reviewed by two assessors in detail, and this was followed by discussion and a consensus agreement of avoidable factors and recommendations by the whole panel.</a:t>
            </a:r>
          </a:p>
          <a:p>
            <a:r>
              <a:rPr lang="en-GB" dirty="0"/>
              <a:t>Data were available for analysis on 195 people who were thought to have died from asthma during the review period and the key findings relate to this group. Denominators vary according to where data were missing.</a:t>
            </a:r>
          </a:p>
          <a:p>
            <a:endParaRPr lang="en-GB" dirty="0"/>
          </a:p>
          <a:p>
            <a:r>
              <a:rPr lang="en-US" b="1" dirty="0"/>
              <a:t>SABA</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US" dirty="0"/>
              <a:t>https://www.asthmaandlung.org.uk/media/press-releases/one-million-people-uk-risk-asthma-attack-because-they-could-be-relying-wrong </a:t>
            </a:r>
          </a:p>
          <a:p>
            <a:endParaRPr lang="en-US" dirty="0"/>
          </a:p>
          <a:p>
            <a:r>
              <a:rPr lang="en-US" dirty="0"/>
              <a:t>Reference = 10. Royal College of Physicians. National Review of Asthma Deaths: Why asthma still kills. 2014.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6F5829-4DE8-5B49-8812-DA42F4EBEE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6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SABA = Short-acting beta-agonists</a:t>
            </a:r>
          </a:p>
        </p:txBody>
      </p:sp>
      <p:sp>
        <p:nvSpPr>
          <p:cNvPr id="4" name="Slide Number Placeholder 3"/>
          <p:cNvSpPr>
            <a:spLocks noGrp="1"/>
          </p:cNvSpPr>
          <p:nvPr>
            <p:ph type="sldNum" sz="quarter" idx="5"/>
          </p:nvPr>
        </p:nvSpPr>
        <p:spPr/>
        <p:txBody>
          <a:bodyPr/>
          <a:lstStyle/>
          <a:p>
            <a:fld id="{2B153691-5A71-4647-A94C-B7E5584C5AF2}" type="slidenum">
              <a:rPr lang="en-GB" smtClean="0"/>
              <a:t>28</a:t>
            </a:fld>
            <a:endParaRPr lang="en-GB" dirty="0"/>
          </a:p>
        </p:txBody>
      </p:sp>
    </p:spTree>
    <p:extLst>
      <p:ext uri="{BB962C8B-B14F-4D97-AF65-F5344CB8AC3E}">
        <p14:creationId xmlns:p14="http://schemas.microsoft.com/office/powerpoint/2010/main" val="2374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2. BTS/NICE/SIGN asthma guideline 2024</a:t>
            </a:r>
          </a:p>
        </p:txBody>
      </p:sp>
      <p:sp>
        <p:nvSpPr>
          <p:cNvPr id="4" name="Slide Number Placeholder 3"/>
          <p:cNvSpPr>
            <a:spLocks noGrp="1"/>
          </p:cNvSpPr>
          <p:nvPr>
            <p:ph type="sldNum" sz="quarter" idx="5"/>
          </p:nvPr>
        </p:nvSpPr>
        <p:spPr/>
        <p:txBody>
          <a:bodyPr/>
          <a:lstStyle/>
          <a:p>
            <a:fld id="{2B153691-5A71-4647-A94C-B7E5584C5AF2}" type="slidenum">
              <a:rPr lang="en-GB" smtClean="0"/>
              <a:t>4</a:t>
            </a:fld>
            <a:endParaRPr lang="en-GB" dirty="0"/>
          </a:p>
        </p:txBody>
      </p:sp>
    </p:spTree>
    <p:extLst>
      <p:ext uri="{BB962C8B-B14F-4D97-AF65-F5344CB8AC3E}">
        <p14:creationId xmlns:p14="http://schemas.microsoft.com/office/powerpoint/2010/main" val="14688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29</a:t>
            </a:fld>
            <a:endParaRPr lang="en-GB" dirty="0"/>
          </a:p>
        </p:txBody>
      </p:sp>
    </p:spTree>
    <p:extLst>
      <p:ext uri="{BB962C8B-B14F-4D97-AF65-F5344CB8AC3E}">
        <p14:creationId xmlns:p14="http://schemas.microsoft.com/office/powerpoint/2010/main" val="198589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LABA = Long-acting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QALYS = Quality-adjusted life year (</a:t>
            </a:r>
            <a:r>
              <a:rPr lang="en-GB" b="0" i="0" dirty="0">
                <a:solidFill>
                  <a:srgbClr val="001D35"/>
                </a:solidFill>
                <a:effectLst/>
                <a:latin typeface="Google Sans"/>
              </a:rPr>
              <a:t>a measure of health outcomes that combines both the length and quality of life, used in healthcare economics to assess the value of treatments and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30</a:t>
            </a:fld>
            <a:endParaRPr lang="en-GB" dirty="0"/>
          </a:p>
        </p:txBody>
      </p:sp>
    </p:spTree>
    <p:extLst>
      <p:ext uri="{BB962C8B-B14F-4D97-AF65-F5344CB8AC3E}">
        <p14:creationId xmlns:p14="http://schemas.microsoft.com/office/powerpoint/2010/main" val="213087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Low dose MART strengths for 12+ years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Low does up to 400mcg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r>
              <a:rPr lang="en-GB" sz="1800" dirty="0">
                <a:effectLst/>
                <a:latin typeface="Aptos" panose="020B0004020202020204" pitchFamily="34" charset="0"/>
                <a:ea typeface="Aptos" panose="020B0004020202020204" pitchFamily="34" charset="0"/>
                <a:cs typeface="Aptos" panose="020B0004020202020204" pitchFamily="34" charset="0"/>
              </a:rPr>
              <a:t>- Moderate-dose = up to 800mcg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31</a:t>
            </a:fld>
            <a:endParaRPr lang="en-GB" dirty="0"/>
          </a:p>
        </p:txBody>
      </p:sp>
    </p:spTree>
    <p:extLst>
      <p:ext uri="{BB962C8B-B14F-4D97-AF65-F5344CB8AC3E}">
        <p14:creationId xmlns:p14="http://schemas.microsoft.com/office/powerpoint/2010/main" val="180007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p:txBody>
      </p:sp>
      <p:sp>
        <p:nvSpPr>
          <p:cNvPr id="4" name="Slide Number Placeholder 3"/>
          <p:cNvSpPr>
            <a:spLocks noGrp="1"/>
          </p:cNvSpPr>
          <p:nvPr>
            <p:ph type="sldNum" sz="quarter" idx="5"/>
          </p:nvPr>
        </p:nvSpPr>
        <p:spPr/>
        <p:txBody>
          <a:bodyPr/>
          <a:lstStyle/>
          <a:p>
            <a:fld id="{2B153691-5A71-4647-A94C-B7E5584C5AF2}" type="slidenum">
              <a:rPr lang="en-GB" smtClean="0"/>
              <a:t>32</a:t>
            </a:fld>
            <a:endParaRPr lang="en-GB" dirty="0"/>
          </a:p>
        </p:txBody>
      </p:sp>
    </p:spTree>
    <p:extLst>
      <p:ext uri="{BB962C8B-B14F-4D97-AF65-F5344CB8AC3E}">
        <p14:creationId xmlns:p14="http://schemas.microsoft.com/office/powerpoint/2010/main" val="8059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Maintenance and reliever therapy</a:t>
            </a:r>
          </a:p>
          <a:p>
            <a:r>
              <a:rPr lang="en-GB" dirty="0"/>
              <a:t>ICS = Inhaled cortico-steroids </a:t>
            </a:r>
          </a:p>
          <a:p>
            <a:endParaRPr lang="en-GB" dirty="0"/>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severe exacerbations by 55%</a:t>
            </a:r>
            <a:r>
              <a:rPr lang="en-US" sz="1800" dirty="0">
                <a:effectLst/>
                <a:latin typeface="Calibri" panose="020F0502020204030204" pitchFamily="34" charset="0"/>
                <a:ea typeface="Aptos" panose="020B0004020202020204" pitchFamily="34"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Urgent &amp; Emergency Care usage by 65%</a:t>
            </a:r>
          </a:p>
          <a:p>
            <a:pPr marL="0" lvl="0" indent="0" fontAlgn="base">
              <a:buSzPts val="1000"/>
              <a:buFont typeface="Symbol" panose="05050102010706020507" pitchFamily="18" charset="2"/>
              <a:buNone/>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References:</a:t>
            </a: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https://www.nice.org.uk/guidance/ng245/resources/inhaled-corticosteroid-doses-for-the-bts-nice-and-sign-asthma-guideline-pdf-13558148029</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https://www.cochrane.org/CD013518/AIRWAYS_combination-fixed-dose-beta-agonist-and-steroid-inhaler-required-adults-or-children-mild-asthma</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fontAlgn="base">
              <a:buSzPts val="1000"/>
              <a:buFont typeface="Symbol" panose="05050102010706020507" pitchFamily="18" charset="2"/>
              <a:buNone/>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33</a:t>
            </a:fld>
            <a:endParaRPr lang="en-GB" dirty="0"/>
          </a:p>
        </p:txBody>
      </p:sp>
    </p:spTree>
    <p:extLst>
      <p:ext uri="{BB962C8B-B14F-4D97-AF65-F5344CB8AC3E}">
        <p14:creationId xmlns:p14="http://schemas.microsoft.com/office/powerpoint/2010/main" val="164967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r>
              <a:rPr lang="en-GB" dirty="0">
                <a:solidFill>
                  <a:srgbClr val="1C1C1C"/>
                </a:solidFill>
                <a:latin typeface="Inter"/>
              </a:rPr>
              <a:t>LABA = Long-acting beta-agonist </a:t>
            </a:r>
          </a:p>
          <a:p>
            <a:r>
              <a:rPr lang="en-GB" dirty="0">
                <a:solidFill>
                  <a:srgbClr val="1C1C1C"/>
                </a:solidFill>
                <a:latin typeface="Inter"/>
              </a:rPr>
              <a:t>ICS = Inhaled corticosteroid</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34</a:t>
            </a:fld>
            <a:endParaRPr lang="en-GB" dirty="0"/>
          </a:p>
        </p:txBody>
      </p:sp>
    </p:spTree>
    <p:extLst>
      <p:ext uri="{BB962C8B-B14F-4D97-AF65-F5344CB8AC3E}">
        <p14:creationId xmlns:p14="http://schemas.microsoft.com/office/powerpoint/2010/main" val="115579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35</a:t>
            </a:fld>
            <a:endParaRPr lang="en-GB" dirty="0"/>
          </a:p>
        </p:txBody>
      </p:sp>
    </p:spTree>
    <p:extLst>
      <p:ext uri="{BB962C8B-B14F-4D97-AF65-F5344CB8AC3E}">
        <p14:creationId xmlns:p14="http://schemas.microsoft.com/office/powerpoint/2010/main" val="42085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r>
              <a:rPr lang="en-GB" dirty="0"/>
              <a:t>PRN = daily</a:t>
            </a:r>
          </a:p>
          <a:p>
            <a:r>
              <a:rPr lang="en-GB" dirty="0"/>
              <a:t>LABA = Long-acting beta-agonists</a:t>
            </a:r>
          </a:p>
          <a:p>
            <a:r>
              <a:rPr lang="en-GB" dirty="0"/>
              <a:t>LTRA = Leukotriene receptor antagonists</a:t>
            </a:r>
          </a:p>
          <a:p>
            <a:r>
              <a:rPr lang="en-GB" dirty="0"/>
              <a:t>LAMA = Long-acting muscarinic antagonists</a:t>
            </a:r>
          </a:p>
          <a:p>
            <a:r>
              <a:rPr lang="en-GB" dirty="0"/>
              <a:t>PAAP = Personalised asthma action plan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36</a:t>
            </a:fld>
            <a:endParaRPr lang="en-GB" dirty="0"/>
          </a:p>
        </p:txBody>
      </p:sp>
    </p:spTree>
    <p:extLst>
      <p:ext uri="{BB962C8B-B14F-4D97-AF65-F5344CB8AC3E}">
        <p14:creationId xmlns:p14="http://schemas.microsoft.com/office/powerpoint/2010/main" val="363941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LABA = Long-acting beta-agonists</a:t>
            </a:r>
          </a:p>
          <a:p>
            <a:r>
              <a:rPr lang="en-GB" dirty="0"/>
              <a:t>LTRA = Leukotriene receptor antagonists</a:t>
            </a:r>
          </a:p>
          <a:p>
            <a:r>
              <a:rPr lang="en-GB" dirty="0"/>
              <a:t>LAMA = Long-acting muscarinic antagonists</a:t>
            </a:r>
          </a:p>
          <a:p>
            <a:r>
              <a:rPr lang="en-GB" dirty="0"/>
              <a:t>MDI = Metered-dose inhalers</a:t>
            </a:r>
          </a:p>
          <a:p>
            <a:r>
              <a:rPr lang="en-GB" dirty="0"/>
              <a:t>DPI = Dry powder inhalers</a:t>
            </a:r>
          </a:p>
        </p:txBody>
      </p:sp>
      <p:sp>
        <p:nvSpPr>
          <p:cNvPr id="4" name="Slide Number Placeholder 3"/>
          <p:cNvSpPr>
            <a:spLocks noGrp="1"/>
          </p:cNvSpPr>
          <p:nvPr>
            <p:ph type="sldNum" sz="quarter" idx="5"/>
          </p:nvPr>
        </p:nvSpPr>
        <p:spPr/>
        <p:txBody>
          <a:bodyPr/>
          <a:lstStyle/>
          <a:p>
            <a:fld id="{42E56CA1-2BA7-4196-AAAF-FFACB19137ED}" type="slidenum">
              <a:rPr lang="en-GB" smtClean="0"/>
              <a:t>37</a:t>
            </a:fld>
            <a:endParaRPr lang="en-GB" dirty="0"/>
          </a:p>
        </p:txBody>
      </p:sp>
    </p:spTree>
    <p:extLst>
      <p:ext uri="{BB962C8B-B14F-4D97-AF65-F5344CB8AC3E}">
        <p14:creationId xmlns:p14="http://schemas.microsoft.com/office/powerpoint/2010/main" val="322651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MDI = Metered-dose inhalers</a:t>
            </a:r>
          </a:p>
          <a:p>
            <a:r>
              <a:rPr lang="en-GB" dirty="0"/>
              <a:t>DPI = Dry powder inhalers</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38</a:t>
            </a:fld>
            <a:endParaRPr lang="en-GB" dirty="0"/>
          </a:p>
        </p:txBody>
      </p:sp>
    </p:spTree>
    <p:extLst>
      <p:ext uri="{BB962C8B-B14F-4D97-AF65-F5344CB8AC3E}">
        <p14:creationId xmlns:p14="http://schemas.microsoft.com/office/powerpoint/2010/main" val="35698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See slides 25 -28 for more information on SABAs. </a:t>
            </a:r>
          </a:p>
        </p:txBody>
      </p:sp>
      <p:sp>
        <p:nvSpPr>
          <p:cNvPr id="4" name="Slide Number Placeholder 3"/>
          <p:cNvSpPr>
            <a:spLocks noGrp="1"/>
          </p:cNvSpPr>
          <p:nvPr>
            <p:ph type="sldNum" sz="quarter" idx="5"/>
          </p:nvPr>
        </p:nvSpPr>
        <p:spPr/>
        <p:txBody>
          <a:bodyPr/>
          <a:lstStyle/>
          <a:p>
            <a:fld id="{2B153691-5A71-4647-A94C-B7E5584C5AF2}" type="slidenum">
              <a:rPr lang="en-GB" smtClean="0"/>
              <a:t>5</a:t>
            </a:fld>
            <a:endParaRPr lang="en-GB" dirty="0"/>
          </a:p>
        </p:txBody>
      </p:sp>
    </p:spTree>
    <p:extLst>
      <p:ext uri="{BB962C8B-B14F-4D97-AF65-F5344CB8AC3E}">
        <p14:creationId xmlns:p14="http://schemas.microsoft.com/office/powerpoint/2010/main" val="368242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39</a:t>
            </a:fld>
            <a:endParaRPr lang="en-GB" dirty="0"/>
          </a:p>
        </p:txBody>
      </p:sp>
    </p:spTree>
    <p:extLst>
      <p:ext uri="{BB962C8B-B14F-4D97-AF65-F5344CB8AC3E}">
        <p14:creationId xmlns:p14="http://schemas.microsoft.com/office/powerpoint/2010/main" val="69588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40</a:t>
            </a:fld>
            <a:endParaRPr lang="en-GB" dirty="0"/>
          </a:p>
        </p:txBody>
      </p:sp>
    </p:spTree>
    <p:extLst>
      <p:ext uri="{BB962C8B-B14F-4D97-AF65-F5344CB8AC3E}">
        <p14:creationId xmlns:p14="http://schemas.microsoft.com/office/powerpoint/2010/main" val="18309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41</a:t>
            </a:fld>
            <a:endParaRPr lang="en-GB" dirty="0"/>
          </a:p>
        </p:txBody>
      </p:sp>
    </p:spTree>
    <p:extLst>
      <p:ext uri="{BB962C8B-B14F-4D97-AF65-F5344CB8AC3E}">
        <p14:creationId xmlns:p14="http://schemas.microsoft.com/office/powerpoint/2010/main" val="309705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42</a:t>
            </a:fld>
            <a:endParaRPr lang="en-GB" dirty="0"/>
          </a:p>
        </p:txBody>
      </p:sp>
    </p:spTree>
    <p:extLst>
      <p:ext uri="{BB962C8B-B14F-4D97-AF65-F5344CB8AC3E}">
        <p14:creationId xmlns:p14="http://schemas.microsoft.com/office/powerpoint/2010/main" val="1289540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 </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43</a:t>
            </a:fld>
            <a:endParaRPr lang="en-GB" dirty="0"/>
          </a:p>
        </p:txBody>
      </p:sp>
    </p:spTree>
    <p:extLst>
      <p:ext uri="{BB962C8B-B14F-4D97-AF65-F5344CB8AC3E}">
        <p14:creationId xmlns:p14="http://schemas.microsoft.com/office/powerpoint/2010/main" val="3748668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A1AC-FF98-5E9D-F8DF-529194ED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7CFBD-4FB0-0DDD-E170-88AEAF73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5CD9-306A-B4AE-5E07-D005E1CBA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A45E2-E173-A34D-36A3-146C777F4866}"/>
              </a:ext>
            </a:extLst>
          </p:cNvPr>
          <p:cNvSpPr>
            <a:spLocks noGrp="1"/>
          </p:cNvSpPr>
          <p:nvPr>
            <p:ph type="sldNum" sz="quarter" idx="5"/>
          </p:nvPr>
        </p:nvSpPr>
        <p:spPr/>
        <p:txBody>
          <a:bodyPr/>
          <a:lstStyle/>
          <a:p>
            <a:fld id="{2B153691-5A71-4647-A94C-B7E5584C5AF2}" type="slidenum">
              <a:rPr lang="en-GB" smtClean="0"/>
              <a:t>44</a:t>
            </a:fld>
            <a:endParaRPr lang="en-GB" dirty="0"/>
          </a:p>
        </p:txBody>
      </p:sp>
    </p:spTree>
    <p:extLst>
      <p:ext uri="{BB962C8B-B14F-4D97-AF65-F5344CB8AC3E}">
        <p14:creationId xmlns:p14="http://schemas.microsoft.com/office/powerpoint/2010/main" val="20917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None/>
              <a:tabLst>
                <a:tab pos="444500" algn="l"/>
                <a:tab pos="914400" algn="l"/>
              </a:tabLst>
            </a:pPr>
            <a:r>
              <a:rPr lang="en-GB" dirty="0"/>
              <a:t>References =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45</a:t>
            </a:fld>
            <a:endParaRPr lang="en-GB" dirty="0"/>
          </a:p>
        </p:txBody>
      </p:sp>
    </p:spTree>
    <p:extLst>
      <p:ext uri="{BB962C8B-B14F-4D97-AF65-F5344CB8AC3E}">
        <p14:creationId xmlns:p14="http://schemas.microsoft.com/office/powerpoint/2010/main" val="258136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46</a:t>
            </a:fld>
            <a:endParaRPr lang="en-GB" dirty="0"/>
          </a:p>
        </p:txBody>
      </p:sp>
    </p:spTree>
    <p:extLst>
      <p:ext uri="{BB962C8B-B14F-4D97-AF65-F5344CB8AC3E}">
        <p14:creationId xmlns:p14="http://schemas.microsoft.com/office/powerpoint/2010/main" val="12828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47</a:t>
            </a:fld>
            <a:endParaRPr lang="en-GB" dirty="0"/>
          </a:p>
        </p:txBody>
      </p:sp>
    </p:spTree>
    <p:extLst>
      <p:ext uri="{BB962C8B-B14F-4D97-AF65-F5344CB8AC3E}">
        <p14:creationId xmlns:p14="http://schemas.microsoft.com/office/powerpoint/2010/main" val="233146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48</a:t>
            </a:fld>
            <a:endParaRPr lang="en-GB" dirty="0"/>
          </a:p>
        </p:txBody>
      </p:sp>
    </p:spTree>
    <p:extLst>
      <p:ext uri="{BB962C8B-B14F-4D97-AF65-F5344CB8AC3E}">
        <p14:creationId xmlns:p14="http://schemas.microsoft.com/office/powerpoint/2010/main" val="62131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 1. Asthma and Lung UK (Asthma Statistics), 8. NHS England (Asthma) and 9. RCPCH. State of Child Health. 2020</a:t>
            </a:r>
          </a:p>
        </p:txBody>
      </p:sp>
      <p:sp>
        <p:nvSpPr>
          <p:cNvPr id="4" name="Slide Number Placeholder 3"/>
          <p:cNvSpPr>
            <a:spLocks noGrp="1"/>
          </p:cNvSpPr>
          <p:nvPr>
            <p:ph type="sldNum" sz="quarter" idx="5"/>
          </p:nvPr>
        </p:nvSpPr>
        <p:spPr/>
        <p:txBody>
          <a:bodyPr/>
          <a:lstStyle/>
          <a:p>
            <a:fld id="{2B153691-5A71-4647-A94C-B7E5584C5AF2}" type="slidenum">
              <a:rPr lang="en-GB" smtClean="0"/>
              <a:t>8</a:t>
            </a:fld>
            <a:endParaRPr lang="en-GB" dirty="0"/>
          </a:p>
        </p:txBody>
      </p:sp>
    </p:spTree>
    <p:extLst>
      <p:ext uri="{BB962C8B-B14F-4D97-AF65-F5344CB8AC3E}">
        <p14:creationId xmlns:p14="http://schemas.microsoft.com/office/powerpoint/2010/main" val="406016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49</a:t>
            </a:fld>
            <a:endParaRPr lang="en-GB" dirty="0"/>
          </a:p>
        </p:txBody>
      </p:sp>
    </p:spTree>
    <p:extLst>
      <p:ext uri="{BB962C8B-B14F-4D97-AF65-F5344CB8AC3E}">
        <p14:creationId xmlns:p14="http://schemas.microsoft.com/office/powerpoint/2010/main" val="247731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SABA = Short-acting beta-agonists</a:t>
            </a:r>
          </a:p>
          <a:p>
            <a:endParaRPr lang="en-GB" dirty="0"/>
          </a:p>
          <a:p>
            <a:pPr marL="0" indent="0">
              <a:buFont typeface="Arial" panose="020B0604020202020204" pitchFamily="34" charset="0"/>
              <a:buNone/>
            </a:pPr>
            <a:r>
              <a:rPr lang="en-GB" sz="1200" b="1" dirty="0"/>
              <a:t>Early and accurate diagnosis</a:t>
            </a:r>
          </a:p>
          <a:p>
            <a:pPr marL="0" indent="0">
              <a:buFont typeface="Arial" panose="020B0604020202020204" pitchFamily="34" charset="0"/>
              <a:buNone/>
            </a:pPr>
            <a:r>
              <a:rPr lang="en-GB" dirty="0"/>
              <a:t>- Availability of diagnostic tests locally across our system to support timely diagnosis (FeNO and spirometry)</a:t>
            </a:r>
          </a:p>
          <a:p>
            <a:pPr marL="0" indent="0">
              <a:buFontTx/>
              <a:buNone/>
            </a:pPr>
            <a:r>
              <a:rPr lang="en-GB" dirty="0"/>
              <a:t>- Percentage of patients where the diagnosis is made to national standards</a:t>
            </a:r>
          </a:p>
          <a:p>
            <a:pPr marL="0" indent="0">
              <a:buFontTx/>
              <a:buNone/>
            </a:pPr>
            <a:r>
              <a:rPr lang="en-GB" b="1" dirty="0"/>
              <a:t>Reduction in prescribing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Several national parameters of quality of prescribing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Fewer hospital emergency admission and unscheduled GP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How we compare to others with similar populations and around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Avoidable asthma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If we do have a death this will be investigated to ensure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Treatment audits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on SABA only pathways or with high numbers of SABA prescriptions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whose asthma is well controlled and who could potentially move to a combined inhaler system (AIR/MART)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have been admitted to hospital with asthma attack or who have requested an unscheduled GP visit due to their asthma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are not attending their annual asthma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SABA only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Use of SABA alone is associated with higher risk of uncontrolled asthma, frequent asthma attack, more hospital admission and adverse outcomes. </a:t>
            </a:r>
            <a:endParaRPr lang="en-GB" sz="1200" b="0" dirty="0"/>
          </a:p>
          <a:p>
            <a:pPr marL="0" indent="0">
              <a:buFont typeface="Arial" panose="020B0604020202020204" pitchFamily="34" charset="0"/>
              <a:buNone/>
            </a:pPr>
            <a:endParaRPr lang="en-GB" sz="1200" b="0" dirty="0"/>
          </a:p>
          <a:p>
            <a:r>
              <a:rPr lang="en-GB" dirty="0"/>
              <a:t>National datasets which can be used to measure these metrics</a:t>
            </a:r>
          </a:p>
          <a:p>
            <a:pPr marL="171450" indent="-171450">
              <a:buFontTx/>
              <a:buChar char="-"/>
            </a:pPr>
            <a:r>
              <a:rPr lang="en-GB" dirty="0"/>
              <a:t>EMIS and System One to run internal audits</a:t>
            </a:r>
          </a:p>
          <a:p>
            <a:pPr marL="171450" indent="-171450">
              <a:buFontTx/>
              <a:buChar char="-"/>
            </a:pPr>
            <a:r>
              <a:rPr lang="en-GB" dirty="0"/>
              <a:t>Quality Outcomes Framework (QOF) data</a:t>
            </a:r>
          </a:p>
          <a:p>
            <a:pPr marL="171450" indent="-171450">
              <a:buFontTx/>
              <a:buChar char="-"/>
            </a:pPr>
            <a:r>
              <a:rPr lang="en-GB" dirty="0"/>
              <a:t>Fingertips</a:t>
            </a:r>
          </a:p>
          <a:p>
            <a:pPr marL="171450" indent="-171450">
              <a:buFontTx/>
              <a:buChar char="-"/>
            </a:pPr>
            <a:r>
              <a:rPr lang="en-GB" dirty="0"/>
              <a:t>NHS England, respiratory dashboards</a:t>
            </a:r>
          </a:p>
          <a:p>
            <a:r>
              <a:rPr lang="en-GB" dirty="0"/>
              <a:t>-   Office for National Statistics (ONS) </a:t>
            </a:r>
          </a:p>
          <a:p>
            <a:pPr marL="171450" indent="-171450">
              <a:buFontTx/>
              <a:buChar char="-"/>
            </a:pPr>
            <a:r>
              <a:rPr lang="en-GB" dirty="0"/>
              <a:t>National Respiratory Audit Programme (NRAP)</a:t>
            </a:r>
          </a:p>
          <a:p>
            <a:pPr marL="171450" indent="-171450">
              <a:buFontTx/>
              <a:buChar char="-"/>
            </a:pPr>
            <a:r>
              <a:rPr lang="en-GB" dirty="0"/>
              <a:t>Data.gov.uk</a:t>
            </a:r>
          </a:p>
          <a:p>
            <a:pPr marL="171450" indent="-171450">
              <a:buFontTx/>
              <a:buChar char="-"/>
            </a:pPr>
            <a:r>
              <a:rPr lang="en-GB" dirty="0"/>
              <a:t>Data – Digital Health and Care Wales (DHCW)</a:t>
            </a:r>
          </a:p>
          <a:p>
            <a:pPr marL="0" indent="0">
              <a:buFontTx/>
              <a:buNone/>
            </a:pPr>
            <a:r>
              <a:rPr lang="en-GB" dirty="0"/>
              <a:t>See Asthma and Lung Uks Digital Asthma report for more information on action which can be taken at commissioner, Primary Care Network and Health professional level: </a:t>
            </a:r>
            <a:r>
              <a:rPr lang="en-GB" dirty="0">
                <a:hlinkClick r:id="rId3"/>
              </a:rPr>
              <a:t>digital_asthma_report.pdf</a:t>
            </a:r>
            <a:endParaRPr lang="en-GB" dirty="0"/>
          </a:p>
          <a:p>
            <a:endParaRPr lang="en-GB" dirty="0"/>
          </a:p>
        </p:txBody>
      </p:sp>
      <p:sp>
        <p:nvSpPr>
          <p:cNvPr id="4" name="Slide Number Placeholder 3"/>
          <p:cNvSpPr>
            <a:spLocks noGrp="1"/>
          </p:cNvSpPr>
          <p:nvPr>
            <p:ph type="sldNum" sz="quarter" idx="5"/>
          </p:nvPr>
        </p:nvSpPr>
        <p:spPr/>
        <p:txBody>
          <a:bodyPr/>
          <a:lstStyle/>
          <a:p>
            <a:fld id="{6D0ED6B8-2CFE-7847-8221-17A60B19ADE3}" type="slidenum">
              <a:rPr lang="en-GB" smtClean="0"/>
              <a:t>50</a:t>
            </a:fld>
            <a:endParaRPr lang="en-GB" dirty="0"/>
          </a:p>
        </p:txBody>
      </p:sp>
    </p:spTree>
    <p:extLst>
      <p:ext uri="{BB962C8B-B14F-4D97-AF65-F5344CB8AC3E}">
        <p14:creationId xmlns:p14="http://schemas.microsoft.com/office/powerpoint/2010/main" val="2466507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latin typeface="+mj-lt"/>
              </a:rPr>
              <a:t>Speaker notes:</a:t>
            </a:r>
          </a:p>
          <a:p>
            <a:pPr algn="l"/>
            <a:r>
              <a:rPr lang="en-GB" dirty="0">
                <a:latin typeface="+mj-lt"/>
              </a:rPr>
              <a:t>Key Messages for Successful implementation</a:t>
            </a:r>
          </a:p>
          <a:p>
            <a:pPr algn="l"/>
            <a:r>
              <a:rPr lang="en-GB" dirty="0">
                <a:solidFill>
                  <a:schemeClr val="tx1"/>
                </a:solidFill>
                <a:latin typeface="+mj-lt"/>
              </a:rPr>
              <a:t>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endParaRPr lang="en-GB" dirty="0"/>
          </a:p>
        </p:txBody>
      </p:sp>
      <p:sp>
        <p:nvSpPr>
          <p:cNvPr id="4" name="Slide Number Placeholder 3"/>
          <p:cNvSpPr>
            <a:spLocks noGrp="1"/>
          </p:cNvSpPr>
          <p:nvPr>
            <p:ph type="sldNum" sz="quarter" idx="5"/>
          </p:nvPr>
        </p:nvSpPr>
        <p:spPr/>
        <p:txBody>
          <a:bodyPr/>
          <a:lstStyle/>
          <a:p>
            <a:fld id="{4984755F-FA1C-4F34-B5FD-C3DA8358D673}" type="slidenum">
              <a:rPr lang="en-GB" smtClean="0"/>
              <a:t>51</a:t>
            </a:fld>
            <a:endParaRPr lang="en-GB" dirty="0"/>
          </a:p>
        </p:txBody>
      </p:sp>
    </p:spTree>
    <p:extLst>
      <p:ext uri="{BB962C8B-B14F-4D97-AF65-F5344CB8AC3E}">
        <p14:creationId xmlns:p14="http://schemas.microsoft.com/office/powerpoint/2010/main" val="2924725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E4B3-228A-BED1-33C1-DF5023F4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8E62A-6CFD-89EC-0338-B8947B07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8AC24-9290-A661-EBB6-33BB33A14A4E}"/>
              </a:ext>
            </a:extLst>
          </p:cNvPr>
          <p:cNvSpPr>
            <a:spLocks noGrp="1"/>
          </p:cNvSpPr>
          <p:nvPr>
            <p:ph type="body" idx="1"/>
          </p:nvPr>
        </p:nvSpPr>
        <p:spPr/>
        <p:txBody>
          <a:bodyPr/>
          <a:lstStyle/>
          <a:p>
            <a:pPr algn="l"/>
            <a:endParaRPr lang="en-GB" dirty="0">
              <a:latin typeface="+mj-lt"/>
            </a:endParaRPr>
          </a:p>
          <a:p>
            <a:pPr algn="l"/>
            <a:r>
              <a:rPr lang="en-GB" dirty="0">
                <a:latin typeface="+mj-lt"/>
              </a:rPr>
              <a:t>Key Messages for Successful implementation</a:t>
            </a:r>
          </a:p>
          <a:p>
            <a:pPr algn="l"/>
            <a:endParaRPr lang="en-GB" dirty="0">
              <a:solidFill>
                <a:schemeClr val="tx1"/>
              </a:solidFill>
              <a:latin typeface="+mj-lt"/>
            </a:endParaRPr>
          </a:p>
          <a:p>
            <a:pPr algn="l"/>
            <a:r>
              <a:rPr lang="en-GB" dirty="0">
                <a:solidFill>
                  <a:schemeClr val="tx1"/>
                </a:solidFill>
                <a:latin typeface="+mj-lt"/>
              </a:rPr>
              <a:t> 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endParaRPr lang="en-GB" dirty="0"/>
          </a:p>
        </p:txBody>
      </p:sp>
      <p:sp>
        <p:nvSpPr>
          <p:cNvPr id="4" name="Slide Number Placeholder 3">
            <a:extLst>
              <a:ext uri="{FF2B5EF4-FFF2-40B4-BE49-F238E27FC236}">
                <a16:creationId xmlns:a16="http://schemas.microsoft.com/office/drawing/2014/main" id="{3ACC44BC-9287-0412-3A32-B4ABF0E86577}"/>
              </a:ext>
            </a:extLst>
          </p:cNvPr>
          <p:cNvSpPr>
            <a:spLocks noGrp="1"/>
          </p:cNvSpPr>
          <p:nvPr>
            <p:ph type="sldNum" sz="quarter" idx="5"/>
          </p:nvPr>
        </p:nvSpPr>
        <p:spPr/>
        <p:txBody>
          <a:bodyPr/>
          <a:lstStyle/>
          <a:p>
            <a:fld id="{4984755F-FA1C-4F34-B5FD-C3DA8358D673}" type="slidenum">
              <a:rPr lang="en-GB" smtClean="0"/>
              <a:t>52</a:t>
            </a:fld>
            <a:endParaRPr lang="en-GB" dirty="0"/>
          </a:p>
        </p:txBody>
      </p:sp>
    </p:spTree>
    <p:extLst>
      <p:ext uri="{BB962C8B-B14F-4D97-AF65-F5344CB8AC3E}">
        <p14:creationId xmlns:p14="http://schemas.microsoft.com/office/powerpoint/2010/main" val="66796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53</a:t>
            </a:fld>
            <a:endParaRPr lang="en-GB" dirty="0"/>
          </a:p>
        </p:txBody>
      </p:sp>
    </p:spTree>
    <p:extLst>
      <p:ext uri="{BB962C8B-B14F-4D97-AF65-F5344CB8AC3E}">
        <p14:creationId xmlns:p14="http://schemas.microsoft.com/office/powerpoint/2010/main" val="584587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Resources and references</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54</a:t>
            </a:fld>
            <a:endParaRPr lang="en-GB" dirty="0"/>
          </a:p>
        </p:txBody>
      </p:sp>
    </p:spTree>
    <p:extLst>
      <p:ext uri="{BB962C8B-B14F-4D97-AF65-F5344CB8AC3E}">
        <p14:creationId xmlns:p14="http://schemas.microsoft.com/office/powerpoint/2010/main" val="30254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7. National Institute for Health and Care Excellence (NICE)</a:t>
            </a:r>
          </a:p>
        </p:txBody>
      </p:sp>
      <p:sp>
        <p:nvSpPr>
          <p:cNvPr id="4" name="Slide Number Placeholder 3"/>
          <p:cNvSpPr>
            <a:spLocks noGrp="1"/>
          </p:cNvSpPr>
          <p:nvPr>
            <p:ph type="sldNum" sz="quarter" idx="5"/>
          </p:nvPr>
        </p:nvSpPr>
        <p:spPr/>
        <p:txBody>
          <a:bodyPr/>
          <a:lstStyle/>
          <a:p>
            <a:fld id="{2B153691-5A71-4647-A94C-B7E5584C5AF2}" type="slidenum">
              <a:rPr lang="en-GB" smtClean="0"/>
              <a:t>9</a:t>
            </a:fld>
            <a:endParaRPr lang="en-GB" dirty="0"/>
          </a:p>
        </p:txBody>
      </p:sp>
    </p:spTree>
    <p:extLst>
      <p:ext uri="{BB962C8B-B14F-4D97-AF65-F5344CB8AC3E}">
        <p14:creationId xmlns:p14="http://schemas.microsoft.com/office/powerpoint/2010/main" val="43395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b="1" dirty="0"/>
              <a:t>Getting the diagnosis right</a:t>
            </a:r>
          </a:p>
          <a:p>
            <a:pPr marL="171450" indent="-171450">
              <a:buFontTx/>
              <a:buChar char="-"/>
            </a:pPr>
            <a:r>
              <a:rPr lang="en-GB" dirty="0"/>
              <a:t>Investing in testing tools such as FeNO and spirometry</a:t>
            </a:r>
          </a:p>
          <a:p>
            <a:pPr marL="0" indent="0">
              <a:buFontTx/>
              <a:buNone/>
            </a:pPr>
            <a:r>
              <a:rPr lang="en-GB" b="1" dirty="0"/>
              <a:t>Getting the asthma treatment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Supporting local incentives to review the treatment of people with asthma in accordance with the new guideline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Raising awareness of the risks associated with short-acting beta-agonist (SABA) free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Getting the asthma training right</a:t>
            </a:r>
          </a:p>
          <a:p>
            <a:r>
              <a:rPr lang="en-GB" dirty="0"/>
              <a:t>- Adopting Fit to Care across entire workforce to ensure all have appropriate knowledge, skills and training of healthcare professionals treating individuals with asthma</a:t>
            </a:r>
          </a:p>
          <a:p>
            <a:pPr marL="0" indent="0">
              <a:buFontTx/>
              <a:buNone/>
            </a:pPr>
            <a:r>
              <a:rPr lang="en-GB" dirty="0"/>
              <a:t>- Provide educational updates to the workforce on the new guidelines via PCRS slide kits and online learning modules</a:t>
            </a:r>
          </a:p>
        </p:txBody>
      </p:sp>
      <p:sp>
        <p:nvSpPr>
          <p:cNvPr id="4" name="Slide Number Placeholder 3"/>
          <p:cNvSpPr>
            <a:spLocks noGrp="1"/>
          </p:cNvSpPr>
          <p:nvPr>
            <p:ph type="sldNum" sz="quarter" idx="5"/>
          </p:nvPr>
        </p:nvSpPr>
        <p:spPr/>
        <p:txBody>
          <a:bodyPr/>
          <a:lstStyle/>
          <a:p>
            <a:fld id="{2B153691-5A71-4647-A94C-B7E5584C5AF2}" type="slidenum">
              <a:rPr lang="en-GB" smtClean="0"/>
              <a:t>10</a:t>
            </a:fld>
            <a:endParaRPr lang="en-GB" dirty="0"/>
          </a:p>
        </p:txBody>
      </p:sp>
    </p:spTree>
    <p:extLst>
      <p:ext uri="{BB962C8B-B14F-4D97-AF65-F5344CB8AC3E}">
        <p14:creationId xmlns:p14="http://schemas.microsoft.com/office/powerpoint/2010/main" val="22802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14</a:t>
            </a:fld>
            <a:endParaRPr lang="en-GB" dirty="0"/>
          </a:p>
        </p:txBody>
      </p:sp>
    </p:spTree>
    <p:extLst>
      <p:ext uri="{BB962C8B-B14F-4D97-AF65-F5344CB8AC3E}">
        <p14:creationId xmlns:p14="http://schemas.microsoft.com/office/powerpoint/2010/main" val="50124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1. Asthma and Lung UK</a:t>
            </a:r>
          </a:p>
        </p:txBody>
      </p:sp>
      <p:sp>
        <p:nvSpPr>
          <p:cNvPr id="4" name="Slide Number Placeholder 3"/>
          <p:cNvSpPr>
            <a:spLocks noGrp="1"/>
          </p:cNvSpPr>
          <p:nvPr>
            <p:ph type="sldNum" sz="quarter" idx="5"/>
          </p:nvPr>
        </p:nvSpPr>
        <p:spPr/>
        <p:txBody>
          <a:bodyPr/>
          <a:lstStyle/>
          <a:p>
            <a:fld id="{2B153691-5A71-4647-A94C-B7E5584C5AF2}" type="slidenum">
              <a:rPr lang="en-GB" smtClean="0"/>
              <a:t>15</a:t>
            </a:fld>
            <a:endParaRPr lang="en-GB" dirty="0"/>
          </a:p>
        </p:txBody>
      </p:sp>
    </p:spTree>
    <p:extLst>
      <p:ext uri="{BB962C8B-B14F-4D97-AF65-F5344CB8AC3E}">
        <p14:creationId xmlns:p14="http://schemas.microsoft.com/office/powerpoint/2010/main" val="57618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1. Asthma and Lung UK and 10. Royal College of Physicians. National Review of Asthma Deaths: Why Asthma Still Kills. 2014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16</a:t>
            </a:fld>
            <a:endParaRPr lang="en-GB" dirty="0"/>
          </a:p>
        </p:txBody>
      </p:sp>
    </p:spTree>
    <p:extLst>
      <p:ext uri="{BB962C8B-B14F-4D97-AF65-F5344CB8AC3E}">
        <p14:creationId xmlns:p14="http://schemas.microsoft.com/office/powerpoint/2010/main" val="144240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BCE1-34FE-593B-C6A5-7974D0B72B68}"/>
              </a:ext>
            </a:extLst>
          </p:cNvPr>
          <p:cNvSpPr>
            <a:spLocks noGrp="1"/>
          </p:cNvSpPr>
          <p:nvPr>
            <p:ph type="ctrTitle"/>
          </p:nvPr>
        </p:nvSpPr>
        <p:spPr>
          <a:xfrm>
            <a:off x="1524000" y="2610819"/>
            <a:ext cx="9144000" cy="1721658"/>
          </a:xfrm>
        </p:spPr>
        <p:txBody>
          <a:bodyPr anchor="b"/>
          <a:lstStyle>
            <a:lvl1pPr algn="ct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ED74307-42F3-AE2C-A504-16BFF5C9BFA2}"/>
              </a:ext>
            </a:extLst>
          </p:cNvPr>
          <p:cNvSpPr>
            <a:spLocks noGrp="1"/>
          </p:cNvSpPr>
          <p:nvPr>
            <p:ph type="subTitle" idx="1"/>
          </p:nvPr>
        </p:nvSpPr>
        <p:spPr>
          <a:xfrm>
            <a:off x="1524000" y="4593823"/>
            <a:ext cx="9144000" cy="1005289"/>
          </a:xfrm>
        </p:spPr>
        <p:txBody>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8" name="Rectangle 7">
            <a:extLst>
              <a:ext uri="{FF2B5EF4-FFF2-40B4-BE49-F238E27FC236}">
                <a16:creationId xmlns:a16="http://schemas.microsoft.com/office/drawing/2014/main" id="{23EC7DAE-70CB-CBB6-2E83-C0D81E6AD93D}"/>
              </a:ext>
            </a:extLst>
          </p:cNvPr>
          <p:cNvSpPr/>
          <p:nvPr userDrawn="1"/>
        </p:nvSpPr>
        <p:spPr>
          <a:xfrm>
            <a:off x="0" y="567581"/>
            <a:ext cx="12192000" cy="1210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blue and white logo&#10;&#10;Description automatically generated">
            <a:extLst>
              <a:ext uri="{FF2B5EF4-FFF2-40B4-BE49-F238E27FC236}">
                <a16:creationId xmlns:a16="http://schemas.microsoft.com/office/drawing/2014/main" id="{5D44907E-8908-27BA-438A-15D3DBB3C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87" y="311759"/>
            <a:ext cx="1721658" cy="1721658"/>
          </a:xfrm>
          <a:prstGeom prst="rect">
            <a:avLst/>
          </a:prstGeom>
        </p:spPr>
      </p:pic>
      <p:sp>
        <p:nvSpPr>
          <p:cNvPr id="11" name="TextBox 10">
            <a:extLst>
              <a:ext uri="{FF2B5EF4-FFF2-40B4-BE49-F238E27FC236}">
                <a16:creationId xmlns:a16="http://schemas.microsoft.com/office/drawing/2014/main" id="{E2C9C331-065B-846A-9736-B6D2DF8382C5}"/>
              </a:ext>
            </a:extLst>
          </p:cNvPr>
          <p:cNvSpPr txBox="1"/>
          <p:nvPr userDrawn="1"/>
        </p:nvSpPr>
        <p:spPr>
          <a:xfrm>
            <a:off x="2400760" y="695534"/>
            <a:ext cx="8267240" cy="954107"/>
          </a:xfrm>
          <a:prstGeom prst="rect">
            <a:avLst/>
          </a:prstGeom>
          <a:noFill/>
        </p:spPr>
        <p:txBody>
          <a:bodyPr wrap="square" rtlCol="0">
            <a:spAutoFit/>
          </a:bodyPr>
          <a:lstStyle/>
          <a:p>
            <a:r>
              <a:rPr lang="en-US" sz="2600" b="1" i="0" u="none" strike="noStrike" dirty="0">
                <a:solidFill>
                  <a:schemeClr val="tx2"/>
                </a:solidFill>
                <a:effectLst/>
                <a:latin typeface="Calibri" panose="020F0502020204030204" pitchFamily="34" charset="0"/>
                <a:cs typeface="Calibri" panose="020F0502020204030204" pitchFamily="34" charset="0"/>
              </a:rPr>
              <a:t>Primary Care Respiratory Society</a:t>
            </a:r>
          </a:p>
          <a:p>
            <a:endParaRPr lang="en-US" sz="1000" b="0" i="0" u="none" strike="noStrike" dirty="0">
              <a:solidFill>
                <a:schemeClr val="tx2"/>
              </a:solidFill>
              <a:effectLst/>
              <a:latin typeface="Avenir LT Heavy"/>
            </a:endParaRPr>
          </a:p>
          <a:p>
            <a:r>
              <a:rPr lang="en-US" sz="2000" b="0" i="0" dirty="0">
                <a:solidFill>
                  <a:schemeClr val="tx2"/>
                </a:solidFill>
                <a:effectLst/>
                <a:latin typeface="Calibri" panose="020F0502020204030204" pitchFamily="34" charset="0"/>
                <a:cs typeface="Calibri" panose="020F0502020204030204" pitchFamily="34" charset="0"/>
              </a:rPr>
              <a:t>Inspiring best practice in respiratory care</a:t>
            </a:r>
            <a:endParaRPr lang="en-GB" sz="2000"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88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785-88FD-1522-4BA1-7A1D6B7902C3}"/>
              </a:ext>
            </a:extLst>
          </p:cNvPr>
          <p:cNvSpPr>
            <a:spLocks noGrp="1"/>
          </p:cNvSpPr>
          <p:nvPr>
            <p:ph type="title"/>
          </p:nvPr>
        </p:nvSpPr>
        <p:spPr/>
        <p:txBody>
          <a:bodyPr/>
          <a:lstStyle>
            <a:lvl1pPr>
              <a:defRPr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D6C9DE-747A-B863-33E2-FCEA744F4AEC}"/>
              </a:ext>
            </a:extLst>
          </p:cNvPr>
          <p:cNvSpPr>
            <a:spLocks noGrp="1"/>
          </p:cNvSpPr>
          <p:nvPr>
            <p:ph idx="1"/>
          </p:nvPr>
        </p:nvSpPr>
        <p:spPr/>
        <p:txBody>
          <a:bodyPr/>
          <a:lstStyle>
            <a:lvl1pPr>
              <a:defRPr>
                <a:solidFill>
                  <a:schemeClr val="tx2"/>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A blue and white logo&#10;&#10;Description automatically generated">
            <a:extLst>
              <a:ext uri="{FF2B5EF4-FFF2-40B4-BE49-F238E27FC236}">
                <a16:creationId xmlns:a16="http://schemas.microsoft.com/office/drawing/2014/main" id="{F7F03331-7055-B4D1-0DF9-570F465E8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3064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ack silhouette of a lungs&#10;&#10;Description automatically generated">
            <a:extLst>
              <a:ext uri="{FF2B5EF4-FFF2-40B4-BE49-F238E27FC236}">
                <a16:creationId xmlns:a16="http://schemas.microsoft.com/office/drawing/2014/main" id="{79F62773-E276-6BC5-7120-3D6004BEF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6" r="9773"/>
          <a:stretch/>
        </p:blipFill>
        <p:spPr>
          <a:xfrm>
            <a:off x="6734174" y="814500"/>
            <a:ext cx="5334001" cy="5374678"/>
          </a:xfrm>
          <a:prstGeom prst="rect">
            <a:avLst/>
          </a:prstGeom>
        </p:spPr>
      </p:pic>
      <p:sp>
        <p:nvSpPr>
          <p:cNvPr id="2" name="Title 1">
            <a:extLst>
              <a:ext uri="{FF2B5EF4-FFF2-40B4-BE49-F238E27FC236}">
                <a16:creationId xmlns:a16="http://schemas.microsoft.com/office/drawing/2014/main" id="{C9948A7C-91F7-D911-1135-A0937FE9F2FA}"/>
              </a:ext>
            </a:extLst>
          </p:cNvPr>
          <p:cNvSpPr>
            <a:spLocks noGrp="1"/>
          </p:cNvSpPr>
          <p:nvPr>
            <p:ph type="title"/>
          </p:nvPr>
        </p:nvSpPr>
        <p:spPr>
          <a:xfrm>
            <a:off x="831850" y="814388"/>
            <a:ext cx="5445126" cy="2683767"/>
          </a:xfrm>
        </p:spPr>
        <p:txBody>
          <a:bodyPr anchor="b"/>
          <a:lstStyle>
            <a:lvl1pP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F8391F2-6399-61F2-02D9-22F8E07B3E29}"/>
              </a:ext>
            </a:extLst>
          </p:cNvPr>
          <p:cNvSpPr>
            <a:spLocks noGrp="1"/>
          </p:cNvSpPr>
          <p:nvPr>
            <p:ph type="body" idx="1"/>
          </p:nvPr>
        </p:nvSpPr>
        <p:spPr>
          <a:xfrm>
            <a:off x="831849" y="4181475"/>
            <a:ext cx="5445127" cy="1500187"/>
          </a:xfrm>
        </p:spPr>
        <p:txBody>
          <a:bodyPr/>
          <a:lstStyle>
            <a:lvl1pPr marL="0" indent="0">
              <a:buNone/>
              <a:defRPr sz="2400">
                <a:solidFill>
                  <a:schemeClr val="tx2"/>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0" name="Picture 19" descr="A blue and white logo&#10;&#10;Description automatically generated">
            <a:extLst>
              <a:ext uri="{FF2B5EF4-FFF2-40B4-BE49-F238E27FC236}">
                <a16:creationId xmlns:a16="http://schemas.microsoft.com/office/drawing/2014/main" id="{2A0E3DFA-ACED-E1BC-CE35-6AB714853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95474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7DB57-D4D1-854F-4583-508522D6FF20}"/>
              </a:ext>
            </a:extLst>
          </p:cNvPr>
          <p:cNvSpPr/>
          <p:nvPr userDrawn="1"/>
        </p:nvSpPr>
        <p:spPr>
          <a:xfrm>
            <a:off x="838200" y="1825625"/>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EBE11E7-71D1-1039-F810-5E80665A2647}"/>
              </a:ext>
            </a:extLst>
          </p:cNvPr>
          <p:cNvSpPr/>
          <p:nvPr userDrawn="1"/>
        </p:nvSpPr>
        <p:spPr>
          <a:xfrm>
            <a:off x="6429375" y="1818641"/>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C5E8247-EEBF-C4F9-A251-925F2106D1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C9DCF-6317-2AD5-143C-12EE6D19CA50}"/>
              </a:ext>
            </a:extLst>
          </p:cNvPr>
          <p:cNvSpPr>
            <a:spLocks noGrp="1"/>
          </p:cNvSpPr>
          <p:nvPr>
            <p:ph sz="half" idx="1"/>
          </p:nvPr>
        </p:nvSpPr>
        <p:spPr>
          <a:xfrm>
            <a:off x="1019174" y="1893144"/>
            <a:ext cx="4562475"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F2670A1-953B-7A85-762D-5C368CC3FE6E}"/>
              </a:ext>
            </a:extLst>
          </p:cNvPr>
          <p:cNvSpPr>
            <a:spLocks noGrp="1"/>
          </p:cNvSpPr>
          <p:nvPr>
            <p:ph sz="half" idx="2"/>
          </p:nvPr>
        </p:nvSpPr>
        <p:spPr>
          <a:xfrm>
            <a:off x="6593365" y="1893144"/>
            <a:ext cx="4579461"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6" name="Picture 15" descr="A blue and white logo&#10;&#10;Description automatically generated">
            <a:extLst>
              <a:ext uri="{FF2B5EF4-FFF2-40B4-BE49-F238E27FC236}">
                <a16:creationId xmlns:a16="http://schemas.microsoft.com/office/drawing/2014/main" id="{A7CF36A9-DB7D-831D-FA76-1D0CEE880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2105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35BDF1-DC35-214D-BE42-417D71428657}"/>
              </a:ext>
            </a:extLst>
          </p:cNvPr>
          <p:cNvSpPr/>
          <p:nvPr userDrawn="1"/>
        </p:nvSpPr>
        <p:spPr>
          <a:xfrm>
            <a:off x="838200" y="1861826"/>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B665CF3-DD88-37F5-185D-FE6E328C7251}"/>
              </a:ext>
            </a:extLst>
          </p:cNvPr>
          <p:cNvSpPr/>
          <p:nvPr userDrawn="1"/>
        </p:nvSpPr>
        <p:spPr>
          <a:xfrm>
            <a:off x="6194425" y="1840320"/>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519E6D3-1992-B65F-41FF-6B11C6C17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DBC1AC-48E1-F614-165C-C691F778D02F}"/>
              </a:ext>
            </a:extLst>
          </p:cNvPr>
          <p:cNvSpPr>
            <a:spLocks noGrp="1"/>
          </p:cNvSpPr>
          <p:nvPr>
            <p:ph type="body" idx="1"/>
          </p:nvPr>
        </p:nvSpPr>
        <p:spPr>
          <a:xfrm>
            <a:off x="839788" y="2000250"/>
            <a:ext cx="5157787"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D5B7-20BA-032B-F7AF-BA19528AFF0F}"/>
              </a:ext>
            </a:extLst>
          </p:cNvPr>
          <p:cNvSpPr>
            <a:spLocks noGrp="1"/>
          </p:cNvSpPr>
          <p:nvPr>
            <p:ph sz="half" idx="2"/>
          </p:nvPr>
        </p:nvSpPr>
        <p:spPr>
          <a:xfrm>
            <a:off x="839788" y="2825367"/>
            <a:ext cx="5157787"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95336CD-4C9A-B65E-F422-5FD025C8D5D8}"/>
              </a:ext>
            </a:extLst>
          </p:cNvPr>
          <p:cNvSpPr>
            <a:spLocks noGrp="1"/>
          </p:cNvSpPr>
          <p:nvPr>
            <p:ph type="body" sz="quarter" idx="3"/>
          </p:nvPr>
        </p:nvSpPr>
        <p:spPr>
          <a:xfrm>
            <a:off x="6172200" y="2000250"/>
            <a:ext cx="5183188"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72671-764A-629D-2061-CB4C726DE671}"/>
              </a:ext>
            </a:extLst>
          </p:cNvPr>
          <p:cNvSpPr>
            <a:spLocks noGrp="1"/>
          </p:cNvSpPr>
          <p:nvPr>
            <p:ph sz="quarter" idx="4"/>
          </p:nvPr>
        </p:nvSpPr>
        <p:spPr>
          <a:xfrm>
            <a:off x="6172200" y="2825367"/>
            <a:ext cx="5183188"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descr="A blue and white logo&#10;&#10;Description automatically generated">
            <a:extLst>
              <a:ext uri="{FF2B5EF4-FFF2-40B4-BE49-F238E27FC236}">
                <a16:creationId xmlns:a16="http://schemas.microsoft.com/office/drawing/2014/main" id="{6226AACF-709B-AD5A-E781-74F7BDD4F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646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A067-8114-872F-ADE9-79D4369B6B2E}"/>
              </a:ext>
            </a:extLst>
          </p:cNvPr>
          <p:cNvSpPr>
            <a:spLocks noGrp="1"/>
          </p:cNvSpPr>
          <p:nvPr>
            <p:ph type="title"/>
          </p:nvPr>
        </p:nvSpPr>
        <p:spPr/>
        <p:txBody>
          <a:bodyPr>
            <a:normAutofit/>
          </a:bodyPr>
          <a:lstStyle>
            <a:lvl1pPr>
              <a:defRPr sz="5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pic>
        <p:nvPicPr>
          <p:cNvPr id="14" name="Picture 13" descr="A blue and white logo&#10;&#10;Description automatically generated">
            <a:extLst>
              <a:ext uri="{FF2B5EF4-FFF2-40B4-BE49-F238E27FC236}">
                <a16:creationId xmlns:a16="http://schemas.microsoft.com/office/drawing/2014/main" id="{0C1CBD6C-4C52-6BDE-8ADB-5DFB9ECAF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2340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3CF0-084C-5E15-C275-3F1B8A47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3D000795-8B09-18AB-7562-3091F752728D}"/>
              </a:ext>
            </a:extLst>
          </p:cNvPr>
          <p:cNvSpPr>
            <a:spLocks noGrp="1"/>
          </p:cNvSpPr>
          <p:nvPr>
            <p:ph type="pic" idx="1"/>
          </p:nvPr>
        </p:nvSpPr>
        <p:spPr>
          <a:xfrm>
            <a:off x="5183188" y="1998663"/>
            <a:ext cx="6172200" cy="3862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851C2399-F3D6-4642-2323-29E1D2B6B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blue and white logo&#10;&#10;Description automatically generated">
            <a:extLst>
              <a:ext uri="{FF2B5EF4-FFF2-40B4-BE49-F238E27FC236}">
                <a16:creationId xmlns:a16="http://schemas.microsoft.com/office/drawing/2014/main" id="{3B8EF977-482A-1A58-6BC2-9354CA7D6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pic>
        <p:nvPicPr>
          <p:cNvPr id="18" name="Picture 17" descr="A colorful gauge with a point&#10;&#10;Description automatically generated">
            <a:extLst>
              <a:ext uri="{FF2B5EF4-FFF2-40B4-BE49-F238E27FC236}">
                <a16:creationId xmlns:a16="http://schemas.microsoft.com/office/drawing/2014/main" id="{2B836286-9FEE-143A-71DD-1875794FC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620" y="4130621"/>
            <a:ext cx="1994680" cy="1562100"/>
          </a:xfrm>
          <a:prstGeom prst="rect">
            <a:avLst/>
          </a:prstGeom>
        </p:spPr>
      </p:pic>
      <p:pic>
        <p:nvPicPr>
          <p:cNvPr id="20" name="Picture 19" descr="A hand holding a heart&#10;&#10;Description automatically generated">
            <a:extLst>
              <a:ext uri="{FF2B5EF4-FFF2-40B4-BE49-F238E27FC236}">
                <a16:creationId xmlns:a16="http://schemas.microsoft.com/office/drawing/2014/main" id="{017D5C35-8D9D-CFEF-FDAC-291DB9991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2095" y="4137044"/>
            <a:ext cx="1994680" cy="1562100"/>
          </a:xfrm>
          <a:prstGeom prst="rect">
            <a:avLst/>
          </a:prstGeom>
        </p:spPr>
      </p:pic>
      <p:pic>
        <p:nvPicPr>
          <p:cNvPr id="22" name="Picture 21" descr="A green leaf with a black background&#10;&#10;Description automatically generated">
            <a:extLst>
              <a:ext uri="{FF2B5EF4-FFF2-40B4-BE49-F238E27FC236}">
                <a16:creationId xmlns:a16="http://schemas.microsoft.com/office/drawing/2014/main" id="{2A19CAB7-3DE3-A18C-64AC-97BA2B8DFF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42095" y="2259031"/>
            <a:ext cx="1994680" cy="1562100"/>
          </a:xfrm>
          <a:prstGeom prst="rect">
            <a:avLst/>
          </a:prstGeom>
        </p:spPr>
      </p:pic>
      <p:pic>
        <p:nvPicPr>
          <p:cNvPr id="24" name="Picture 23" descr="A cartoon of a lungs&#10;&#10;Description automatically generated">
            <a:extLst>
              <a:ext uri="{FF2B5EF4-FFF2-40B4-BE49-F238E27FC236}">
                <a16:creationId xmlns:a16="http://schemas.microsoft.com/office/drawing/2014/main" id="{3E96B31C-688E-2060-CE81-4A71E5B1D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0620" y="2168507"/>
            <a:ext cx="1994680" cy="1562100"/>
          </a:xfrm>
          <a:prstGeom prst="rect">
            <a:avLst/>
          </a:prstGeom>
        </p:spPr>
      </p:pic>
    </p:spTree>
    <p:extLst>
      <p:ext uri="{BB962C8B-B14F-4D97-AF65-F5344CB8AC3E}">
        <p14:creationId xmlns:p14="http://schemas.microsoft.com/office/powerpoint/2010/main" val="41402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795A8-9C22-6018-827C-1DB06BF06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703BFD-F523-A796-0DAE-E7E978870D51}"/>
              </a:ext>
            </a:extLst>
          </p:cNvPr>
          <p:cNvSpPr>
            <a:spLocks noGrp="1"/>
          </p:cNvSpPr>
          <p:nvPr>
            <p:ph type="body" idx="1"/>
          </p:nvPr>
        </p:nvSpPr>
        <p:spPr>
          <a:xfrm>
            <a:off x="838200" y="1825625"/>
            <a:ext cx="10515600" cy="41687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7" name="Group 16">
            <a:extLst>
              <a:ext uri="{FF2B5EF4-FFF2-40B4-BE49-F238E27FC236}">
                <a16:creationId xmlns:a16="http://schemas.microsoft.com/office/drawing/2014/main" id="{A8D65DE2-B9FD-CB54-D5D7-15A2B0DB2789}"/>
              </a:ext>
            </a:extLst>
          </p:cNvPr>
          <p:cNvGrpSpPr/>
          <p:nvPr userDrawn="1"/>
        </p:nvGrpSpPr>
        <p:grpSpPr>
          <a:xfrm>
            <a:off x="0" y="6162466"/>
            <a:ext cx="12192000" cy="695534"/>
            <a:chOff x="0" y="6162466"/>
            <a:chExt cx="12192000" cy="695534"/>
          </a:xfrm>
        </p:grpSpPr>
        <p:sp>
          <p:nvSpPr>
            <p:cNvPr id="7" name="Rectangle 6">
              <a:extLst>
                <a:ext uri="{FF2B5EF4-FFF2-40B4-BE49-F238E27FC236}">
                  <a16:creationId xmlns:a16="http://schemas.microsoft.com/office/drawing/2014/main" id="{BEF6BC28-E08A-20B7-D5D6-3A6924CF3178}"/>
                </a:ext>
              </a:extLst>
            </p:cNvPr>
            <p:cNvSpPr/>
            <p:nvPr userDrawn="1"/>
          </p:nvSpPr>
          <p:spPr>
            <a:xfrm>
              <a:off x="0" y="6162466"/>
              <a:ext cx="12192000" cy="695534"/>
            </a:xfrm>
            <a:prstGeom prst="rect">
              <a:avLst/>
            </a:prstGeom>
            <a:solidFill>
              <a:srgbClr val="005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3448513-F1D9-A38B-04FB-9519A012903D}"/>
                </a:ext>
              </a:extLst>
            </p:cNvPr>
            <p:cNvGrpSpPr/>
            <p:nvPr userDrawn="1"/>
          </p:nvGrpSpPr>
          <p:grpSpPr>
            <a:xfrm>
              <a:off x="6951535" y="6290419"/>
              <a:ext cx="1367066" cy="433884"/>
              <a:chOff x="6905815" y="6247060"/>
              <a:chExt cx="1367066" cy="433884"/>
            </a:xfrm>
          </p:grpSpPr>
          <p:pic>
            <p:nvPicPr>
              <p:cNvPr id="12" name="Picture 11" descr="A white x on a black background&#10;&#10;Description automatically generated">
                <a:extLst>
                  <a:ext uri="{FF2B5EF4-FFF2-40B4-BE49-F238E27FC236}">
                    <a16:creationId xmlns:a16="http://schemas.microsoft.com/office/drawing/2014/main" id="{108F2FBA-AAB0-8762-7BF4-828728008C6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827" t="9913" r="15485" b="8340"/>
              <a:stretch/>
            </p:blipFill>
            <p:spPr>
              <a:xfrm>
                <a:off x="6905815" y="6290419"/>
                <a:ext cx="397452" cy="365125"/>
              </a:xfrm>
              <a:prstGeom prst="rect">
                <a:avLst/>
              </a:prstGeom>
            </p:spPr>
          </p:pic>
          <p:pic>
            <p:nvPicPr>
              <p:cNvPr id="13" name="Picture 12" descr="A black letter f in a white circle&#10;&#10;Description automatically generated">
                <a:extLst>
                  <a:ext uri="{FF2B5EF4-FFF2-40B4-BE49-F238E27FC236}">
                    <a16:creationId xmlns:a16="http://schemas.microsoft.com/office/drawing/2014/main" id="{C835D50B-7856-E010-4300-E199DA8B0E4F}"/>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065" t="2858" r="11894"/>
              <a:stretch/>
            </p:blipFill>
            <p:spPr>
              <a:xfrm>
                <a:off x="7379596" y="6247060"/>
                <a:ext cx="422275" cy="43388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9E6C021-DEF2-7972-35EA-7CAE871FA02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429" r="10331"/>
              <a:stretch/>
            </p:blipFill>
            <p:spPr>
              <a:xfrm>
                <a:off x="7898766" y="6281439"/>
                <a:ext cx="374115" cy="365125"/>
              </a:xfrm>
              <a:prstGeom prst="rect">
                <a:avLst/>
              </a:prstGeom>
            </p:spPr>
          </p:pic>
        </p:grpSp>
        <p:sp>
          <p:nvSpPr>
            <p:cNvPr id="15" name="TextBox 14">
              <a:extLst>
                <a:ext uri="{FF2B5EF4-FFF2-40B4-BE49-F238E27FC236}">
                  <a16:creationId xmlns:a16="http://schemas.microsoft.com/office/drawing/2014/main" id="{C71E7EA9-9114-95E0-9997-B1BDC2F34164}"/>
                </a:ext>
              </a:extLst>
            </p:cNvPr>
            <p:cNvSpPr txBox="1"/>
            <p:nvPr userDrawn="1"/>
          </p:nvSpPr>
          <p:spPr>
            <a:xfrm>
              <a:off x="961675" y="6290419"/>
              <a:ext cx="3109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cs typeface="Calibri" panose="020F0502020204030204" pitchFamily="34" charset="0"/>
                </a:rPr>
                <a:t>www.pcrs-uk.org</a:t>
              </a:r>
              <a:endParaRPr lang="en-GB"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E06A89-8225-DFA8-4E5C-3281BD624F07}"/>
                </a:ext>
              </a:extLst>
            </p:cNvPr>
            <p:cNvSpPr txBox="1"/>
            <p:nvPr userDrawn="1"/>
          </p:nvSpPr>
          <p:spPr>
            <a:xfrm>
              <a:off x="8479342" y="6334764"/>
              <a:ext cx="3606266"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Follow PCRS on social media</a:t>
              </a:r>
              <a:endParaRPr lang="en-GB" dirty="0">
                <a:solidFill>
                  <a:schemeClr val="bg1"/>
                </a:solidFill>
                <a:latin typeface="Calibri" panose="020F0502020204030204" pitchFamily="34" charset="0"/>
                <a:cs typeface="Calibri" panose="020F0502020204030204" pitchFamily="34" charset="0"/>
              </a:endParaRPr>
            </a:p>
          </p:txBody>
        </p:sp>
      </p:grpSp>
      <p:pic>
        <p:nvPicPr>
          <p:cNvPr id="5" name="Picture 4" descr="A white line drawing of a globe and a cursor&#10;&#10;Description automatically generated">
            <a:extLst>
              <a:ext uri="{FF2B5EF4-FFF2-40B4-BE49-F238E27FC236}">
                <a16:creationId xmlns:a16="http://schemas.microsoft.com/office/drawing/2014/main" id="{4F64D9E3-953C-7C19-0EA0-57C19A496D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9834" y="6234468"/>
            <a:ext cx="659932" cy="516814"/>
          </a:xfrm>
          <a:prstGeom prst="rect">
            <a:avLst/>
          </a:prstGeom>
        </p:spPr>
      </p:pic>
      <p:sp>
        <p:nvSpPr>
          <p:cNvPr id="4" name="Subtitle 2">
            <a:extLst>
              <a:ext uri="{FF2B5EF4-FFF2-40B4-BE49-F238E27FC236}">
                <a16:creationId xmlns:a16="http://schemas.microsoft.com/office/drawing/2014/main" id="{2EC7A97E-FAAA-95B9-93F8-AFC95401EA4A}"/>
              </a:ext>
            </a:extLst>
          </p:cNvPr>
          <p:cNvSpPr txBox="1">
            <a:spLocks/>
          </p:cNvSpPr>
          <p:nvPr userDrawn="1"/>
        </p:nvSpPr>
        <p:spPr>
          <a:xfrm>
            <a:off x="3221886" y="6314726"/>
            <a:ext cx="1439085" cy="356297"/>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i="0" dirty="0">
                <a:solidFill>
                  <a:schemeClr val="bg1"/>
                </a:solidFill>
              </a:rPr>
              <a:t>Supported by</a:t>
            </a:r>
            <a:endParaRPr lang="en-GB" sz="1800" b="1" i="0" dirty="0">
              <a:solidFill>
                <a:schemeClr val="bg1"/>
              </a:solidFill>
            </a:endParaRPr>
          </a:p>
        </p:txBody>
      </p:sp>
      <p:pic>
        <p:nvPicPr>
          <p:cNvPr id="6" name="Picture 5" descr="A logo with white text&#10;&#10;AI-generated content may be incorrect.">
            <a:extLst>
              <a:ext uri="{FF2B5EF4-FFF2-40B4-BE49-F238E27FC236}">
                <a16:creationId xmlns:a16="http://schemas.microsoft.com/office/drawing/2014/main" id="{E08EA70E-52AB-BED9-F323-3EB7675C87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02837" y="6193828"/>
            <a:ext cx="1519702" cy="598094"/>
          </a:xfrm>
          <a:prstGeom prst="rect">
            <a:avLst/>
          </a:prstGeom>
        </p:spPr>
      </p:pic>
    </p:spTree>
    <p:extLst>
      <p:ext uri="{BB962C8B-B14F-4D97-AF65-F5344CB8AC3E}">
        <p14:creationId xmlns:p14="http://schemas.microsoft.com/office/powerpoint/2010/main" val="15994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reativecommons.org/licenses/by-nc/4.0/deed.e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pcrs-uk.org/resource/current/fit-care"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rg.org/DTH15" TargetMode="External"/><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55.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4.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8.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www.pcrs-uk.org/resource/current/maintenance-and-reliever-therapy-mart-top-tips-articl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crs-uk.org/resource/current/blanket-switching-inhaler-types-why-bad-idea" TargetMode="External"/><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crs-uk.org/greener-healthcare/webinars-and-videos" TargetMode="External"/><Relationship Id="rId5" Type="http://schemas.openxmlformats.org/officeDocument/2006/relationships/image" Target="../media/image79.png"/><Relationship Id="rId4" Type="http://schemas.openxmlformats.org/officeDocument/2006/relationships/hyperlink" Target="https://www.pcrs-uk.org/greener-respiratory-pathway/229/Maintenance-and-Co-morbidities" TargetMode="External"/><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ng245"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transformationpartners.nhs.uk/resource/london-asthma-toolkit/schools/asthma-friendly-school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formationpartners.nhs.uk/resource/london-asthma-toolkit/schools/asthma-friendly-schoo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3.tmp"/><Relationship Id="rId13" Type="http://schemas.openxmlformats.org/officeDocument/2006/relationships/image" Target="../media/image9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5.png"/><Relationship Id="rId5" Type="http://schemas.openxmlformats.org/officeDocument/2006/relationships/diagramQuickStyle" Target="../diagrams/quickStyle4.xml"/><Relationship Id="rId10" Type="http://schemas.openxmlformats.org/officeDocument/2006/relationships/hyperlink" Target="http://www.pcrs-uk.org/resource/current/maintenance-and-reliever-therapy-mart-asthma-action-plan" TargetMode="External"/><Relationship Id="rId4" Type="http://schemas.openxmlformats.org/officeDocument/2006/relationships/diagramLayout" Target="../diagrams/layout4.xml"/><Relationship Id="rId9" Type="http://schemas.openxmlformats.org/officeDocument/2006/relationships/image" Target="../media/image94.tmp"/></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crs-uk.org/resource/current/fit-ca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pcrs-uk.org/resource/current/inhaler-devices" TargetMode="External"/><Relationship Id="rId13" Type="http://schemas.openxmlformats.org/officeDocument/2006/relationships/hyperlink" Target="http://www.pcrs-uk.org/feno" TargetMode="External"/><Relationship Id="rId3" Type="http://schemas.openxmlformats.org/officeDocument/2006/relationships/hyperlink" Target="https://qrco.de/bdamwr" TargetMode="External"/><Relationship Id="rId7" Type="http://schemas.openxmlformats.org/officeDocument/2006/relationships/hyperlink" Target="http://www.pcrs-uk.org/asthma" TargetMode="External"/><Relationship Id="rId12" Type="http://schemas.openxmlformats.org/officeDocument/2006/relationships/hyperlink" Target="http://www.pcrs-uk.org/spirometry" TargetMode="External"/><Relationship Id="rId2" Type="http://schemas.openxmlformats.org/officeDocument/2006/relationships/hyperlink" Target="https://qrco.de/bdP8sO" TargetMode="External"/><Relationship Id="rId1" Type="http://schemas.openxmlformats.org/officeDocument/2006/relationships/slideLayout" Target="../slideLayouts/slideLayout2.xml"/><Relationship Id="rId6" Type="http://schemas.openxmlformats.org/officeDocument/2006/relationships/hyperlink" Target="https://qrco.de/bfLbH5" TargetMode="External"/><Relationship Id="rId11" Type="http://schemas.openxmlformats.org/officeDocument/2006/relationships/hyperlink" Target="http://www.pcrs-uk.org/resource/current/podcast-diagnosis-asthma" TargetMode="External"/><Relationship Id="rId5" Type="http://schemas.openxmlformats.org/officeDocument/2006/relationships/hyperlink" Target="https://qrco.de/beI9b3" TargetMode="External"/><Relationship Id="rId10" Type="http://schemas.openxmlformats.org/officeDocument/2006/relationships/hyperlink" Target="http://www.pcrs-uk.org/tobacco-dependency" TargetMode="External"/><Relationship Id="rId4" Type="http://schemas.openxmlformats.org/officeDocument/2006/relationships/hyperlink" Target="https://qrco.de/bdzFjI" TargetMode="External"/><Relationship Id="rId9" Type="http://schemas.openxmlformats.org/officeDocument/2006/relationships/hyperlink" Target="http://www.pcrs-uk.org/diagnostic-testing" TargetMode="External"/><Relationship Id="rId14" Type="http://schemas.openxmlformats.org/officeDocument/2006/relationships/hyperlink" Target="https://www.pcrs-uk.org/resource/current/features-and-diagnosis-asthm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pcrs-uk.org/resource/current/demand-webinar-asthma-schools-be-proactive-not-reactive" TargetMode="External"/><Relationship Id="rId13" Type="http://schemas.openxmlformats.org/officeDocument/2006/relationships/hyperlink" Target="http://www.pcrs-uk.org/resource/current/pcrs-conversation-health-inequalities" TargetMode="External"/><Relationship Id="rId3" Type="http://schemas.openxmlformats.org/officeDocument/2006/relationships/hyperlink" Target="https://qrco.de/bfT76Y" TargetMode="External"/><Relationship Id="rId7" Type="http://schemas.openxmlformats.org/officeDocument/2006/relationships/hyperlink" Target="http://www.pcrs-uk.org/resource/current/demand-webinar-introduction-maintenance-and-reliever-therapy-mart" TargetMode="External"/><Relationship Id="rId12" Type="http://schemas.openxmlformats.org/officeDocument/2006/relationships/hyperlink" Target="http://www.pcrs-uk.org/resource/current/podcast-asthma-action-plans" TargetMode="External"/><Relationship Id="rId2" Type="http://schemas.openxmlformats.org/officeDocument/2006/relationships/hyperlink" Target="http://www.pcrs-uk.org/greener-respiratory-pathway/resource/supported-self-management-and-action-plans" TargetMode="External"/><Relationship Id="rId1" Type="http://schemas.openxmlformats.org/officeDocument/2006/relationships/slideLayout" Target="../slideLayouts/slideLayout2.xml"/><Relationship Id="rId6" Type="http://schemas.openxmlformats.org/officeDocument/2006/relationships/hyperlink" Target="https://qrco.de/bfbSKE" TargetMode="External"/><Relationship Id="rId11" Type="http://schemas.openxmlformats.org/officeDocument/2006/relationships/hyperlink" Target="https://qrco.de/bfRfQA" TargetMode="External"/><Relationship Id="rId5" Type="http://schemas.openxmlformats.org/officeDocument/2006/relationships/hyperlink" Target="https://qrco.de/bfRfRL" TargetMode="External"/><Relationship Id="rId10" Type="http://schemas.openxmlformats.org/officeDocument/2006/relationships/hyperlink" Target="https://qrco.de/bfbSSS" TargetMode="External"/><Relationship Id="rId4" Type="http://schemas.openxmlformats.org/officeDocument/2006/relationships/hyperlink" Target="http://www.pcrs-uk.org/resource/current/blanket-switching-inhaler-types-why-bad-idea" TargetMode="External"/><Relationship Id="rId9" Type="http://schemas.openxmlformats.org/officeDocument/2006/relationships/hyperlink" Target="https://qrco.de/bfbSUv" TargetMode="External"/><Relationship Id="rId14" Type="http://schemas.openxmlformats.org/officeDocument/2006/relationships/hyperlink" Target="http://www.pcrs-uk.org/resource/current/pcrs-conversation-health-inequalities-health-literacy-and-understand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asthmaandlung.org.uk/healthcare-professionals/resp-champions"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hyperlink" Target="http://www.asthmaandlung.org.uk/healthcare-professionals/training-development" TargetMode="External"/><Relationship Id="rId7" Type="http://schemas.openxmlformats.org/officeDocument/2006/relationships/image" Target="../media/image97.png"/><Relationship Id="rId2" Type="http://schemas.openxmlformats.org/officeDocument/2006/relationships/hyperlink" Target="http://www.asthmaandlung.org.uk/healthcare-professionals" TargetMode="External"/><Relationship Id="rId1" Type="http://schemas.openxmlformats.org/officeDocument/2006/relationships/slideLayout" Target="../slideLayouts/slideLayout2.xml"/><Relationship Id="rId6" Type="http://schemas.openxmlformats.org/officeDocument/2006/relationships/hyperlink" Target="http://www.asthmaandlung.org.uk/living-with/inhaler-videos" TargetMode="External"/><Relationship Id="rId5" Type="http://schemas.openxmlformats.org/officeDocument/2006/relationships/hyperlink" Target="http://www.asthmaandlung.org.uk/living-with" TargetMode="External"/><Relationship Id="rId4" Type="http://schemas.openxmlformats.org/officeDocument/2006/relationships/hyperlink" Target="http://www.asthmaandlung.org.uk/symptoms-tests-treatment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nasthma.org/" TargetMode="External"/><Relationship Id="rId2" Type="http://schemas.openxmlformats.org/officeDocument/2006/relationships/hyperlink" Target="http://www.ipcrg.org/asthmarightcare"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rightbreath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nice.org.uk/" TargetMode="External"/><Relationship Id="rId3" Type="http://schemas.openxmlformats.org/officeDocument/2006/relationships/hyperlink" Target="http://www.brit-thoracic.org.uk/quality-improvement/guidelines/asthma/" TargetMode="External"/><Relationship Id="rId7" Type="http://schemas.openxmlformats.org/officeDocument/2006/relationships/hyperlink" Target="https://ginasthma.org/2024-report/" TargetMode="External"/><Relationship Id="rId12" Type="http://schemas.openxmlformats.org/officeDocument/2006/relationships/image" Target="../media/image117.png"/><Relationship Id="rId2" Type="http://schemas.openxmlformats.org/officeDocument/2006/relationships/hyperlink" Target="https://www.asthmaandlung.org.uk/" TargetMode="External"/><Relationship Id="rId1" Type="http://schemas.openxmlformats.org/officeDocument/2006/relationships/slideLayout" Target="../slideLayouts/slideLayout2.xml"/><Relationship Id="rId6" Type="http://schemas.openxmlformats.org/officeDocument/2006/relationships/hyperlink" Target="https://ginasthma.org/gina-reports/" TargetMode="External"/><Relationship Id="rId11" Type="http://schemas.openxmlformats.org/officeDocument/2006/relationships/hyperlink" Target="https://www.rcp.ac.uk/improving-care/resources/why-asthma-still-kills/" TargetMode="External"/><Relationship Id="rId5" Type="http://schemas.openxmlformats.org/officeDocument/2006/relationships/hyperlink" Target="https://www.cochranelibrary.com/cdsr/doi/10.1002/14651858.CD011859.pub2/full" TargetMode="External"/><Relationship Id="rId10" Type="http://schemas.openxmlformats.org/officeDocument/2006/relationships/hyperlink" Target="https://stateofchildhealth.rcpch.ac.uk/" TargetMode="External"/><Relationship Id="rId4" Type="http://schemas.openxmlformats.org/officeDocument/2006/relationships/hyperlink" Target="https://cks.nice.org.uk/topics/asthma/" TargetMode="External"/><Relationship Id="rId9" Type="http://schemas.openxmlformats.org/officeDocument/2006/relationships/hyperlink" Target="http://www.england.nhs.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png"/><Relationship Id="rId2" Type="http://schemas.microsoft.com/office/2018/10/relationships/comments" Target="../comments/modernComment_7FFFD30E_EEB7DB26.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EC6-0063-9B07-BF37-CECF7A72CA45}"/>
              </a:ext>
            </a:extLst>
          </p:cNvPr>
          <p:cNvSpPr>
            <a:spLocks noGrp="1"/>
          </p:cNvSpPr>
          <p:nvPr>
            <p:ph type="ctrTitle"/>
          </p:nvPr>
        </p:nvSpPr>
        <p:spPr>
          <a:xfrm>
            <a:off x="1524000" y="1839854"/>
            <a:ext cx="9144000" cy="1721658"/>
          </a:xfrm>
        </p:spPr>
        <p:txBody>
          <a:bodyPr/>
          <a:lstStyle/>
          <a:p>
            <a:r>
              <a:rPr lang="en-GB" dirty="0"/>
              <a:t>Asthma Guideline 2024</a:t>
            </a:r>
          </a:p>
        </p:txBody>
      </p:sp>
      <p:sp>
        <p:nvSpPr>
          <p:cNvPr id="3" name="Subtitle 2">
            <a:extLst>
              <a:ext uri="{FF2B5EF4-FFF2-40B4-BE49-F238E27FC236}">
                <a16:creationId xmlns:a16="http://schemas.microsoft.com/office/drawing/2014/main" id="{06C77204-5273-0D8E-97A7-A0B7B938E233}"/>
              </a:ext>
            </a:extLst>
          </p:cNvPr>
          <p:cNvSpPr>
            <a:spLocks noGrp="1"/>
          </p:cNvSpPr>
          <p:nvPr>
            <p:ph type="subTitle" idx="1"/>
          </p:nvPr>
        </p:nvSpPr>
        <p:spPr>
          <a:xfrm>
            <a:off x="1524000" y="3903540"/>
            <a:ext cx="9144000" cy="1367707"/>
          </a:xfrm>
        </p:spPr>
        <p:txBody>
          <a:bodyPr>
            <a:normAutofit fontScale="77500" lnSpcReduction="20000"/>
          </a:bodyPr>
          <a:lstStyle/>
          <a:p>
            <a:r>
              <a:rPr lang="en-GB" i="1" dirty="0"/>
              <a:t>An Education Pack for Integrated Care Boards (England), Health boards and Trusts (Northern Ireland, Scotland and Wales)</a:t>
            </a:r>
          </a:p>
          <a:p>
            <a:endParaRPr lang="en-GB" i="1" dirty="0"/>
          </a:p>
          <a:p>
            <a:r>
              <a:rPr lang="en-GB" b="1" dirty="0"/>
              <a:t>An introduction to the 2024 BTS/NICE/SIGN asthma guideline and how to implement it</a:t>
            </a:r>
          </a:p>
        </p:txBody>
      </p:sp>
      <p:sp>
        <p:nvSpPr>
          <p:cNvPr id="5" name="TextBox 4">
            <a:extLst>
              <a:ext uri="{FF2B5EF4-FFF2-40B4-BE49-F238E27FC236}">
                <a16:creationId xmlns:a16="http://schemas.microsoft.com/office/drawing/2014/main" id="{9DC5AC4D-118E-7AC9-F038-C424F430CA82}"/>
              </a:ext>
            </a:extLst>
          </p:cNvPr>
          <p:cNvSpPr txBox="1"/>
          <p:nvPr/>
        </p:nvSpPr>
        <p:spPr>
          <a:xfrm>
            <a:off x="428626" y="5613275"/>
            <a:ext cx="6097464" cy="369332"/>
          </a:xfrm>
          <a:prstGeom prst="rect">
            <a:avLst/>
          </a:prstGeom>
          <a:noFill/>
        </p:spPr>
        <p:txBody>
          <a:bodyPr wrap="square">
            <a:spAutoFit/>
          </a:bodyPr>
          <a:lstStyle/>
          <a:p>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This work is licenced under </a:t>
            </a:r>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CC BY-NC 4.0</a:t>
            </a:r>
            <a:endParaRPr lang="en-GB" dirty="0">
              <a:solidFill>
                <a:schemeClr val="bg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reative Commons NonCommercial license - Wikipedia">
            <a:extLst>
              <a:ext uri="{FF2B5EF4-FFF2-40B4-BE49-F238E27FC236}">
                <a16:creationId xmlns:a16="http://schemas.microsoft.com/office/drawing/2014/main" id="{47B8C2C0-074F-2447-A39B-9053679DC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882" y="5503985"/>
            <a:ext cx="1367492" cy="47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AI-generated content may be incorrect.">
            <a:extLst>
              <a:ext uri="{FF2B5EF4-FFF2-40B4-BE49-F238E27FC236}">
                <a16:creationId xmlns:a16="http://schemas.microsoft.com/office/drawing/2014/main" id="{0F0DE39E-5375-B6BD-AF5F-B9295DA5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91" y="2698039"/>
            <a:ext cx="2501994" cy="285227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72AD873-9B08-1965-29F7-97D4CBE0B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42" y="2748279"/>
            <a:ext cx="2501994" cy="285227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B51D75B-F29E-0F22-44EB-4CA6EC6D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58" y="2660466"/>
            <a:ext cx="2501994" cy="285227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8EE732AB-312F-FA40-B9FC-8D80FE68F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29" y="937168"/>
            <a:ext cx="1736099" cy="1979152"/>
          </a:xfrm>
          <a:prstGeom prst="rect">
            <a:avLst/>
          </a:prstGeom>
        </p:spPr>
      </p:pic>
      <p:sp>
        <p:nvSpPr>
          <p:cNvPr id="11" name="Title 1">
            <a:extLst>
              <a:ext uri="{FF2B5EF4-FFF2-40B4-BE49-F238E27FC236}">
                <a16:creationId xmlns:a16="http://schemas.microsoft.com/office/drawing/2014/main" id="{9224FB1F-D6FF-665D-1D51-233F48BC2FB7}"/>
              </a:ext>
            </a:extLst>
          </p:cNvPr>
          <p:cNvSpPr txBox="1">
            <a:spLocks/>
          </p:cNvSpPr>
          <p:nvPr/>
        </p:nvSpPr>
        <p:spPr>
          <a:xfrm>
            <a:off x="523875" y="516906"/>
            <a:ext cx="4640978" cy="12462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10000"/>
              </a:lnSpc>
            </a:pPr>
            <a:r>
              <a:rPr lang="en-GB" dirty="0">
                <a:solidFill>
                  <a:srgbClr val="617C00"/>
                </a:solidFill>
              </a:rPr>
              <a:t>Respiratory</a:t>
            </a:r>
            <a:r>
              <a:rPr lang="en-GB" dirty="0"/>
              <a:t> Care Action Plan</a:t>
            </a:r>
          </a:p>
        </p:txBody>
      </p:sp>
      <p:grpSp>
        <p:nvGrpSpPr>
          <p:cNvPr id="12" name="Group 11">
            <a:extLst>
              <a:ext uri="{FF2B5EF4-FFF2-40B4-BE49-F238E27FC236}">
                <a16:creationId xmlns:a16="http://schemas.microsoft.com/office/drawing/2014/main" id="{B78DB8B1-7F05-0F70-646B-4A82A5C621A8}"/>
              </a:ext>
            </a:extLst>
          </p:cNvPr>
          <p:cNvGrpSpPr/>
          <p:nvPr/>
        </p:nvGrpSpPr>
        <p:grpSpPr>
          <a:xfrm>
            <a:off x="5116195" y="1157303"/>
            <a:ext cx="2019719" cy="1950600"/>
            <a:chOff x="5079028" y="1201314"/>
            <a:chExt cx="2350834" cy="2270382"/>
          </a:xfrm>
        </p:grpSpPr>
        <p:pic>
          <p:nvPicPr>
            <p:cNvPr id="13" name="Picture 12" descr="A white and blue circle with a stethoscope&#10;&#10;AI-generated content may be incorrect.">
              <a:extLst>
                <a:ext uri="{FF2B5EF4-FFF2-40B4-BE49-F238E27FC236}">
                  <a16:creationId xmlns:a16="http://schemas.microsoft.com/office/drawing/2014/main" id="{CE0BBBC5-B32D-679E-AF35-34DA6005DD0E}"/>
                </a:ext>
              </a:extLst>
            </p:cNvPr>
            <p:cNvPicPr>
              <a:picLocks noChangeAspect="1"/>
            </p:cNvPicPr>
            <p:nvPr/>
          </p:nvPicPr>
          <p:blipFill>
            <a:blip r:embed="rId4">
              <a:extLst>
                <a:ext uri="{28A0092B-C50C-407E-A947-70E740481C1C}">
                  <a14:useLocalDpi xmlns:a14="http://schemas.microsoft.com/office/drawing/2010/main" val="0"/>
                </a:ext>
              </a:extLst>
            </a:blip>
            <a:srcRect l="3873" t="13333" r="55824" b="14579"/>
            <a:stretch/>
          </p:blipFill>
          <p:spPr>
            <a:xfrm>
              <a:off x="5397380" y="1201314"/>
              <a:ext cx="1714132" cy="1724648"/>
            </a:xfrm>
            <a:prstGeom prst="rect">
              <a:avLst/>
            </a:prstGeom>
          </p:spPr>
        </p:pic>
        <p:sp>
          <p:nvSpPr>
            <p:cNvPr id="14" name="Title 1">
              <a:extLst>
                <a:ext uri="{FF2B5EF4-FFF2-40B4-BE49-F238E27FC236}">
                  <a16:creationId xmlns:a16="http://schemas.microsoft.com/office/drawing/2014/main" id="{15FB7873-B593-A74C-CAF5-A7104DE33943}"/>
                </a:ext>
              </a:extLst>
            </p:cNvPr>
            <p:cNvSpPr txBox="1">
              <a:spLocks/>
            </p:cNvSpPr>
            <p:nvPr/>
          </p:nvSpPr>
          <p:spPr>
            <a:xfrm>
              <a:off x="5079028" y="2868177"/>
              <a:ext cx="2350834" cy="60351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r>
                <a:rPr lang="en-GB" dirty="0">
                  <a:solidFill>
                    <a:srgbClr val="003A56"/>
                  </a:solidFill>
                </a:rPr>
                <a:t>Key priorities</a:t>
              </a:r>
            </a:p>
          </p:txBody>
        </p:sp>
      </p:grpSp>
      <p:pic>
        <p:nvPicPr>
          <p:cNvPr id="15" name="Picture 14" descr="A white and blue circle with a stethoscope&#10;&#10;AI-generated content may be incorrect.">
            <a:extLst>
              <a:ext uri="{FF2B5EF4-FFF2-40B4-BE49-F238E27FC236}">
                <a16:creationId xmlns:a16="http://schemas.microsoft.com/office/drawing/2014/main" id="{A207F239-A4A8-22C2-C186-C7EC5337B1DC}"/>
              </a:ext>
            </a:extLst>
          </p:cNvPr>
          <p:cNvPicPr>
            <a:picLocks noChangeAspect="1"/>
          </p:cNvPicPr>
          <p:nvPr/>
        </p:nvPicPr>
        <p:blipFill>
          <a:blip r:embed="rId4">
            <a:extLst>
              <a:ext uri="{28A0092B-C50C-407E-A947-70E740481C1C}">
                <a14:useLocalDpi xmlns:a14="http://schemas.microsoft.com/office/drawing/2010/main" val="0"/>
              </a:ext>
            </a:extLst>
          </a:blip>
          <a:srcRect l="55986" t="14414" r="3711" b="13497"/>
          <a:stretch/>
        </p:blipFill>
        <p:spPr>
          <a:xfrm>
            <a:off x="1424039" y="3077757"/>
            <a:ext cx="2019719" cy="2032110"/>
          </a:xfrm>
          <a:prstGeom prst="rect">
            <a:avLst/>
          </a:prstGeom>
        </p:spPr>
      </p:pic>
      <p:sp>
        <p:nvSpPr>
          <p:cNvPr id="16" name="Title 1">
            <a:extLst>
              <a:ext uri="{FF2B5EF4-FFF2-40B4-BE49-F238E27FC236}">
                <a16:creationId xmlns:a16="http://schemas.microsoft.com/office/drawing/2014/main" id="{968D09F5-F226-7B1F-434A-6F715281B255}"/>
              </a:ext>
            </a:extLst>
          </p:cNvPr>
          <p:cNvSpPr txBox="1">
            <a:spLocks/>
          </p:cNvSpPr>
          <p:nvPr/>
        </p:nvSpPr>
        <p:spPr>
          <a:xfrm>
            <a:off x="4724310" y="5240927"/>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treatment right</a:t>
            </a:r>
          </a:p>
        </p:txBody>
      </p:sp>
      <p:sp>
        <p:nvSpPr>
          <p:cNvPr id="17" name="Title 1">
            <a:extLst>
              <a:ext uri="{FF2B5EF4-FFF2-40B4-BE49-F238E27FC236}">
                <a16:creationId xmlns:a16="http://schemas.microsoft.com/office/drawing/2014/main" id="{7611FEF1-B0AD-49ED-078E-28857E7B97DB}"/>
              </a:ext>
            </a:extLst>
          </p:cNvPr>
          <p:cNvSpPr txBox="1">
            <a:spLocks/>
          </p:cNvSpPr>
          <p:nvPr/>
        </p:nvSpPr>
        <p:spPr>
          <a:xfrm>
            <a:off x="1289853" y="5220272"/>
            <a:ext cx="2288092"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diagnosis right</a:t>
            </a:r>
          </a:p>
        </p:txBody>
      </p:sp>
      <p:sp>
        <p:nvSpPr>
          <p:cNvPr id="18" name="Title 1">
            <a:extLst>
              <a:ext uri="{FF2B5EF4-FFF2-40B4-BE49-F238E27FC236}">
                <a16:creationId xmlns:a16="http://schemas.microsoft.com/office/drawing/2014/main" id="{B2521311-A35D-1E3E-8A27-4672710F19AE}"/>
              </a:ext>
            </a:extLst>
          </p:cNvPr>
          <p:cNvSpPr txBox="1">
            <a:spLocks/>
          </p:cNvSpPr>
          <p:nvPr/>
        </p:nvSpPr>
        <p:spPr>
          <a:xfrm>
            <a:off x="8378343" y="5220272"/>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training right</a:t>
            </a:r>
          </a:p>
        </p:txBody>
      </p:sp>
      <p:pic>
        <p:nvPicPr>
          <p:cNvPr id="19" name="Picture 18" descr="A green and blue circle with white symbols&#10;&#10;AI-generated content may be incorrect.">
            <a:extLst>
              <a:ext uri="{FF2B5EF4-FFF2-40B4-BE49-F238E27FC236}">
                <a16:creationId xmlns:a16="http://schemas.microsoft.com/office/drawing/2014/main" id="{DD073DF0-438D-E2B9-BEAD-D7206EF2BBA7}"/>
              </a:ext>
            </a:extLst>
          </p:cNvPr>
          <p:cNvPicPr>
            <a:picLocks noChangeAspect="1"/>
          </p:cNvPicPr>
          <p:nvPr/>
        </p:nvPicPr>
        <p:blipFill>
          <a:blip r:embed="rId5">
            <a:extLst>
              <a:ext uri="{28A0092B-C50C-407E-A947-70E740481C1C}">
                <a14:useLocalDpi xmlns:a14="http://schemas.microsoft.com/office/drawing/2010/main" val="0"/>
              </a:ext>
            </a:extLst>
          </a:blip>
          <a:srcRect l="4125" t="14686" r="56299" b="15070"/>
          <a:stretch/>
        </p:blipFill>
        <p:spPr>
          <a:xfrm>
            <a:off x="5124980" y="3108460"/>
            <a:ext cx="2019719" cy="2016453"/>
          </a:xfrm>
          <a:prstGeom prst="rect">
            <a:avLst/>
          </a:prstGeom>
        </p:spPr>
      </p:pic>
      <p:pic>
        <p:nvPicPr>
          <p:cNvPr id="20" name="Picture 19" descr="A green and blue circle with white symbols&#10;&#10;AI-generated content may be incorrect.">
            <a:extLst>
              <a:ext uri="{FF2B5EF4-FFF2-40B4-BE49-F238E27FC236}">
                <a16:creationId xmlns:a16="http://schemas.microsoft.com/office/drawing/2014/main" id="{8DCFCB6F-53D2-9632-408B-B38D3C20E999}"/>
              </a:ext>
            </a:extLst>
          </p:cNvPr>
          <p:cNvPicPr>
            <a:picLocks noChangeAspect="1"/>
          </p:cNvPicPr>
          <p:nvPr/>
        </p:nvPicPr>
        <p:blipFill>
          <a:blip r:embed="rId5">
            <a:extLst>
              <a:ext uri="{28A0092B-C50C-407E-A947-70E740481C1C}">
                <a14:useLocalDpi xmlns:a14="http://schemas.microsoft.com/office/drawing/2010/main" val="0"/>
              </a:ext>
            </a:extLst>
          </a:blip>
          <a:srcRect l="55763" t="14605" r="4661" b="15151"/>
          <a:stretch/>
        </p:blipFill>
        <p:spPr>
          <a:xfrm>
            <a:off x="8770229" y="3078376"/>
            <a:ext cx="2019719" cy="2016453"/>
          </a:xfrm>
          <a:prstGeom prst="rect">
            <a:avLst/>
          </a:prstGeom>
        </p:spPr>
      </p:pic>
    </p:spTree>
    <p:extLst>
      <p:ext uri="{BB962C8B-B14F-4D97-AF65-F5344CB8AC3E}">
        <p14:creationId xmlns:p14="http://schemas.microsoft.com/office/powerpoint/2010/main" val="8046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CBC4-695F-CFB8-8F4A-3C4AEEA415FC}"/>
              </a:ext>
            </a:extLst>
          </p:cNvPr>
          <p:cNvSpPr>
            <a:spLocks noGrp="1"/>
          </p:cNvSpPr>
          <p:nvPr>
            <p:ph type="title"/>
          </p:nvPr>
        </p:nvSpPr>
        <p:spPr>
          <a:xfrm>
            <a:off x="595086" y="0"/>
            <a:ext cx="10787743" cy="1325563"/>
          </a:xfrm>
        </p:spPr>
        <p:txBody>
          <a:bodyPr/>
          <a:lstStyle/>
          <a:p>
            <a:r>
              <a:rPr lang="en-GB" dirty="0"/>
              <a:t>The ASTHMA Challenge:</a:t>
            </a:r>
          </a:p>
        </p:txBody>
      </p:sp>
      <p:pic>
        <p:nvPicPr>
          <p:cNvPr id="4" name="Picture 3" descr="A black background with white text&#10;&#10;AI-generated content may be incorrect.">
            <a:extLst>
              <a:ext uri="{FF2B5EF4-FFF2-40B4-BE49-F238E27FC236}">
                <a16:creationId xmlns:a16="http://schemas.microsoft.com/office/drawing/2014/main" id="{20DB35A3-F261-173E-1532-4BC14CF0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63" y="343240"/>
            <a:ext cx="10971588" cy="6171519"/>
          </a:xfrm>
          <a:prstGeom prst="rect">
            <a:avLst/>
          </a:prstGeom>
        </p:spPr>
      </p:pic>
    </p:spTree>
    <p:extLst>
      <p:ext uri="{BB962C8B-B14F-4D97-AF65-F5344CB8AC3E}">
        <p14:creationId xmlns:p14="http://schemas.microsoft.com/office/powerpoint/2010/main" val="251931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372B-7FC8-B740-025C-67E418C89BCF}"/>
              </a:ext>
            </a:extLst>
          </p:cNvPr>
          <p:cNvSpPr>
            <a:spLocks noGrp="1"/>
          </p:cNvSpPr>
          <p:nvPr>
            <p:ph type="title"/>
          </p:nvPr>
        </p:nvSpPr>
        <p:spPr>
          <a:xfrm>
            <a:off x="838200" y="322926"/>
            <a:ext cx="10515600" cy="1325563"/>
          </a:xfrm>
        </p:spPr>
        <p:txBody>
          <a:bodyPr/>
          <a:lstStyle/>
          <a:p>
            <a:r>
              <a:rPr lang="en-GB" dirty="0"/>
              <a:t>Think children and young people</a:t>
            </a:r>
          </a:p>
        </p:txBody>
      </p:sp>
      <p:sp>
        <p:nvSpPr>
          <p:cNvPr id="3" name="Content Placeholder 2">
            <a:extLst>
              <a:ext uri="{FF2B5EF4-FFF2-40B4-BE49-F238E27FC236}">
                <a16:creationId xmlns:a16="http://schemas.microsoft.com/office/drawing/2014/main" id="{91F6EE59-A940-F30D-7B14-2D98FBB0B74A}"/>
              </a:ext>
            </a:extLst>
          </p:cNvPr>
          <p:cNvSpPr>
            <a:spLocks noGrp="1"/>
          </p:cNvSpPr>
          <p:nvPr>
            <p:ph idx="1"/>
          </p:nvPr>
        </p:nvSpPr>
        <p:spPr>
          <a:xfrm>
            <a:off x="838200" y="1403809"/>
            <a:ext cx="10515600" cy="1442360"/>
          </a:xfrm>
        </p:spPr>
        <p:txBody>
          <a:bodyPr>
            <a:normAutofit fontScale="92500" lnSpcReduction="10000"/>
          </a:bodyPr>
          <a:lstStyle/>
          <a:p>
            <a:pPr marL="0" indent="0">
              <a:lnSpc>
                <a:spcPct val="110000"/>
              </a:lnSpc>
              <a:buNone/>
            </a:pPr>
            <a:r>
              <a:rPr lang="en-GB" sz="2400" dirty="0"/>
              <a:t>It is </a:t>
            </a:r>
            <a:r>
              <a:rPr lang="en-GB" sz="2400" b="1" dirty="0"/>
              <a:t>very</a:t>
            </a:r>
            <a:r>
              <a:rPr lang="en-GB" sz="2400" dirty="0"/>
              <a:t> important to consider what specific requirements children and young              people (CYP) will need to ensure effective implementation of the new asthma guideline across all age groups and cultures. The right support, in the right place will ensure all children and young people with asthma to live happy, healthy and inclusive lives. </a:t>
            </a:r>
          </a:p>
        </p:txBody>
      </p:sp>
      <p:sp>
        <p:nvSpPr>
          <p:cNvPr id="4" name="Content Placeholder 2">
            <a:extLst>
              <a:ext uri="{FF2B5EF4-FFF2-40B4-BE49-F238E27FC236}">
                <a16:creationId xmlns:a16="http://schemas.microsoft.com/office/drawing/2014/main" id="{E614DA52-6DDD-5EC6-7934-FFE1D077FC43}"/>
              </a:ext>
            </a:extLst>
          </p:cNvPr>
          <p:cNvSpPr txBox="1">
            <a:spLocks/>
          </p:cNvSpPr>
          <p:nvPr/>
        </p:nvSpPr>
        <p:spPr>
          <a:xfrm>
            <a:off x="838200" y="2891588"/>
            <a:ext cx="10515600" cy="2261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solidFill>
                  <a:schemeClr val="tx1"/>
                </a:solidFill>
              </a:rPr>
              <a:t>This should include:</a:t>
            </a:r>
          </a:p>
          <a:p>
            <a:pPr lvl="1">
              <a:lnSpc>
                <a:spcPct val="110000"/>
              </a:lnSpc>
              <a:spcBef>
                <a:spcPts val="0"/>
              </a:spcBef>
            </a:pPr>
            <a:r>
              <a:rPr lang="en-GB" sz="1700" dirty="0"/>
              <a:t>Diagnosis and treatment pathways and ensuring they are appropriate for CYP in your area</a:t>
            </a:r>
          </a:p>
          <a:p>
            <a:pPr lvl="1">
              <a:lnSpc>
                <a:spcPct val="110000"/>
              </a:lnSpc>
              <a:spcBef>
                <a:spcPts val="0"/>
              </a:spcBef>
            </a:pPr>
            <a:r>
              <a:rPr lang="en-GB" sz="1700" dirty="0"/>
              <a:t>Effective transition services (between paediatric and adult care settings)</a:t>
            </a:r>
          </a:p>
          <a:p>
            <a:pPr lvl="1">
              <a:lnSpc>
                <a:spcPct val="110000"/>
              </a:lnSpc>
              <a:spcBef>
                <a:spcPts val="0"/>
              </a:spcBef>
            </a:pPr>
            <a:r>
              <a:rPr lang="en-GB" sz="1700" dirty="0"/>
              <a:t>Who they need access to, as well as what paediatric specific education and training these people will need, and</a:t>
            </a:r>
          </a:p>
          <a:p>
            <a:pPr lvl="1">
              <a:lnSpc>
                <a:spcPct val="110000"/>
              </a:lnSpc>
              <a:spcBef>
                <a:spcPts val="0"/>
              </a:spcBef>
            </a:pPr>
            <a:r>
              <a:rPr lang="en-GB" sz="1700" dirty="0"/>
              <a:t>How information and guidance will be communicated to them (method, format and language) to ensure they, and their parent/carer, can self-manage their condition and feel in control of it. </a:t>
            </a:r>
          </a:p>
        </p:txBody>
      </p:sp>
      <p:sp>
        <p:nvSpPr>
          <p:cNvPr id="6" name="Rectangle 5">
            <a:extLst>
              <a:ext uri="{FF2B5EF4-FFF2-40B4-BE49-F238E27FC236}">
                <a16:creationId xmlns:a16="http://schemas.microsoft.com/office/drawing/2014/main" id="{A379DFBB-E605-08F1-E857-417F17FB0C37}"/>
              </a:ext>
            </a:extLst>
          </p:cNvPr>
          <p:cNvSpPr/>
          <p:nvPr/>
        </p:nvSpPr>
        <p:spPr>
          <a:xfrm>
            <a:off x="838200" y="5176343"/>
            <a:ext cx="9870440" cy="8605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075CE952-4EA2-1320-25D8-B39A50C91694}"/>
              </a:ext>
            </a:extLst>
          </p:cNvPr>
          <p:cNvSpPr txBox="1">
            <a:spLocks/>
          </p:cNvSpPr>
          <p:nvPr/>
        </p:nvSpPr>
        <p:spPr>
          <a:xfrm>
            <a:off x="838200" y="5252366"/>
            <a:ext cx="8549640" cy="7085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Font typeface="Arial" panose="020B0604020202020204" pitchFamily="34" charset="0"/>
              <a:buNone/>
            </a:pPr>
            <a:r>
              <a:rPr lang="en-GB" dirty="0">
                <a:solidFill>
                  <a:srgbClr val="003A56"/>
                </a:solidFill>
              </a:rPr>
              <a:t>Throughout this toolkit, we have provided some CYP specific guidance but always remember to ‘</a:t>
            </a:r>
            <a:r>
              <a:rPr lang="en-GB" b="1" dirty="0">
                <a:solidFill>
                  <a:srgbClr val="003A56"/>
                </a:solidFill>
              </a:rPr>
              <a:t>Think children and young people!’</a:t>
            </a:r>
          </a:p>
        </p:txBody>
      </p:sp>
      <p:pic>
        <p:nvPicPr>
          <p:cNvPr id="8" name="Picture 7" descr="A group of people with teddy bears&#10;&#10;AI-generated content may be incorrect.">
            <a:extLst>
              <a:ext uri="{FF2B5EF4-FFF2-40B4-BE49-F238E27FC236}">
                <a16:creationId xmlns:a16="http://schemas.microsoft.com/office/drawing/2014/main" id="{477B8178-7A6E-D42B-77EE-878DB8D12D0F}"/>
              </a:ext>
            </a:extLst>
          </p:cNvPr>
          <p:cNvPicPr>
            <a:picLocks noChangeAspect="1"/>
          </p:cNvPicPr>
          <p:nvPr/>
        </p:nvPicPr>
        <p:blipFill>
          <a:blip r:embed="rId2">
            <a:extLst>
              <a:ext uri="{28A0092B-C50C-407E-A947-70E740481C1C}">
                <a14:useLocalDpi xmlns:a14="http://schemas.microsoft.com/office/drawing/2010/main" val="0"/>
              </a:ext>
            </a:extLst>
          </a:blip>
          <a:srcRect r="7327"/>
          <a:stretch/>
        </p:blipFill>
        <p:spPr>
          <a:xfrm>
            <a:off x="9031134" y="4731026"/>
            <a:ext cx="3155425" cy="1556035"/>
          </a:xfrm>
          <a:prstGeom prst="rect">
            <a:avLst/>
          </a:prstGeom>
        </p:spPr>
      </p:pic>
    </p:spTree>
    <p:extLst>
      <p:ext uri="{BB962C8B-B14F-4D97-AF65-F5344CB8AC3E}">
        <p14:creationId xmlns:p14="http://schemas.microsoft.com/office/powerpoint/2010/main" val="360919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FE2-449A-6CCC-DD0F-F2AACA270755}"/>
              </a:ext>
            </a:extLst>
          </p:cNvPr>
          <p:cNvSpPr>
            <a:spLocks noGrp="1"/>
          </p:cNvSpPr>
          <p:nvPr>
            <p:ph type="title"/>
          </p:nvPr>
        </p:nvSpPr>
        <p:spPr/>
        <p:txBody>
          <a:bodyPr/>
          <a:lstStyle/>
          <a:p>
            <a:r>
              <a:rPr lang="en-GB" dirty="0"/>
              <a:t>NHS England CYP MART infographic</a:t>
            </a:r>
          </a:p>
        </p:txBody>
      </p:sp>
      <p:sp>
        <p:nvSpPr>
          <p:cNvPr id="3" name="Content Placeholder 2">
            <a:extLst>
              <a:ext uri="{FF2B5EF4-FFF2-40B4-BE49-F238E27FC236}">
                <a16:creationId xmlns:a16="http://schemas.microsoft.com/office/drawing/2014/main" id="{E2C27A02-A813-82F6-1808-5544401690A1}"/>
              </a:ext>
            </a:extLst>
          </p:cNvPr>
          <p:cNvSpPr>
            <a:spLocks noGrp="1"/>
          </p:cNvSpPr>
          <p:nvPr>
            <p:ph idx="1"/>
          </p:nvPr>
        </p:nvSpPr>
        <p:spPr/>
        <p:txBody>
          <a:bodyPr/>
          <a:lstStyle/>
          <a:p>
            <a:r>
              <a:rPr lang="en-GB" dirty="0"/>
              <a:t>NHS England has produced an infographic specifically on the implementation of maintenance and reliever therapy (MART) for children and young people.</a:t>
            </a:r>
          </a:p>
          <a:p>
            <a:r>
              <a:rPr lang="en-GB" dirty="0"/>
              <a:t>Please access this here: </a:t>
            </a:r>
            <a:r>
              <a:rPr lang="en-GB" b="1" i="1" dirty="0"/>
              <a:t>NOTE: This link will be added once the infographic is released to the public. </a:t>
            </a:r>
          </a:p>
        </p:txBody>
      </p:sp>
    </p:spTree>
    <p:extLst>
      <p:ext uri="{BB962C8B-B14F-4D97-AF65-F5344CB8AC3E}">
        <p14:creationId xmlns:p14="http://schemas.microsoft.com/office/powerpoint/2010/main" val="31574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EC4-A42A-070F-6910-7DCD871D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CDFAB-CBD4-7CA3-3B7E-ED3CA7B435C8}"/>
              </a:ext>
            </a:extLst>
          </p:cNvPr>
          <p:cNvSpPr>
            <a:spLocks noGrp="1"/>
          </p:cNvSpPr>
          <p:nvPr>
            <p:ph type="title"/>
          </p:nvPr>
        </p:nvSpPr>
        <p:spPr>
          <a:xfrm>
            <a:off x="838200" y="4621752"/>
            <a:ext cx="10515600" cy="1325563"/>
          </a:xfrm>
        </p:spPr>
        <p:txBody>
          <a:bodyPr>
            <a:normAutofit/>
          </a:bodyPr>
          <a:lstStyle/>
          <a:p>
            <a:pPr algn="ctr"/>
            <a:r>
              <a:rPr lang="en-GB" sz="6000" dirty="0"/>
              <a:t>Getting the diagnosis right</a:t>
            </a:r>
          </a:p>
        </p:txBody>
      </p:sp>
      <p:pic>
        <p:nvPicPr>
          <p:cNvPr id="4" name="Picture 3" descr="A graphic of a lungs&#10;&#10;AI-generated content may be incorrect.">
            <a:extLst>
              <a:ext uri="{FF2B5EF4-FFF2-40B4-BE49-F238E27FC236}">
                <a16:creationId xmlns:a16="http://schemas.microsoft.com/office/drawing/2014/main" id="{BBD81A5E-952C-239C-7575-5AD9C9FF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75" y="493713"/>
            <a:ext cx="4949825" cy="4128039"/>
          </a:xfrm>
          <a:prstGeom prst="rect">
            <a:avLst/>
          </a:prstGeom>
        </p:spPr>
      </p:pic>
    </p:spTree>
    <p:extLst>
      <p:ext uri="{BB962C8B-B14F-4D97-AF65-F5344CB8AC3E}">
        <p14:creationId xmlns:p14="http://schemas.microsoft.com/office/powerpoint/2010/main" val="352152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2CFF-E1B1-6633-1CD0-6931F168DA04}"/>
            </a:ext>
          </a:extLst>
        </p:cNvPr>
        <p:cNvGrpSpPr/>
        <p:nvPr/>
      </p:nvGrpSpPr>
      <p:grpSpPr>
        <a:xfrm>
          <a:off x="0" y="0"/>
          <a:ext cx="0" cy="0"/>
          <a:chOff x="0" y="0"/>
          <a:chExt cx="0" cy="0"/>
        </a:xfrm>
      </p:grpSpPr>
      <p:pic>
        <p:nvPicPr>
          <p:cNvPr id="18" name="Picture 17" descr="A screenshot of a computer and a phone&#10;&#10;AI-generated content may be incorrect.">
            <a:extLst>
              <a:ext uri="{FF2B5EF4-FFF2-40B4-BE49-F238E27FC236}">
                <a16:creationId xmlns:a16="http://schemas.microsoft.com/office/drawing/2014/main" id="{EBDB3C8A-4A37-67A5-BF42-23FC8F2D78BF}"/>
              </a:ext>
            </a:extLst>
          </p:cNvPr>
          <p:cNvPicPr>
            <a:picLocks noChangeAspect="1"/>
          </p:cNvPicPr>
          <p:nvPr/>
        </p:nvPicPr>
        <p:blipFill>
          <a:blip r:embed="rId3">
            <a:extLst>
              <a:ext uri="{28A0092B-C50C-407E-A947-70E740481C1C}">
                <a14:useLocalDpi xmlns:a14="http://schemas.microsoft.com/office/drawing/2010/main" val="0"/>
              </a:ext>
            </a:extLst>
          </a:blip>
          <a:srcRect l="42796" t="22784"/>
          <a:stretch/>
        </p:blipFill>
        <p:spPr>
          <a:xfrm>
            <a:off x="209549" y="2245360"/>
            <a:ext cx="5171819" cy="3926839"/>
          </a:xfrm>
          <a:prstGeom prst="rect">
            <a:avLst/>
          </a:prstGeom>
        </p:spPr>
      </p:pic>
      <p:pic>
        <p:nvPicPr>
          <p:cNvPr id="19" name="Picture 18" descr="A screenshot of a computer and a phone&#10;&#10;AI-generated content may be incorrect.">
            <a:extLst>
              <a:ext uri="{FF2B5EF4-FFF2-40B4-BE49-F238E27FC236}">
                <a16:creationId xmlns:a16="http://schemas.microsoft.com/office/drawing/2014/main" id="{B376A2AD-0111-8DAD-3831-C4878C9F35B1}"/>
              </a:ext>
            </a:extLst>
          </p:cNvPr>
          <p:cNvPicPr>
            <a:picLocks noChangeAspect="1"/>
          </p:cNvPicPr>
          <p:nvPr/>
        </p:nvPicPr>
        <p:blipFill>
          <a:blip r:embed="rId3">
            <a:extLst>
              <a:ext uri="{28A0092B-C50C-407E-A947-70E740481C1C}">
                <a14:useLocalDpi xmlns:a14="http://schemas.microsoft.com/office/drawing/2010/main" val="0"/>
              </a:ext>
            </a:extLst>
          </a:blip>
          <a:srcRect l="3807" t="12199" r="60294" b="10585"/>
          <a:stretch/>
        </p:blipFill>
        <p:spPr>
          <a:xfrm>
            <a:off x="8384364" y="1840710"/>
            <a:ext cx="3424341" cy="4143052"/>
          </a:xfrm>
          <a:prstGeom prst="rect">
            <a:avLst/>
          </a:prstGeom>
        </p:spPr>
      </p:pic>
      <p:grpSp>
        <p:nvGrpSpPr>
          <p:cNvPr id="22" name="Group 21">
            <a:extLst>
              <a:ext uri="{FF2B5EF4-FFF2-40B4-BE49-F238E27FC236}">
                <a16:creationId xmlns:a16="http://schemas.microsoft.com/office/drawing/2014/main" id="{F4219C95-662F-72DE-BCB8-9361D6775A71}"/>
              </a:ext>
            </a:extLst>
          </p:cNvPr>
          <p:cNvGrpSpPr/>
          <p:nvPr/>
        </p:nvGrpSpPr>
        <p:grpSpPr>
          <a:xfrm>
            <a:off x="5316774" y="2589995"/>
            <a:ext cx="3132185" cy="3015675"/>
            <a:chOff x="5506719" y="2561318"/>
            <a:chExt cx="3132185" cy="3015675"/>
          </a:xfrm>
        </p:grpSpPr>
        <p:sp>
          <p:nvSpPr>
            <p:cNvPr id="21" name="Speech Bubble: Rectangle with Corners Rounded 20">
              <a:extLst>
                <a:ext uri="{FF2B5EF4-FFF2-40B4-BE49-F238E27FC236}">
                  <a16:creationId xmlns:a16="http://schemas.microsoft.com/office/drawing/2014/main" id="{104C4EAD-3C2E-0FF0-A426-A3540A20777C}"/>
                </a:ext>
              </a:extLst>
            </p:cNvPr>
            <p:cNvSpPr/>
            <p:nvPr/>
          </p:nvSpPr>
          <p:spPr>
            <a:xfrm>
              <a:off x="5506719" y="2561318"/>
              <a:ext cx="3132185" cy="3015675"/>
            </a:xfrm>
            <a:prstGeom prst="wedgeRoundRectCallout">
              <a:avLst>
                <a:gd name="adj1" fmla="val 68565"/>
                <a:gd name="adj2" fmla="val 23392"/>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D0E6B80-BE9F-DC45-FF42-1B91408C5E69}"/>
                </a:ext>
              </a:extLst>
            </p:cNvPr>
            <p:cNvSpPr txBox="1"/>
            <p:nvPr/>
          </p:nvSpPr>
          <p:spPr>
            <a:xfrm>
              <a:off x="5716451" y="2720590"/>
              <a:ext cx="27127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“As many as 750,000 people in England are misdiagnosed with asthma, costing an estimated £132 million every year”. </a:t>
              </a:r>
            </a:p>
          </p:txBody>
        </p:sp>
      </p:grpSp>
      <p:pic>
        <p:nvPicPr>
          <p:cNvPr id="4" name="Picture 3">
            <a:extLst>
              <a:ext uri="{FF2B5EF4-FFF2-40B4-BE49-F238E27FC236}">
                <a16:creationId xmlns:a16="http://schemas.microsoft.com/office/drawing/2014/main" id="{B62A93ED-FC91-7674-125B-0FB51EBBB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390682"/>
            <a:ext cx="9594851" cy="1019453"/>
          </a:xfrm>
          <a:prstGeom prst="rect">
            <a:avLst/>
          </a:prstGeom>
        </p:spPr>
      </p:pic>
      <p:pic>
        <p:nvPicPr>
          <p:cNvPr id="6" name="Picture 5" descr="A green and blue logo&#10;&#10;AI-generated content may be incorrect.">
            <a:extLst>
              <a:ext uri="{FF2B5EF4-FFF2-40B4-BE49-F238E27FC236}">
                <a16:creationId xmlns:a16="http://schemas.microsoft.com/office/drawing/2014/main" id="{5EAC939A-1E84-AF31-E07E-58CABD4CD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190266"/>
            <a:ext cx="4068539" cy="1135264"/>
          </a:xfrm>
          <a:prstGeom prst="rect">
            <a:avLst/>
          </a:prstGeom>
        </p:spPr>
      </p:pic>
    </p:spTree>
    <p:extLst>
      <p:ext uri="{BB962C8B-B14F-4D97-AF65-F5344CB8AC3E}">
        <p14:creationId xmlns:p14="http://schemas.microsoft.com/office/powerpoint/2010/main" val="11785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39DE-F573-C7A7-BBF2-9F1054D2D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C696E6-5FEE-3BF2-5DAB-D61A3EE34F88}"/>
              </a:ext>
            </a:extLst>
          </p:cNvPr>
          <p:cNvSpPr/>
          <p:nvPr/>
        </p:nvSpPr>
        <p:spPr>
          <a:xfrm>
            <a:off x="3938706" y="1693157"/>
            <a:ext cx="5610031" cy="42713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06AD212-070A-CD5F-E343-23F502967F3E}"/>
              </a:ext>
            </a:extLst>
          </p:cNvPr>
          <p:cNvSpPr txBox="1"/>
          <p:nvPr/>
        </p:nvSpPr>
        <p:spPr>
          <a:xfrm>
            <a:off x="4046586" y="3761450"/>
            <a:ext cx="5394270" cy="2060564"/>
          </a:xfrm>
          <a:prstGeom prst="rect">
            <a:avLst/>
          </a:prstGeom>
          <a:noFill/>
        </p:spPr>
        <p:txBody>
          <a:bodyPr wrap="square" rtlCol="0">
            <a:spAutoFit/>
          </a:bodyPr>
          <a:lstStyle/>
          <a:p>
            <a:pPr>
              <a:lnSpc>
                <a:spcPct val="130000"/>
              </a:lnSpc>
            </a:pPr>
            <a:r>
              <a:rPr lang="en-US" sz="2000" dirty="0">
                <a:latin typeface="Calibri" panose="020F0502020204030204" pitchFamily="34" charset="0"/>
                <a:cs typeface="Calibri" panose="020F0502020204030204" pitchFamily="34" charset="0"/>
              </a:rPr>
              <a:t>The aim of the </a:t>
            </a:r>
            <a:r>
              <a:rPr lang="en-US" sz="2000" b="1" dirty="0">
                <a:latin typeface="Calibri" panose="020F0502020204030204" pitchFamily="34" charset="0"/>
                <a:cs typeface="Calibri" panose="020F0502020204030204" pitchFamily="34" charset="0"/>
              </a:rPr>
              <a:t>PCRS Fit to Care </a:t>
            </a:r>
            <a:r>
              <a:rPr lang="en-US" sz="2000" dirty="0">
                <a:latin typeface="Calibri" panose="020F0502020204030204" pitchFamily="34" charset="0"/>
                <a:cs typeface="Calibri" panose="020F0502020204030204" pitchFamily="34" charset="0"/>
              </a:rPr>
              <a:t>document is to provide guidance to commissioners and clinicians on the skills, knowledge and training required by health care professionals to treat and manage asthma effectively for ALL patients. </a:t>
            </a:r>
            <a:endPar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8693892E-749C-16A4-6463-921107662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8" y="373597"/>
            <a:ext cx="9594851" cy="1009458"/>
          </a:xfrm>
          <a:prstGeom prst="rect">
            <a:avLst/>
          </a:prstGeom>
        </p:spPr>
      </p:pic>
      <p:pic>
        <p:nvPicPr>
          <p:cNvPr id="9" name="Picture 8" descr="A green square with white letter and blue letters&#10;&#10;AI-generated content may be incorrect.">
            <a:extLst>
              <a:ext uri="{FF2B5EF4-FFF2-40B4-BE49-F238E27FC236}">
                <a16:creationId xmlns:a16="http://schemas.microsoft.com/office/drawing/2014/main" id="{5F99AD5B-F5D2-3BF1-01CF-E4D8BA44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20" y="1156520"/>
            <a:ext cx="3039131" cy="1193726"/>
          </a:xfrm>
          <a:prstGeom prst="rect">
            <a:avLst/>
          </a:prstGeom>
        </p:spPr>
      </p:pic>
      <p:pic>
        <p:nvPicPr>
          <p:cNvPr id="1026" name="Picture 2" descr="Fit to Care Cover">
            <a:extLst>
              <a:ext uri="{FF2B5EF4-FFF2-40B4-BE49-F238E27FC236}">
                <a16:creationId xmlns:a16="http://schemas.microsoft.com/office/drawing/2014/main" id="{B2D92DAE-F800-7CD2-5032-1F8390835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889" y="1886335"/>
            <a:ext cx="2449744" cy="17326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BA2D3F4-A7E7-F5F6-B521-75C68F7FF092}"/>
              </a:ext>
            </a:extLst>
          </p:cNvPr>
          <p:cNvGrpSpPr/>
          <p:nvPr/>
        </p:nvGrpSpPr>
        <p:grpSpPr>
          <a:xfrm>
            <a:off x="352781" y="2531497"/>
            <a:ext cx="3373320" cy="1652878"/>
            <a:chOff x="4990105" y="2561320"/>
            <a:chExt cx="3648799" cy="2008153"/>
          </a:xfrm>
        </p:grpSpPr>
        <p:sp>
          <p:nvSpPr>
            <p:cNvPr id="10" name="Speech Bubble: Rectangle with Corners Rounded 9">
              <a:extLst>
                <a:ext uri="{FF2B5EF4-FFF2-40B4-BE49-F238E27FC236}">
                  <a16:creationId xmlns:a16="http://schemas.microsoft.com/office/drawing/2014/main" id="{FED59D53-3FE1-3DE3-080D-D4C72205C9BE}"/>
                </a:ext>
              </a:extLst>
            </p:cNvPr>
            <p:cNvSpPr/>
            <p:nvPr/>
          </p:nvSpPr>
          <p:spPr>
            <a:xfrm>
              <a:off x="4990105" y="2561320"/>
              <a:ext cx="3648799" cy="2008153"/>
            </a:xfrm>
            <a:prstGeom prst="wedgeRoundRectCallout">
              <a:avLst>
                <a:gd name="adj1" fmla="val -22299"/>
                <a:gd name="adj2" fmla="val 70477"/>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59418DC-630C-D76A-C9FA-390137D04590}"/>
                </a:ext>
              </a:extLst>
            </p:cNvPr>
            <p:cNvSpPr txBox="1"/>
            <p:nvPr/>
          </p:nvSpPr>
          <p:spPr>
            <a:xfrm>
              <a:off x="5050017" y="2708003"/>
              <a:ext cx="3387142" cy="1757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level of training, education and experience of clinicians across the UK”</a:t>
              </a:r>
            </a:p>
          </p:txBody>
        </p:sp>
      </p:grpSp>
      <p:grpSp>
        <p:nvGrpSpPr>
          <p:cNvPr id="13" name="Group 12">
            <a:extLst>
              <a:ext uri="{FF2B5EF4-FFF2-40B4-BE49-F238E27FC236}">
                <a16:creationId xmlns:a16="http://schemas.microsoft.com/office/drawing/2014/main" id="{23700885-460C-FF2A-8764-DDF0B27A5458}"/>
              </a:ext>
            </a:extLst>
          </p:cNvPr>
          <p:cNvGrpSpPr/>
          <p:nvPr/>
        </p:nvGrpSpPr>
        <p:grpSpPr>
          <a:xfrm>
            <a:off x="303923" y="4661376"/>
            <a:ext cx="3373320" cy="1303125"/>
            <a:chOff x="997128" y="3570597"/>
            <a:chExt cx="3648799" cy="1812797"/>
          </a:xfrm>
        </p:grpSpPr>
        <p:sp>
          <p:nvSpPr>
            <p:cNvPr id="14" name="Speech Bubble: Rectangle with Corners Rounded 13">
              <a:extLst>
                <a:ext uri="{FF2B5EF4-FFF2-40B4-BE49-F238E27FC236}">
                  <a16:creationId xmlns:a16="http://schemas.microsoft.com/office/drawing/2014/main" id="{C3C03991-FF18-6CAE-68C4-CF31DA34BDF6}"/>
                </a:ext>
              </a:extLst>
            </p:cNvPr>
            <p:cNvSpPr/>
            <p:nvPr/>
          </p:nvSpPr>
          <p:spPr>
            <a:xfrm>
              <a:off x="997128" y="3570597"/>
              <a:ext cx="3648799" cy="1812797"/>
            </a:xfrm>
            <a:prstGeom prst="wedgeRoundRectCallout">
              <a:avLst>
                <a:gd name="adj1" fmla="val 20719"/>
                <a:gd name="adj2" fmla="val 77019"/>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23CF7E1-E9F7-C8ED-833B-1CE5DED060C1}"/>
                </a:ext>
              </a:extLst>
            </p:cNvPr>
            <p:cNvSpPr txBox="1"/>
            <p:nvPr/>
          </p:nvSpPr>
          <p:spPr>
            <a:xfrm>
              <a:off x="1060000" y="3747831"/>
              <a:ext cx="3564116" cy="1541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standard of respiratory care provided to patients”</a:t>
              </a:r>
            </a:p>
          </p:txBody>
        </p:sp>
      </p:grpSp>
      <p:pic>
        <p:nvPicPr>
          <p:cNvPr id="17" name="Picture 16" descr="A qr code with a white background&#10;&#10;AI-generated content may be incorrect.">
            <a:hlinkClick r:id="rId3"/>
            <a:extLst>
              <a:ext uri="{FF2B5EF4-FFF2-40B4-BE49-F238E27FC236}">
                <a16:creationId xmlns:a16="http://schemas.microsoft.com/office/drawing/2014/main" id="{5CB26643-651A-7FA9-F895-3D4111E2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695" y="1886335"/>
            <a:ext cx="1732628" cy="1732628"/>
          </a:xfrm>
          <a:prstGeom prst="rect">
            <a:avLst/>
          </a:prstGeom>
        </p:spPr>
      </p:pic>
      <p:pic>
        <p:nvPicPr>
          <p:cNvPr id="19" name="Picture 18" descr="A person drinking from a bottle&#10;&#10;AI-generated content may be incorrect.">
            <a:extLst>
              <a:ext uri="{FF2B5EF4-FFF2-40B4-BE49-F238E27FC236}">
                <a16:creationId xmlns:a16="http://schemas.microsoft.com/office/drawing/2014/main" id="{28464F4B-0988-862A-9F65-A3BFFCD18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010">
            <a:off x="9654276" y="1734391"/>
            <a:ext cx="2377319" cy="4367777"/>
          </a:xfrm>
          <a:prstGeom prst="rect">
            <a:avLst/>
          </a:prstGeom>
        </p:spPr>
      </p:pic>
      <p:pic>
        <p:nvPicPr>
          <p:cNvPr id="21" name="Picture 20" descr="Blue arrows pointing up and down&#10;&#10;AI-generated content may be incorrect.">
            <a:extLst>
              <a:ext uri="{FF2B5EF4-FFF2-40B4-BE49-F238E27FC236}">
                <a16:creationId xmlns:a16="http://schemas.microsoft.com/office/drawing/2014/main" id="{18F24044-CC84-7C28-3EE3-955204C8E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52698" y="3671843"/>
            <a:ext cx="1093207" cy="1502066"/>
          </a:xfrm>
          <a:prstGeom prst="rect">
            <a:avLst/>
          </a:prstGeom>
        </p:spPr>
      </p:pic>
    </p:spTree>
    <p:extLst>
      <p:ext uri="{BB962C8B-B14F-4D97-AF65-F5344CB8AC3E}">
        <p14:creationId xmlns:p14="http://schemas.microsoft.com/office/powerpoint/2010/main" val="124237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BAF0-DF9A-CBD3-D0B7-91627CFA54B2}"/>
            </a:ext>
          </a:extLst>
        </p:cNvPr>
        <p:cNvGrpSpPr/>
        <p:nvPr/>
      </p:nvGrpSpPr>
      <p:grpSpPr>
        <a:xfrm>
          <a:off x="0" y="0"/>
          <a:ext cx="0" cy="0"/>
          <a:chOff x="0" y="0"/>
          <a:chExt cx="0" cy="0"/>
        </a:xfrm>
      </p:grpSpPr>
      <p:sp>
        <p:nvSpPr>
          <p:cNvPr id="8" name="Bevel 7">
            <a:extLst>
              <a:ext uri="{FF2B5EF4-FFF2-40B4-BE49-F238E27FC236}">
                <a16:creationId xmlns:a16="http://schemas.microsoft.com/office/drawing/2014/main" id="{58F9ADA1-ACB5-16AF-C1CB-7D2781E6C293}"/>
              </a:ext>
            </a:extLst>
          </p:cNvPr>
          <p:cNvSpPr/>
          <p:nvPr/>
        </p:nvSpPr>
        <p:spPr>
          <a:xfrm>
            <a:off x="3528940" y="4000499"/>
            <a:ext cx="4597831" cy="1888857"/>
          </a:xfrm>
          <a:prstGeom prst="bevel">
            <a:avLst/>
          </a:prstGeom>
          <a:solidFill>
            <a:schemeClr val="accent3"/>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3A56"/>
                </a:solidFill>
                <a:latin typeface="Calibri" panose="020F0502020204030204" pitchFamily="34" charset="0"/>
                <a:cs typeface="Calibri" panose="020F0502020204030204" pitchFamily="34" charset="0"/>
              </a:rPr>
              <a:t>Invest </a:t>
            </a:r>
          </a:p>
          <a:p>
            <a:pPr algn="ctr"/>
            <a:r>
              <a:rPr lang="en-US" sz="4800" b="1" dirty="0">
                <a:solidFill>
                  <a:srgbClr val="003A56"/>
                </a:solidFill>
                <a:latin typeface="Calibri" panose="020F0502020204030204" pitchFamily="34" charset="0"/>
                <a:cs typeface="Calibri" panose="020F0502020204030204" pitchFamily="34" charset="0"/>
              </a:rPr>
              <a:t>to save </a:t>
            </a:r>
          </a:p>
        </p:txBody>
      </p:sp>
      <p:sp>
        <p:nvSpPr>
          <p:cNvPr id="10" name="Oval Callout 9">
            <a:extLst>
              <a:ext uri="{FF2B5EF4-FFF2-40B4-BE49-F238E27FC236}">
                <a16:creationId xmlns:a16="http://schemas.microsoft.com/office/drawing/2014/main" id="{5730031E-BBD0-9C57-0AF5-2A78BF98C651}"/>
              </a:ext>
            </a:extLst>
          </p:cNvPr>
          <p:cNvSpPr/>
          <p:nvPr/>
        </p:nvSpPr>
        <p:spPr>
          <a:xfrm rot="2103221">
            <a:off x="8461425" y="3047649"/>
            <a:ext cx="3031561"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education</a:t>
            </a:r>
          </a:p>
        </p:txBody>
      </p:sp>
      <p:sp>
        <p:nvSpPr>
          <p:cNvPr id="11" name="Oval Callout 10">
            <a:extLst>
              <a:ext uri="{FF2B5EF4-FFF2-40B4-BE49-F238E27FC236}">
                <a16:creationId xmlns:a16="http://schemas.microsoft.com/office/drawing/2014/main" id="{81BDB4E9-3583-9B40-FBC2-817F05C338F6}"/>
              </a:ext>
            </a:extLst>
          </p:cNvPr>
          <p:cNvSpPr/>
          <p:nvPr/>
        </p:nvSpPr>
        <p:spPr>
          <a:xfrm rot="19646140" flipH="1">
            <a:off x="317396" y="2955033"/>
            <a:ext cx="3079068"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testing </a:t>
            </a:r>
          </a:p>
        </p:txBody>
      </p:sp>
      <p:sp>
        <p:nvSpPr>
          <p:cNvPr id="13" name="Down Arrow Callout 12">
            <a:extLst>
              <a:ext uri="{FF2B5EF4-FFF2-40B4-BE49-F238E27FC236}">
                <a16:creationId xmlns:a16="http://schemas.microsoft.com/office/drawing/2014/main" id="{788E405E-26DD-A023-02E9-4408E82C9C0E}"/>
              </a:ext>
            </a:extLst>
          </p:cNvPr>
          <p:cNvSpPr/>
          <p:nvPr/>
        </p:nvSpPr>
        <p:spPr>
          <a:xfrm>
            <a:off x="3528940" y="2362146"/>
            <a:ext cx="4662656" cy="1494681"/>
          </a:xfrm>
          <a:prstGeom prst="downArrow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A56"/>
                </a:solidFill>
                <a:latin typeface="Calibri" panose="020F0502020204030204" pitchFamily="34" charset="0"/>
                <a:cs typeface="Calibri" panose="020F0502020204030204" pitchFamily="34" charset="0"/>
              </a:rPr>
              <a:t>Invest in primary care respiratory services</a:t>
            </a:r>
            <a:endParaRPr lang="en-US" sz="2000" dirty="0">
              <a:solidFill>
                <a:srgbClr val="003A56"/>
              </a:solidFill>
            </a:endParaRPr>
          </a:p>
        </p:txBody>
      </p:sp>
      <p:pic>
        <p:nvPicPr>
          <p:cNvPr id="15" name="Picture 14">
            <a:extLst>
              <a:ext uri="{FF2B5EF4-FFF2-40B4-BE49-F238E27FC236}">
                <a16:creationId xmlns:a16="http://schemas.microsoft.com/office/drawing/2014/main" id="{FC6F09A4-D407-8F51-F212-6884061CB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6" y="417030"/>
            <a:ext cx="9594851" cy="969480"/>
          </a:xfrm>
          <a:prstGeom prst="rect">
            <a:avLst/>
          </a:prstGeom>
        </p:spPr>
      </p:pic>
      <p:pic>
        <p:nvPicPr>
          <p:cNvPr id="17" name="Picture 16">
            <a:extLst>
              <a:ext uri="{FF2B5EF4-FFF2-40B4-BE49-F238E27FC236}">
                <a16:creationId xmlns:a16="http://schemas.microsoft.com/office/drawing/2014/main" id="{EF9BC4A6-3280-F512-463D-885E2291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2" y="1191489"/>
            <a:ext cx="3369451" cy="1082383"/>
          </a:xfrm>
          <a:prstGeom prst="rect">
            <a:avLst/>
          </a:prstGeom>
        </p:spPr>
      </p:pic>
    </p:spTree>
    <p:extLst>
      <p:ext uri="{BB962C8B-B14F-4D97-AF65-F5344CB8AC3E}">
        <p14:creationId xmlns:p14="http://schemas.microsoft.com/office/powerpoint/2010/main" val="21064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1759-C4B5-A25B-09F6-C20D7D07477C}"/>
            </a:ext>
          </a:extLst>
        </p:cNvPr>
        <p:cNvGrpSpPr/>
        <p:nvPr/>
      </p:nvGrpSpPr>
      <p:grpSpPr>
        <a:xfrm>
          <a:off x="0" y="0"/>
          <a:ext cx="0" cy="0"/>
          <a:chOff x="0" y="0"/>
          <a:chExt cx="0" cy="0"/>
        </a:xfrm>
      </p:grpSpPr>
      <p:pic>
        <p:nvPicPr>
          <p:cNvPr id="36" name="Picture 35" descr="A cartoon of people standing in front of a sign&#10;&#10;AI-generated content may be incorrect.">
            <a:extLst>
              <a:ext uri="{FF2B5EF4-FFF2-40B4-BE49-F238E27FC236}">
                <a16:creationId xmlns:a16="http://schemas.microsoft.com/office/drawing/2014/main" id="{6755A182-98E2-7F94-5572-140BDFF73B0C}"/>
              </a:ext>
            </a:extLst>
          </p:cNvPr>
          <p:cNvPicPr>
            <a:picLocks noChangeAspect="1"/>
          </p:cNvPicPr>
          <p:nvPr/>
        </p:nvPicPr>
        <p:blipFill>
          <a:blip r:embed="rId2">
            <a:extLst>
              <a:ext uri="{28A0092B-C50C-407E-A947-70E740481C1C}">
                <a14:useLocalDpi xmlns:a14="http://schemas.microsoft.com/office/drawing/2010/main" val="0"/>
              </a:ext>
            </a:extLst>
          </a:blip>
          <a:srcRect b="19742"/>
          <a:stretch/>
        </p:blipFill>
        <p:spPr>
          <a:xfrm>
            <a:off x="2598165" y="2826311"/>
            <a:ext cx="7379911" cy="3331719"/>
          </a:xfrm>
          <a:prstGeom prst="rect">
            <a:avLst/>
          </a:prstGeom>
        </p:spPr>
      </p:pic>
      <p:pic>
        <p:nvPicPr>
          <p:cNvPr id="10" name="Picture 9">
            <a:extLst>
              <a:ext uri="{FF2B5EF4-FFF2-40B4-BE49-F238E27FC236}">
                <a16:creationId xmlns:a16="http://schemas.microsoft.com/office/drawing/2014/main" id="{D53B61A1-513F-63F1-6787-5C3E41F7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153943"/>
            <a:ext cx="9590074" cy="909059"/>
          </a:xfrm>
          <a:prstGeom prst="rect">
            <a:avLst/>
          </a:prstGeom>
        </p:spPr>
      </p:pic>
      <p:pic>
        <p:nvPicPr>
          <p:cNvPr id="13" name="Picture 12" descr="A green and white logo">
            <a:extLst>
              <a:ext uri="{FF2B5EF4-FFF2-40B4-BE49-F238E27FC236}">
                <a16:creationId xmlns:a16="http://schemas.microsoft.com/office/drawing/2014/main" id="{00AA4A56-E903-2683-0925-18FABCC4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22" y="852151"/>
            <a:ext cx="3430435" cy="1175975"/>
          </a:xfrm>
          <a:prstGeom prst="rect">
            <a:avLst/>
          </a:prstGeom>
        </p:spPr>
      </p:pic>
      <p:grpSp>
        <p:nvGrpSpPr>
          <p:cNvPr id="2" name="Group 1">
            <a:extLst>
              <a:ext uri="{FF2B5EF4-FFF2-40B4-BE49-F238E27FC236}">
                <a16:creationId xmlns:a16="http://schemas.microsoft.com/office/drawing/2014/main" id="{0B2DE8BF-B0BB-DA8C-D6E9-0E473CF27337}"/>
              </a:ext>
            </a:extLst>
          </p:cNvPr>
          <p:cNvGrpSpPr/>
          <p:nvPr/>
        </p:nvGrpSpPr>
        <p:grpSpPr>
          <a:xfrm>
            <a:off x="6766250" y="871328"/>
            <a:ext cx="2167200" cy="2167600"/>
            <a:chOff x="7774341" y="261948"/>
            <a:chExt cx="2167200" cy="2167600"/>
          </a:xfrm>
        </p:grpSpPr>
        <p:grpSp>
          <p:nvGrpSpPr>
            <p:cNvPr id="3" name="Group 2">
              <a:extLst>
                <a:ext uri="{FF2B5EF4-FFF2-40B4-BE49-F238E27FC236}">
                  <a16:creationId xmlns:a16="http://schemas.microsoft.com/office/drawing/2014/main" id="{B4842CE8-62E7-25DE-441D-CCCAEE0467C7}"/>
                </a:ext>
              </a:extLst>
            </p:cNvPr>
            <p:cNvGrpSpPr/>
            <p:nvPr/>
          </p:nvGrpSpPr>
          <p:grpSpPr>
            <a:xfrm>
              <a:off x="7774341" y="261948"/>
              <a:ext cx="2167200" cy="2167600"/>
              <a:chOff x="6511472" y="3986471"/>
              <a:chExt cx="2167200" cy="2167600"/>
            </a:xfrm>
            <a:solidFill>
              <a:srgbClr val="DBE2E6"/>
            </a:solidFill>
          </p:grpSpPr>
          <p:sp>
            <p:nvSpPr>
              <p:cNvPr id="7" name="Oval 6">
                <a:extLst>
                  <a:ext uri="{FF2B5EF4-FFF2-40B4-BE49-F238E27FC236}">
                    <a16:creationId xmlns:a16="http://schemas.microsoft.com/office/drawing/2014/main" id="{CBB87ACE-3586-6203-3AC4-A0C8BC833910}"/>
                  </a:ext>
                </a:extLst>
              </p:cNvPr>
              <p:cNvSpPr/>
              <p:nvPr/>
            </p:nvSpPr>
            <p:spPr>
              <a:xfrm>
                <a:off x="6511472" y="3986471"/>
                <a:ext cx="2167200" cy="21676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FC9670B-7B5E-93D9-0503-A18103F34748}"/>
                  </a:ext>
                </a:extLst>
              </p:cNvPr>
              <p:cNvSpPr txBox="1"/>
              <p:nvPr/>
            </p:nvSpPr>
            <p:spPr>
              <a:xfrm>
                <a:off x="6701814" y="4076233"/>
                <a:ext cx="1786515"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asthma deaths</a:t>
                </a:r>
              </a:p>
            </p:txBody>
          </p:sp>
        </p:grpSp>
        <p:pic>
          <p:nvPicPr>
            <p:cNvPr id="6" name="Picture 5" descr="A group of yellow and red signs&#10;&#10;AI-generated content may be incorrect.">
              <a:extLst>
                <a:ext uri="{FF2B5EF4-FFF2-40B4-BE49-F238E27FC236}">
                  <a16:creationId xmlns:a16="http://schemas.microsoft.com/office/drawing/2014/main" id="{1949C2AE-DD0B-3CE1-B784-EC039AED326E}"/>
                </a:ext>
              </a:extLst>
            </p:cNvPr>
            <p:cNvPicPr>
              <a:picLocks noChangeAspect="1"/>
            </p:cNvPicPr>
            <p:nvPr/>
          </p:nvPicPr>
          <p:blipFill>
            <a:blip r:embed="rId5">
              <a:extLst>
                <a:ext uri="{28A0092B-C50C-407E-A947-70E740481C1C}">
                  <a14:useLocalDpi xmlns:a14="http://schemas.microsoft.com/office/drawing/2010/main" val="0"/>
                </a:ext>
              </a:extLst>
            </a:blip>
            <a:srcRect l="4463" t="15824" r="52116" b="15751"/>
            <a:stretch/>
          </p:blipFill>
          <p:spPr>
            <a:xfrm>
              <a:off x="8417564" y="1348417"/>
              <a:ext cx="805565" cy="714042"/>
            </a:xfrm>
            <a:prstGeom prst="rect">
              <a:avLst/>
            </a:prstGeom>
          </p:spPr>
        </p:pic>
      </p:grpSp>
      <p:grpSp>
        <p:nvGrpSpPr>
          <p:cNvPr id="9" name="Group 8">
            <a:extLst>
              <a:ext uri="{FF2B5EF4-FFF2-40B4-BE49-F238E27FC236}">
                <a16:creationId xmlns:a16="http://schemas.microsoft.com/office/drawing/2014/main" id="{F469765E-942B-1D56-DF5A-EDC4B32993D2}"/>
              </a:ext>
            </a:extLst>
          </p:cNvPr>
          <p:cNvGrpSpPr/>
          <p:nvPr/>
        </p:nvGrpSpPr>
        <p:grpSpPr>
          <a:xfrm>
            <a:off x="1688611" y="2004220"/>
            <a:ext cx="2230586" cy="2208859"/>
            <a:chOff x="154501" y="1762891"/>
            <a:chExt cx="2230586" cy="2208859"/>
          </a:xfrm>
        </p:grpSpPr>
        <p:sp>
          <p:nvSpPr>
            <p:cNvPr id="11" name="Oval 10">
              <a:extLst>
                <a:ext uri="{FF2B5EF4-FFF2-40B4-BE49-F238E27FC236}">
                  <a16:creationId xmlns:a16="http://schemas.microsoft.com/office/drawing/2014/main" id="{AC819013-E7FC-9590-5514-D20F9D7A7CDB}"/>
                </a:ext>
              </a:extLst>
            </p:cNvPr>
            <p:cNvSpPr/>
            <p:nvPr/>
          </p:nvSpPr>
          <p:spPr>
            <a:xfrm>
              <a:off x="197790"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CB40C31-211D-9D14-0743-2779E89C053D}"/>
                </a:ext>
              </a:extLst>
            </p:cNvPr>
            <p:cNvSpPr txBox="1"/>
            <p:nvPr/>
          </p:nvSpPr>
          <p:spPr>
            <a:xfrm>
              <a:off x="217887" y="1828894"/>
              <a:ext cx="2167200"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overarching healthcare costs</a:t>
              </a:r>
            </a:p>
          </p:txBody>
        </p:sp>
        <p:pic>
          <p:nvPicPr>
            <p:cNvPr id="14" name="Picture 13" descr="A yellow and green taxi car with a dollar sign and coins&#10;&#10;AI-generated content may be incorrect.">
              <a:extLst>
                <a:ext uri="{FF2B5EF4-FFF2-40B4-BE49-F238E27FC236}">
                  <a16:creationId xmlns:a16="http://schemas.microsoft.com/office/drawing/2014/main" id="{7AAB2626-9435-B17C-AB92-7C3804B7EE8C}"/>
                </a:ext>
              </a:extLst>
            </p:cNvPr>
            <p:cNvPicPr>
              <a:picLocks noChangeAspect="1"/>
            </p:cNvPicPr>
            <p:nvPr/>
          </p:nvPicPr>
          <p:blipFill>
            <a:blip r:embed="rId6">
              <a:extLst>
                <a:ext uri="{28A0092B-C50C-407E-A947-70E740481C1C}">
                  <a14:useLocalDpi xmlns:a14="http://schemas.microsoft.com/office/drawing/2010/main" val="0"/>
                </a:ext>
              </a:extLst>
            </a:blip>
            <a:srcRect l="4079" t="5528" r="51470" b="52218"/>
            <a:stretch/>
          </p:blipFill>
          <p:spPr>
            <a:xfrm>
              <a:off x="154501" y="2858972"/>
              <a:ext cx="2081078" cy="1112778"/>
            </a:xfrm>
            <a:prstGeom prst="rect">
              <a:avLst/>
            </a:prstGeom>
          </p:spPr>
        </p:pic>
      </p:grpSp>
      <p:grpSp>
        <p:nvGrpSpPr>
          <p:cNvPr id="15" name="Group 14">
            <a:extLst>
              <a:ext uri="{FF2B5EF4-FFF2-40B4-BE49-F238E27FC236}">
                <a16:creationId xmlns:a16="http://schemas.microsoft.com/office/drawing/2014/main" id="{1B3193D4-3562-26DA-C79E-2A20E9A05B82}"/>
              </a:ext>
            </a:extLst>
          </p:cNvPr>
          <p:cNvGrpSpPr/>
          <p:nvPr/>
        </p:nvGrpSpPr>
        <p:grpSpPr>
          <a:xfrm>
            <a:off x="9730917" y="3990430"/>
            <a:ext cx="2167200" cy="2309187"/>
            <a:chOff x="9490989" y="4061224"/>
            <a:chExt cx="2167200" cy="2309187"/>
          </a:xfrm>
        </p:grpSpPr>
        <p:sp>
          <p:nvSpPr>
            <p:cNvPr id="16" name="Oval 15">
              <a:extLst>
                <a:ext uri="{FF2B5EF4-FFF2-40B4-BE49-F238E27FC236}">
                  <a16:creationId xmlns:a16="http://schemas.microsoft.com/office/drawing/2014/main" id="{3E058C16-064A-EF4E-B493-3A7A850F3F19}"/>
                </a:ext>
              </a:extLst>
            </p:cNvPr>
            <p:cNvSpPr/>
            <p:nvPr/>
          </p:nvSpPr>
          <p:spPr>
            <a:xfrm>
              <a:off x="9490989" y="4061224"/>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4E61A8-8E69-1578-3663-3C23A61D8C04}"/>
                </a:ext>
              </a:extLst>
            </p:cNvPr>
            <p:cNvSpPr txBox="1"/>
            <p:nvPr/>
          </p:nvSpPr>
          <p:spPr>
            <a:xfrm>
              <a:off x="9490989" y="4132495"/>
              <a:ext cx="2167200" cy="1477328"/>
            </a:xfrm>
            <a:prstGeom prst="rect">
              <a:avLst/>
            </a:prstGeom>
            <a:noFill/>
          </p:spPr>
          <p:txBody>
            <a:bodyPr wrap="square">
              <a:spAutoFit/>
            </a:bodyPr>
            <a:lstStyle/>
            <a:p>
              <a:pPr algn="ctr"/>
              <a:r>
                <a:rPr lang="en-US" sz="1800" b="1" dirty="0">
                  <a:solidFill>
                    <a:srgbClr val="003A56"/>
                  </a:solidFill>
                  <a:latin typeface="Calibri" panose="020F0502020204030204" pitchFamily="34" charset="0"/>
                  <a:cs typeface="Calibri" panose="020F0502020204030204" pitchFamily="34" charset="0"/>
                </a:rPr>
                <a:t>Reduce inappropriate prescribing and associated risks and costs</a:t>
              </a:r>
            </a:p>
          </p:txBody>
        </p:sp>
        <p:pic>
          <p:nvPicPr>
            <p:cNvPr id="18" name="Picture 17" descr="A clipboard and pills&#10;&#10;AI-generated content may be incorrect.">
              <a:extLst>
                <a:ext uri="{FF2B5EF4-FFF2-40B4-BE49-F238E27FC236}">
                  <a16:creationId xmlns:a16="http://schemas.microsoft.com/office/drawing/2014/main" id="{39ABEC90-E902-39EE-3168-66A96C5C4911}"/>
                </a:ext>
              </a:extLst>
            </p:cNvPr>
            <p:cNvPicPr>
              <a:picLocks noChangeAspect="1"/>
            </p:cNvPicPr>
            <p:nvPr/>
          </p:nvPicPr>
          <p:blipFill>
            <a:blip r:embed="rId7">
              <a:extLst>
                <a:ext uri="{28A0092B-C50C-407E-A947-70E740481C1C}">
                  <a14:useLocalDpi xmlns:a14="http://schemas.microsoft.com/office/drawing/2010/main" val="0"/>
                </a:ext>
              </a:extLst>
            </a:blip>
            <a:srcRect l="3723" t="24856" r="57697" b="16554"/>
            <a:stretch/>
          </p:blipFill>
          <p:spPr>
            <a:xfrm>
              <a:off x="9518775" y="5236749"/>
              <a:ext cx="1327097" cy="1133662"/>
            </a:xfrm>
            <a:prstGeom prst="rect">
              <a:avLst/>
            </a:prstGeom>
          </p:spPr>
        </p:pic>
      </p:grpSp>
      <p:grpSp>
        <p:nvGrpSpPr>
          <p:cNvPr id="19" name="Group 18">
            <a:extLst>
              <a:ext uri="{FF2B5EF4-FFF2-40B4-BE49-F238E27FC236}">
                <a16:creationId xmlns:a16="http://schemas.microsoft.com/office/drawing/2014/main" id="{7F560D7A-F830-ADE3-062E-40A774555AA6}"/>
              </a:ext>
            </a:extLst>
          </p:cNvPr>
          <p:cNvGrpSpPr/>
          <p:nvPr/>
        </p:nvGrpSpPr>
        <p:grpSpPr>
          <a:xfrm>
            <a:off x="9127600" y="1485996"/>
            <a:ext cx="2167200" cy="2495865"/>
            <a:chOff x="9570855" y="1762891"/>
            <a:chExt cx="2167200" cy="2495865"/>
          </a:xfrm>
        </p:grpSpPr>
        <p:sp>
          <p:nvSpPr>
            <p:cNvPr id="20" name="Oval 19">
              <a:extLst>
                <a:ext uri="{FF2B5EF4-FFF2-40B4-BE49-F238E27FC236}">
                  <a16:creationId xmlns:a16="http://schemas.microsoft.com/office/drawing/2014/main" id="{D42498C6-3845-6EE0-A106-9C01D8FE794B}"/>
                </a:ext>
              </a:extLst>
            </p:cNvPr>
            <p:cNvSpPr/>
            <p:nvPr/>
          </p:nvSpPr>
          <p:spPr>
            <a:xfrm>
              <a:off x="9570855"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1728864-4D20-F237-43F0-16FAF9437667}"/>
                </a:ext>
              </a:extLst>
            </p:cNvPr>
            <p:cNvSpPr txBox="1"/>
            <p:nvPr/>
          </p:nvSpPr>
          <p:spPr>
            <a:xfrm>
              <a:off x="9673975" y="1771329"/>
              <a:ext cx="1960959" cy="1323439"/>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hospital admissions </a:t>
              </a:r>
            </a:p>
          </p:txBody>
        </p:sp>
        <p:pic>
          <p:nvPicPr>
            <p:cNvPr id="25" name="Picture 24" descr="A green and white hospital building with a cross sign&#10;&#10;AI-generated content may be incorrect.">
              <a:extLst>
                <a:ext uri="{FF2B5EF4-FFF2-40B4-BE49-F238E27FC236}">
                  <a16:creationId xmlns:a16="http://schemas.microsoft.com/office/drawing/2014/main" id="{37AC80C6-DEDC-7A01-E297-C6C4643EEB96}"/>
                </a:ext>
              </a:extLst>
            </p:cNvPr>
            <p:cNvPicPr>
              <a:picLocks noChangeAspect="1"/>
            </p:cNvPicPr>
            <p:nvPr/>
          </p:nvPicPr>
          <p:blipFill>
            <a:blip r:embed="rId8">
              <a:extLst>
                <a:ext uri="{28A0092B-C50C-407E-A947-70E740481C1C}">
                  <a14:useLocalDpi xmlns:a14="http://schemas.microsoft.com/office/drawing/2010/main" val="0"/>
                </a:ext>
              </a:extLst>
            </a:blip>
            <a:srcRect l="62473" t="9175"/>
            <a:stretch/>
          </p:blipFill>
          <p:spPr>
            <a:xfrm rot="2395513">
              <a:off x="10058613" y="3008176"/>
              <a:ext cx="918607" cy="1250580"/>
            </a:xfrm>
            <a:prstGeom prst="rect">
              <a:avLst/>
            </a:prstGeom>
          </p:spPr>
        </p:pic>
      </p:grpSp>
      <p:grpSp>
        <p:nvGrpSpPr>
          <p:cNvPr id="27" name="Group 26">
            <a:extLst>
              <a:ext uri="{FF2B5EF4-FFF2-40B4-BE49-F238E27FC236}">
                <a16:creationId xmlns:a16="http://schemas.microsoft.com/office/drawing/2014/main" id="{C69730FC-900C-4D4C-C052-4CA8A225EF9B}"/>
              </a:ext>
            </a:extLst>
          </p:cNvPr>
          <p:cNvGrpSpPr/>
          <p:nvPr/>
        </p:nvGrpSpPr>
        <p:grpSpPr>
          <a:xfrm>
            <a:off x="3847590" y="1006068"/>
            <a:ext cx="2167200" cy="2167600"/>
            <a:chOff x="4134934" y="4645544"/>
            <a:chExt cx="2167200" cy="2167600"/>
          </a:xfrm>
        </p:grpSpPr>
        <p:grpSp>
          <p:nvGrpSpPr>
            <p:cNvPr id="28" name="Group 27">
              <a:extLst>
                <a:ext uri="{FF2B5EF4-FFF2-40B4-BE49-F238E27FC236}">
                  <a16:creationId xmlns:a16="http://schemas.microsoft.com/office/drawing/2014/main" id="{CEE92F78-7D46-D603-D37E-5EADAE5EA26C}"/>
                </a:ext>
              </a:extLst>
            </p:cNvPr>
            <p:cNvGrpSpPr/>
            <p:nvPr/>
          </p:nvGrpSpPr>
          <p:grpSpPr>
            <a:xfrm>
              <a:off x="4134934" y="4645544"/>
              <a:ext cx="2167200" cy="2167600"/>
              <a:chOff x="2746475" y="1693519"/>
              <a:chExt cx="2167200" cy="2167600"/>
            </a:xfrm>
          </p:grpSpPr>
          <p:sp>
            <p:nvSpPr>
              <p:cNvPr id="30" name="Oval 29">
                <a:extLst>
                  <a:ext uri="{FF2B5EF4-FFF2-40B4-BE49-F238E27FC236}">
                    <a16:creationId xmlns:a16="http://schemas.microsoft.com/office/drawing/2014/main" id="{EF7C4CAC-B0FB-D771-F5F3-7ED3B472FF71}"/>
                  </a:ext>
                </a:extLst>
              </p:cNvPr>
              <p:cNvSpPr/>
              <p:nvPr/>
            </p:nvSpPr>
            <p:spPr>
              <a:xfrm>
                <a:off x="2746475" y="1693519"/>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9B9631A-0EAD-B36C-08AA-931FB26084F1}"/>
                  </a:ext>
                </a:extLst>
              </p:cNvPr>
              <p:cNvSpPr txBox="1"/>
              <p:nvPr/>
            </p:nvSpPr>
            <p:spPr>
              <a:xfrm>
                <a:off x="2876044" y="1858860"/>
                <a:ext cx="1908061"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Supporting early &amp; accurate diagnosis</a:t>
                </a:r>
              </a:p>
            </p:txBody>
          </p:sp>
        </p:grpSp>
        <p:pic>
          <p:nvPicPr>
            <p:cNvPr id="29" name="Picture 28" descr="A red and white target with a blue arrow&#10;&#10;AI-generated content may be incorrect.">
              <a:extLst>
                <a:ext uri="{FF2B5EF4-FFF2-40B4-BE49-F238E27FC236}">
                  <a16:creationId xmlns:a16="http://schemas.microsoft.com/office/drawing/2014/main" id="{84365DB5-FFA1-376B-83B7-A34B6895C1B5}"/>
                </a:ext>
              </a:extLst>
            </p:cNvPr>
            <p:cNvPicPr>
              <a:picLocks noChangeAspect="1"/>
            </p:cNvPicPr>
            <p:nvPr/>
          </p:nvPicPr>
          <p:blipFill>
            <a:blip r:embed="rId9">
              <a:extLst>
                <a:ext uri="{28A0092B-C50C-407E-A947-70E740481C1C}">
                  <a14:useLocalDpi xmlns:a14="http://schemas.microsoft.com/office/drawing/2010/main" val="0"/>
                </a:ext>
              </a:extLst>
            </a:blip>
            <a:srcRect t="10811" r="42249"/>
            <a:stretch/>
          </p:blipFill>
          <p:spPr>
            <a:xfrm>
              <a:off x="4642099" y="5782547"/>
              <a:ext cx="1169160" cy="1015663"/>
            </a:xfrm>
            <a:prstGeom prst="rect">
              <a:avLst/>
            </a:prstGeom>
          </p:spPr>
        </p:pic>
      </p:grpSp>
      <p:grpSp>
        <p:nvGrpSpPr>
          <p:cNvPr id="32" name="Group 31">
            <a:extLst>
              <a:ext uri="{FF2B5EF4-FFF2-40B4-BE49-F238E27FC236}">
                <a16:creationId xmlns:a16="http://schemas.microsoft.com/office/drawing/2014/main" id="{D6799B29-CDC4-BC58-7CDC-87A37F3E51F4}"/>
              </a:ext>
            </a:extLst>
          </p:cNvPr>
          <p:cNvGrpSpPr/>
          <p:nvPr/>
        </p:nvGrpSpPr>
        <p:grpSpPr>
          <a:xfrm>
            <a:off x="276008" y="4160195"/>
            <a:ext cx="2355088" cy="2167600"/>
            <a:chOff x="0" y="3772090"/>
            <a:chExt cx="2355088" cy="2167600"/>
          </a:xfrm>
        </p:grpSpPr>
        <p:sp>
          <p:nvSpPr>
            <p:cNvPr id="33" name="Oval 32">
              <a:extLst>
                <a:ext uri="{FF2B5EF4-FFF2-40B4-BE49-F238E27FC236}">
                  <a16:creationId xmlns:a16="http://schemas.microsoft.com/office/drawing/2014/main" id="{9F756578-E69C-AE72-8F42-F3AE8D75B4F4}"/>
                </a:ext>
              </a:extLst>
            </p:cNvPr>
            <p:cNvSpPr/>
            <p:nvPr/>
          </p:nvSpPr>
          <p:spPr>
            <a:xfrm>
              <a:off x="111668" y="3772090"/>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CDCAC2D6-24A8-F2C7-D744-BC3597AAB68D}"/>
                </a:ext>
              </a:extLst>
            </p:cNvPr>
            <p:cNvSpPr txBox="1"/>
            <p:nvPr/>
          </p:nvSpPr>
          <p:spPr>
            <a:xfrm>
              <a:off x="0" y="3848579"/>
              <a:ext cx="2355088"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unscheduled GP visits </a:t>
              </a:r>
            </a:p>
          </p:txBody>
        </p:sp>
        <p:pic>
          <p:nvPicPr>
            <p:cNvPr id="35" name="Picture 34" descr="A yellow and green taxi car with a dollar sign and coins&#10;&#10;AI-generated content may be incorrect.">
              <a:extLst>
                <a:ext uri="{FF2B5EF4-FFF2-40B4-BE49-F238E27FC236}">
                  <a16:creationId xmlns:a16="http://schemas.microsoft.com/office/drawing/2014/main" id="{57E77C1B-B9FF-0113-8A19-EDC73486AD3B}"/>
                </a:ext>
              </a:extLst>
            </p:cNvPr>
            <p:cNvPicPr>
              <a:picLocks noChangeAspect="1"/>
            </p:cNvPicPr>
            <p:nvPr/>
          </p:nvPicPr>
          <p:blipFill>
            <a:blip r:embed="rId6">
              <a:extLst>
                <a:ext uri="{28A0092B-C50C-407E-A947-70E740481C1C}">
                  <a14:useLocalDpi xmlns:a14="http://schemas.microsoft.com/office/drawing/2010/main" val="0"/>
                </a:ext>
              </a:extLst>
            </a:blip>
            <a:srcRect l="37937" t="42901" r="2056" b="-1998"/>
            <a:stretch/>
          </p:blipFill>
          <p:spPr>
            <a:xfrm>
              <a:off x="216852" y="4763758"/>
              <a:ext cx="1943730" cy="1076790"/>
            </a:xfrm>
            <a:prstGeom prst="rect">
              <a:avLst/>
            </a:prstGeom>
          </p:spPr>
        </p:pic>
      </p:grpSp>
    </p:spTree>
    <p:extLst>
      <p:ext uri="{BB962C8B-B14F-4D97-AF65-F5344CB8AC3E}">
        <p14:creationId xmlns:p14="http://schemas.microsoft.com/office/powerpoint/2010/main" val="337139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CB2571-1FF5-1EB9-6A81-B92C1F6CFF8D}"/>
              </a:ext>
            </a:extLst>
          </p:cNvPr>
          <p:cNvSpPr txBox="1"/>
          <p:nvPr/>
        </p:nvSpPr>
        <p:spPr>
          <a:xfrm>
            <a:off x="4869003" y="3222228"/>
            <a:ext cx="95154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Asthma </a:t>
            </a:r>
          </a:p>
        </p:txBody>
      </p:sp>
      <p:sp>
        <p:nvSpPr>
          <p:cNvPr id="6" name="TextBox 5">
            <a:extLst>
              <a:ext uri="{FF2B5EF4-FFF2-40B4-BE49-F238E27FC236}">
                <a16:creationId xmlns:a16="http://schemas.microsoft.com/office/drawing/2014/main" id="{0E5C926B-6ABD-3F7F-1B36-C6CEB347B469}"/>
              </a:ext>
            </a:extLst>
          </p:cNvPr>
          <p:cNvSpPr txBox="1"/>
          <p:nvPr/>
        </p:nvSpPr>
        <p:spPr>
          <a:xfrm>
            <a:off x="6022900" y="3222228"/>
            <a:ext cx="1075936"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Diagnosis</a:t>
            </a:r>
          </a:p>
        </p:txBody>
      </p:sp>
      <p:sp>
        <p:nvSpPr>
          <p:cNvPr id="23" name="TextBox 22">
            <a:extLst>
              <a:ext uri="{FF2B5EF4-FFF2-40B4-BE49-F238E27FC236}">
                <a16:creationId xmlns:a16="http://schemas.microsoft.com/office/drawing/2014/main" id="{74252351-C1C8-1FBC-3B20-EB0DBC4A1FD7}"/>
              </a:ext>
            </a:extLst>
          </p:cNvPr>
          <p:cNvSpPr txBox="1"/>
          <p:nvPr/>
        </p:nvSpPr>
        <p:spPr>
          <a:xfrm>
            <a:off x="3901445" y="4180526"/>
            <a:ext cx="4073601" cy="338554"/>
          </a:xfrm>
          <a:prstGeom prst="rect">
            <a:avLst/>
          </a:prstGeom>
          <a:noFill/>
        </p:spPr>
        <p:txBody>
          <a:bodyPr wrap="square">
            <a:spAutoFit/>
          </a:bodyPr>
          <a:lstStyle/>
          <a:p>
            <a:pPr algn="ctr"/>
            <a:r>
              <a:rPr lang="en-GB" sz="1600" b="1" dirty="0">
                <a:solidFill>
                  <a:schemeClr val="bg1">
                    <a:lumMod val="65000"/>
                  </a:schemeClr>
                </a:solidFill>
                <a:latin typeface="Calibri" panose="020F0502020204030204" pitchFamily="34" charset="0"/>
                <a:cs typeface="Calibri" panose="020F0502020204030204" pitchFamily="34" charset="0"/>
              </a:rPr>
              <a:t>ICPRG jigsaw: </a:t>
            </a:r>
            <a:r>
              <a:rPr lang="en-GB" sz="1600" b="1" dirty="0">
                <a:solidFill>
                  <a:schemeClr val="bg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www.ipcrg.org/DTH15</a:t>
            </a:r>
            <a:r>
              <a:rPr lang="en-GB" sz="1600" b="1" dirty="0">
                <a:solidFill>
                  <a:schemeClr val="bg1">
                    <a:lumMod val="65000"/>
                  </a:schemeClr>
                </a:solidFill>
                <a:latin typeface="Calibri" panose="020F0502020204030204" pitchFamily="34" charset="0"/>
                <a:cs typeface="Calibri" panose="020F0502020204030204" pitchFamily="34" charset="0"/>
              </a:rPr>
              <a:t>  </a:t>
            </a:r>
          </a:p>
        </p:txBody>
      </p:sp>
      <p:pic>
        <p:nvPicPr>
          <p:cNvPr id="25" name="Picture 24" descr="A green square with white letters and a white letter on it&#10;&#10;AI-generated content may be incorrect.">
            <a:extLst>
              <a:ext uri="{FF2B5EF4-FFF2-40B4-BE49-F238E27FC236}">
                <a16:creationId xmlns:a16="http://schemas.microsoft.com/office/drawing/2014/main" id="{39E4479C-809E-6C03-F4ED-C4E26DC8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5" y="1056877"/>
            <a:ext cx="3081696" cy="1171655"/>
          </a:xfrm>
          <a:prstGeom prst="rect">
            <a:avLst/>
          </a:prstGeom>
        </p:spPr>
      </p:pic>
      <p:pic>
        <p:nvPicPr>
          <p:cNvPr id="27" name="Picture 26">
            <a:extLst>
              <a:ext uri="{FF2B5EF4-FFF2-40B4-BE49-F238E27FC236}">
                <a16:creationId xmlns:a16="http://schemas.microsoft.com/office/drawing/2014/main" id="{17DC07DC-6BBF-68C7-6391-E294B316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4" y="347056"/>
            <a:ext cx="9611129" cy="886026"/>
          </a:xfrm>
          <a:prstGeom prst="rect">
            <a:avLst/>
          </a:prstGeom>
        </p:spPr>
      </p:pic>
      <p:grpSp>
        <p:nvGrpSpPr>
          <p:cNvPr id="2" name="Group 1">
            <a:extLst>
              <a:ext uri="{FF2B5EF4-FFF2-40B4-BE49-F238E27FC236}">
                <a16:creationId xmlns:a16="http://schemas.microsoft.com/office/drawing/2014/main" id="{22825029-246C-116B-07E7-BB88C8F7BB01}"/>
              </a:ext>
            </a:extLst>
          </p:cNvPr>
          <p:cNvGrpSpPr/>
          <p:nvPr/>
        </p:nvGrpSpPr>
        <p:grpSpPr>
          <a:xfrm>
            <a:off x="1361661" y="5019262"/>
            <a:ext cx="9949070" cy="956586"/>
            <a:chOff x="1304926" y="4463140"/>
            <a:chExt cx="4550461" cy="956586"/>
          </a:xfrm>
        </p:grpSpPr>
        <p:sp>
          <p:nvSpPr>
            <p:cNvPr id="11" name="Rectangle 10">
              <a:extLst>
                <a:ext uri="{FF2B5EF4-FFF2-40B4-BE49-F238E27FC236}">
                  <a16:creationId xmlns:a16="http://schemas.microsoft.com/office/drawing/2014/main" id="{13E705E1-7260-E4F3-A6F5-53829EEF5E75}"/>
                </a:ext>
              </a:extLst>
            </p:cNvPr>
            <p:cNvSpPr/>
            <p:nvPr/>
          </p:nvSpPr>
          <p:spPr>
            <a:xfrm>
              <a:off x="1304926" y="4463140"/>
              <a:ext cx="4550461" cy="9565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ADA27A1-3F63-01C4-8780-92B953020D16}"/>
                </a:ext>
              </a:extLst>
            </p:cNvPr>
            <p:cNvSpPr txBox="1"/>
            <p:nvPr/>
          </p:nvSpPr>
          <p:spPr>
            <a:xfrm>
              <a:off x="2243234" y="4556712"/>
              <a:ext cx="3489413" cy="769441"/>
            </a:xfrm>
            <a:prstGeom prst="rect">
              <a:avLst/>
            </a:prstGeom>
            <a:noFill/>
          </p:spPr>
          <p:txBody>
            <a:bodyPr wrap="square">
              <a:spAutoFit/>
            </a:bodyPr>
            <a:lstStyle/>
            <a:p>
              <a:r>
                <a:rPr lang="en-GB" sz="2200" b="1" i="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Putting all the relevant pieces of the jigsaw together is the key to accurately diagnosing asthma </a:t>
              </a:r>
              <a:endParaRPr lang="en-GB" sz="2200" b="1" dirty="0">
                <a:solidFill>
                  <a:srgbClr val="003A56"/>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tanding next to puzzle pieces&#10;&#10;AI-generated content may be incorrect.">
            <a:extLst>
              <a:ext uri="{FF2B5EF4-FFF2-40B4-BE49-F238E27FC236}">
                <a16:creationId xmlns:a16="http://schemas.microsoft.com/office/drawing/2014/main" id="{E5B6581B-BED3-324E-836E-9ACCAD459A3B}"/>
              </a:ext>
            </a:extLst>
          </p:cNvPr>
          <p:cNvPicPr>
            <a:picLocks noChangeAspect="1"/>
          </p:cNvPicPr>
          <p:nvPr/>
        </p:nvPicPr>
        <p:blipFill>
          <a:blip r:embed="rId6">
            <a:extLst>
              <a:ext uri="{28A0092B-C50C-407E-A947-70E740481C1C}">
                <a14:useLocalDpi xmlns:a14="http://schemas.microsoft.com/office/drawing/2010/main" val="0"/>
              </a:ext>
            </a:extLst>
          </a:blip>
          <a:srcRect t="12655" b="48249"/>
          <a:stretch/>
        </p:blipFill>
        <p:spPr>
          <a:xfrm>
            <a:off x="124335" y="2072029"/>
            <a:ext cx="11943329" cy="2626540"/>
          </a:xfrm>
          <a:prstGeom prst="rect">
            <a:avLst/>
          </a:prstGeom>
        </p:spPr>
      </p:pic>
      <p:pic>
        <p:nvPicPr>
          <p:cNvPr id="13" name="Picture 12" descr="A cartoon of a person holding a key&#10;&#10;AI-generated content may be incorrect.">
            <a:extLst>
              <a:ext uri="{FF2B5EF4-FFF2-40B4-BE49-F238E27FC236}">
                <a16:creationId xmlns:a16="http://schemas.microsoft.com/office/drawing/2014/main" id="{08068E36-7A2E-2029-0587-16CD0B0E66E6}"/>
              </a:ext>
            </a:extLst>
          </p:cNvPr>
          <p:cNvPicPr>
            <a:picLocks noChangeAspect="1"/>
          </p:cNvPicPr>
          <p:nvPr/>
        </p:nvPicPr>
        <p:blipFill>
          <a:blip r:embed="rId7">
            <a:extLst>
              <a:ext uri="{28A0092B-C50C-407E-A947-70E740481C1C}">
                <a14:useLocalDpi xmlns:a14="http://schemas.microsoft.com/office/drawing/2010/main" val="0"/>
              </a:ext>
            </a:extLst>
          </a:blip>
          <a:srcRect b="54382"/>
          <a:stretch/>
        </p:blipFill>
        <p:spPr>
          <a:xfrm>
            <a:off x="294929" y="4724852"/>
            <a:ext cx="3028785" cy="1436889"/>
          </a:xfrm>
          <a:prstGeom prst="rect">
            <a:avLst/>
          </a:prstGeom>
        </p:spPr>
      </p:pic>
    </p:spTree>
    <p:extLst>
      <p:ext uri="{BB962C8B-B14F-4D97-AF65-F5344CB8AC3E}">
        <p14:creationId xmlns:p14="http://schemas.microsoft.com/office/powerpoint/2010/main" val="22957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8B8C-758D-B9EB-8E83-94A2BC0C0C17}"/>
              </a:ext>
            </a:extLst>
          </p:cNvPr>
          <p:cNvSpPr>
            <a:spLocks noGrp="1"/>
          </p:cNvSpPr>
          <p:nvPr>
            <p:ph type="title"/>
          </p:nvPr>
        </p:nvSpPr>
        <p:spPr>
          <a:xfrm>
            <a:off x="523875" y="365125"/>
            <a:ext cx="10829925" cy="1325563"/>
          </a:xfrm>
        </p:spPr>
        <p:txBody>
          <a:bodyPr/>
          <a:lstStyle/>
          <a:p>
            <a:r>
              <a:rPr lang="en-GB" dirty="0"/>
              <a:t>Contents</a:t>
            </a:r>
          </a:p>
        </p:txBody>
      </p:sp>
      <p:sp>
        <p:nvSpPr>
          <p:cNvPr id="3" name="Content Placeholder 2">
            <a:extLst>
              <a:ext uri="{FF2B5EF4-FFF2-40B4-BE49-F238E27FC236}">
                <a16:creationId xmlns:a16="http://schemas.microsoft.com/office/drawing/2014/main" id="{79FFB8F9-CBCE-8D35-72FC-7F02F8D4F831}"/>
              </a:ext>
            </a:extLst>
          </p:cNvPr>
          <p:cNvSpPr>
            <a:spLocks noGrp="1"/>
          </p:cNvSpPr>
          <p:nvPr>
            <p:ph idx="1"/>
          </p:nvPr>
        </p:nvSpPr>
        <p:spPr>
          <a:xfrm>
            <a:off x="542925" y="1757960"/>
            <a:ext cx="5553075" cy="4400974"/>
          </a:xfrm>
        </p:spPr>
        <p:txBody>
          <a:bodyPr>
            <a:normAutofit/>
          </a:bodyPr>
          <a:lstStyle/>
          <a:p>
            <a:r>
              <a:rPr lang="en-GB" dirty="0">
                <a:solidFill>
                  <a:schemeClr val="tx1"/>
                </a:solidFill>
                <a:hlinkClick r:id="rId3" action="ppaction://hlinksldjump"/>
              </a:rPr>
              <a:t>How to use this education pack</a:t>
            </a:r>
            <a:endParaRPr lang="en-GB" dirty="0">
              <a:solidFill>
                <a:schemeClr val="tx1"/>
              </a:solidFill>
            </a:endParaRPr>
          </a:p>
          <a:p>
            <a:r>
              <a:rPr lang="en-GB" dirty="0">
                <a:solidFill>
                  <a:schemeClr val="tx1"/>
                </a:solidFill>
                <a:hlinkClick r:id="rId4" action="ppaction://hlinksldjump"/>
              </a:rPr>
              <a:t>BTS/NICE/SIGN asthma guideline</a:t>
            </a:r>
            <a:endParaRPr lang="en-GB" dirty="0">
              <a:solidFill>
                <a:schemeClr val="tx1"/>
              </a:solidFill>
            </a:endParaRPr>
          </a:p>
          <a:p>
            <a:r>
              <a:rPr lang="en-GB" dirty="0">
                <a:solidFill>
                  <a:schemeClr val="tx1"/>
                </a:solidFill>
                <a:hlinkClick r:id="rId5" action="ppaction://hlinksldjump"/>
              </a:rPr>
              <a:t>Introduction to asthma</a:t>
            </a:r>
            <a:endParaRPr lang="en-GB" dirty="0">
              <a:solidFill>
                <a:schemeClr val="tx1"/>
              </a:solidFill>
            </a:endParaRPr>
          </a:p>
          <a:p>
            <a:r>
              <a:rPr lang="en-GB" dirty="0">
                <a:solidFill>
                  <a:schemeClr val="tx1"/>
                </a:solidFill>
                <a:hlinkClick r:id="rId6" action="ppaction://hlinksldjump"/>
              </a:rPr>
              <a:t>Asthma prevalence and facts</a:t>
            </a:r>
            <a:endParaRPr lang="en-GB" dirty="0">
              <a:solidFill>
                <a:schemeClr val="tx1"/>
              </a:solidFill>
            </a:endParaRPr>
          </a:p>
          <a:p>
            <a:r>
              <a:rPr lang="en-GB" dirty="0">
                <a:solidFill>
                  <a:schemeClr val="tx1"/>
                </a:solidFill>
                <a:hlinkClick r:id="rId7" action="ppaction://hlinksldjump"/>
              </a:rPr>
              <a:t>Getting the diagnosis right</a:t>
            </a:r>
            <a:endParaRPr lang="en-GB" dirty="0">
              <a:solidFill>
                <a:schemeClr val="tx1"/>
              </a:solidFill>
            </a:endParaRPr>
          </a:p>
          <a:p>
            <a:r>
              <a:rPr lang="en-GB" dirty="0">
                <a:solidFill>
                  <a:schemeClr val="tx1"/>
                </a:solidFill>
                <a:hlinkClick r:id="rId8" action="ppaction://hlinksldjump"/>
              </a:rPr>
              <a:t>The right treatment pathway</a:t>
            </a:r>
            <a:endParaRPr lang="en-GB" dirty="0">
              <a:solidFill>
                <a:schemeClr val="tx1"/>
              </a:solidFill>
            </a:endParaRPr>
          </a:p>
        </p:txBody>
      </p:sp>
      <p:sp>
        <p:nvSpPr>
          <p:cNvPr id="5" name="Content Placeholder 2">
            <a:extLst>
              <a:ext uri="{FF2B5EF4-FFF2-40B4-BE49-F238E27FC236}">
                <a16:creationId xmlns:a16="http://schemas.microsoft.com/office/drawing/2014/main" id="{D02A51E2-C241-6C2A-17FD-44955F42FEED}"/>
              </a:ext>
            </a:extLst>
          </p:cNvPr>
          <p:cNvSpPr txBox="1">
            <a:spLocks/>
          </p:cNvSpPr>
          <p:nvPr/>
        </p:nvSpPr>
        <p:spPr>
          <a:xfrm>
            <a:off x="6248400" y="1757960"/>
            <a:ext cx="5553075" cy="380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linkClick r:id="rId9" action="ppaction://hlinksldjump"/>
              </a:rPr>
              <a:t>Self-management</a:t>
            </a:r>
            <a:endParaRPr lang="en-GB" dirty="0">
              <a:solidFill>
                <a:schemeClr val="tx1"/>
              </a:solidFill>
            </a:endParaRPr>
          </a:p>
          <a:p>
            <a:r>
              <a:rPr lang="en-GB" dirty="0">
                <a:solidFill>
                  <a:schemeClr val="tx1"/>
                </a:solidFill>
                <a:hlinkClick r:id="rId10" action="ppaction://hlinksldjump"/>
              </a:rPr>
              <a:t>Monitoring progress</a:t>
            </a:r>
            <a:endParaRPr lang="en-GB" dirty="0">
              <a:solidFill>
                <a:schemeClr val="tx1"/>
              </a:solidFill>
            </a:endParaRPr>
          </a:p>
          <a:p>
            <a:r>
              <a:rPr lang="en-GB" dirty="0">
                <a:solidFill>
                  <a:schemeClr val="tx1"/>
                </a:solidFill>
                <a:hlinkClick r:id="rId11" action="ppaction://hlinksldjump"/>
              </a:rPr>
              <a:t>Resources and references</a:t>
            </a:r>
            <a:endParaRPr lang="en-GB" dirty="0">
              <a:solidFill>
                <a:schemeClr val="tx1"/>
              </a:solidFill>
            </a:endParaRPr>
          </a:p>
          <a:p>
            <a:pPr lvl="1"/>
            <a:r>
              <a:rPr lang="en-GB" dirty="0">
                <a:hlinkClick r:id="rId12" action="ppaction://hlinksldjump"/>
              </a:rPr>
              <a:t>PCRS resources</a:t>
            </a:r>
            <a:endParaRPr lang="en-GB" dirty="0"/>
          </a:p>
          <a:p>
            <a:pPr lvl="1"/>
            <a:r>
              <a:rPr lang="en-GB" dirty="0">
                <a:hlinkClick r:id="rId13" action="ppaction://hlinksldjump"/>
              </a:rPr>
              <a:t>Asthma and Lung UK respiratory champions and resources</a:t>
            </a:r>
            <a:endParaRPr lang="en-GB" dirty="0"/>
          </a:p>
          <a:p>
            <a:pPr lvl="1"/>
            <a:r>
              <a:rPr lang="en-GB" dirty="0">
                <a:hlinkClick r:id="rId14" action="ppaction://hlinksldjump"/>
              </a:rPr>
              <a:t>Other resources</a:t>
            </a:r>
            <a:endParaRPr lang="en-GB" dirty="0"/>
          </a:p>
          <a:p>
            <a:pPr lvl="1"/>
            <a:r>
              <a:rPr lang="en-GB" dirty="0">
                <a:hlinkClick r:id="rId15" action="ppaction://hlinksldjump"/>
              </a:rPr>
              <a:t>References</a:t>
            </a:r>
            <a:endParaRPr lang="en-GB" dirty="0">
              <a:solidFill>
                <a:schemeClr val="tx1"/>
              </a:solidFill>
            </a:endParaRPr>
          </a:p>
        </p:txBody>
      </p:sp>
      <p:sp>
        <p:nvSpPr>
          <p:cNvPr id="4" name="Rectangle 3">
            <a:extLst>
              <a:ext uri="{FF2B5EF4-FFF2-40B4-BE49-F238E27FC236}">
                <a16:creationId xmlns:a16="http://schemas.microsoft.com/office/drawing/2014/main" id="{909AF630-75A4-0EBB-079E-117C94715B42}"/>
              </a:ext>
            </a:extLst>
          </p:cNvPr>
          <p:cNvSpPr/>
          <p:nvPr/>
        </p:nvSpPr>
        <p:spPr>
          <a:xfrm>
            <a:off x="619124" y="5059679"/>
            <a:ext cx="5225415" cy="8880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hand pointing at something&#10;&#10;AI-generated content may be incorrect.">
            <a:extLst>
              <a:ext uri="{FF2B5EF4-FFF2-40B4-BE49-F238E27FC236}">
                <a16:creationId xmlns:a16="http://schemas.microsoft.com/office/drawing/2014/main" id="{9AC2ABFD-8A48-7827-9AFC-F3D7801D2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08935">
            <a:off x="690086" y="5012377"/>
            <a:ext cx="643313" cy="983659"/>
          </a:xfrm>
          <a:prstGeom prst="rect">
            <a:avLst/>
          </a:prstGeom>
        </p:spPr>
      </p:pic>
      <p:sp>
        <p:nvSpPr>
          <p:cNvPr id="8" name="Title 1">
            <a:extLst>
              <a:ext uri="{FF2B5EF4-FFF2-40B4-BE49-F238E27FC236}">
                <a16:creationId xmlns:a16="http://schemas.microsoft.com/office/drawing/2014/main" id="{E7DB5FCE-715A-8D36-8CD7-47126AF31034}"/>
              </a:ext>
            </a:extLst>
          </p:cNvPr>
          <p:cNvSpPr txBox="1">
            <a:spLocks/>
          </p:cNvSpPr>
          <p:nvPr/>
        </p:nvSpPr>
        <p:spPr>
          <a:xfrm>
            <a:off x="1444819" y="5136685"/>
            <a:ext cx="4399720" cy="75189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dirty="0">
                <a:solidFill>
                  <a:srgbClr val="003A56"/>
                </a:solidFill>
              </a:rPr>
              <a:t>Click to jump ahead to the section you need</a:t>
            </a:r>
          </a:p>
        </p:txBody>
      </p:sp>
    </p:spTree>
    <p:extLst>
      <p:ext uri="{BB962C8B-B14F-4D97-AF65-F5344CB8AC3E}">
        <p14:creationId xmlns:p14="http://schemas.microsoft.com/office/powerpoint/2010/main" val="167495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53F-ADAA-F530-AF82-841D533258BA}"/>
              </a:ext>
            </a:extLst>
          </p:cNvPr>
          <p:cNvSpPr>
            <a:spLocks noGrp="1"/>
          </p:cNvSpPr>
          <p:nvPr>
            <p:ph type="title"/>
          </p:nvPr>
        </p:nvSpPr>
        <p:spPr>
          <a:xfrm>
            <a:off x="565496" y="449791"/>
            <a:ext cx="9601199" cy="1226242"/>
          </a:xfrm>
        </p:spPr>
        <p:txBody>
          <a:bodyPr>
            <a:noAutofit/>
          </a:bodyPr>
          <a:lstStyle/>
          <a:p>
            <a:r>
              <a:rPr lang="en-US" sz="4400" dirty="0"/>
              <a:t>Confirming an asthma diagnosis</a:t>
            </a:r>
            <a:endParaRPr lang="en-US" sz="4400" u="sng" dirty="0"/>
          </a:p>
        </p:txBody>
      </p:sp>
      <p:pic>
        <p:nvPicPr>
          <p:cNvPr id="9" name="Picture 8" descr="A screenshot of a computer&#10;&#10;AI-generated content may be incorrect.">
            <a:extLst>
              <a:ext uri="{FF2B5EF4-FFF2-40B4-BE49-F238E27FC236}">
                <a16:creationId xmlns:a16="http://schemas.microsoft.com/office/drawing/2014/main" id="{5A893558-A9AB-52C2-EF9B-453DCB69A009}"/>
              </a:ext>
            </a:extLst>
          </p:cNvPr>
          <p:cNvPicPr>
            <a:picLocks noChangeAspect="1"/>
          </p:cNvPicPr>
          <p:nvPr/>
        </p:nvPicPr>
        <p:blipFill>
          <a:blip r:embed="rId3">
            <a:extLst>
              <a:ext uri="{28A0092B-C50C-407E-A947-70E740481C1C}">
                <a14:useLocalDpi xmlns:a14="http://schemas.microsoft.com/office/drawing/2010/main" val="0"/>
              </a:ext>
            </a:extLst>
          </a:blip>
          <a:srcRect l="7347" b="34892"/>
          <a:stretch/>
        </p:blipFill>
        <p:spPr>
          <a:xfrm>
            <a:off x="0" y="1598762"/>
            <a:ext cx="11296304" cy="4465109"/>
          </a:xfrm>
          <a:prstGeom prst="rect">
            <a:avLst/>
          </a:prstGeom>
        </p:spPr>
      </p:pic>
      <p:sp>
        <p:nvSpPr>
          <p:cNvPr id="5" name="Rectangle 4">
            <a:extLst>
              <a:ext uri="{FF2B5EF4-FFF2-40B4-BE49-F238E27FC236}">
                <a16:creationId xmlns:a16="http://schemas.microsoft.com/office/drawing/2014/main" id="{CE5AD140-756D-BBE2-B9C9-C2D3AAAEEB19}"/>
              </a:ext>
            </a:extLst>
          </p:cNvPr>
          <p:cNvSpPr/>
          <p:nvPr/>
        </p:nvSpPr>
        <p:spPr>
          <a:xfrm>
            <a:off x="6875696" y="1750948"/>
            <a:ext cx="4420608" cy="14126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qr code with black squares&#10;&#10;AI-generated content may be incorrect.">
            <a:extLst>
              <a:ext uri="{FF2B5EF4-FFF2-40B4-BE49-F238E27FC236}">
                <a16:creationId xmlns:a16="http://schemas.microsoft.com/office/drawing/2014/main" id="{2DDB21D3-7657-6948-5031-66ADB2196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673" y="1812966"/>
            <a:ext cx="1263304" cy="1254690"/>
          </a:xfrm>
          <a:prstGeom prst="rect">
            <a:avLst/>
          </a:prstGeom>
        </p:spPr>
      </p:pic>
      <p:sp>
        <p:nvSpPr>
          <p:cNvPr id="6" name="Title 1">
            <a:extLst>
              <a:ext uri="{FF2B5EF4-FFF2-40B4-BE49-F238E27FC236}">
                <a16:creationId xmlns:a16="http://schemas.microsoft.com/office/drawing/2014/main" id="{F34B4C54-9F33-29A0-779A-35CDE6FE52B5}"/>
              </a:ext>
            </a:extLst>
          </p:cNvPr>
          <p:cNvSpPr txBox="1">
            <a:spLocks/>
          </p:cNvSpPr>
          <p:nvPr/>
        </p:nvSpPr>
        <p:spPr>
          <a:xfrm>
            <a:off x="6969280" y="1750948"/>
            <a:ext cx="2889067" cy="1350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sz="1800" dirty="0">
                <a:solidFill>
                  <a:srgbClr val="003A56"/>
                </a:solidFill>
                <a:latin typeface="+mn-lt"/>
              </a:rPr>
              <a:t>Scan the QR to access the </a:t>
            </a:r>
            <a:r>
              <a:rPr lang="en-GB" sz="1800" dirty="0">
                <a:solidFill>
                  <a:srgbClr val="003A56"/>
                </a:solidFill>
                <a:effectLst/>
                <a:latin typeface="Segoe UI" panose="020B0502040204020203" pitchFamily="34" charset="0"/>
              </a:rPr>
              <a:t>diagnosing asthma in CYP position statement </a:t>
            </a:r>
            <a:endParaRPr lang="en-GB" sz="1800" dirty="0">
              <a:solidFill>
                <a:srgbClr val="003A56"/>
              </a:solidFill>
              <a:latin typeface="+mn-lt"/>
            </a:endParaRPr>
          </a:p>
        </p:txBody>
      </p:sp>
    </p:spTree>
    <p:extLst>
      <p:ext uri="{BB962C8B-B14F-4D97-AF65-F5344CB8AC3E}">
        <p14:creationId xmlns:p14="http://schemas.microsoft.com/office/powerpoint/2010/main" val="2979862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E51146-157F-77AD-53A2-9B18A86C5F92}"/>
              </a:ext>
            </a:extLst>
          </p:cNvPr>
          <p:cNvSpPr>
            <a:spLocks noGrp="1"/>
          </p:cNvSpPr>
          <p:nvPr>
            <p:ph type="title"/>
          </p:nvPr>
        </p:nvSpPr>
        <p:spPr>
          <a:xfrm>
            <a:off x="495922" y="121799"/>
            <a:ext cx="9601199" cy="1226242"/>
          </a:xfrm>
        </p:spPr>
        <p:txBody>
          <a:bodyPr>
            <a:noAutofit/>
          </a:bodyPr>
          <a:lstStyle/>
          <a:p>
            <a:r>
              <a:rPr lang="en-US" sz="4400" dirty="0"/>
              <a:t>Confirming an asthma diagnosis</a:t>
            </a:r>
            <a:endParaRPr lang="en-US" sz="4400" u="sng" dirty="0"/>
          </a:p>
        </p:txBody>
      </p:sp>
      <p:pic>
        <p:nvPicPr>
          <p:cNvPr id="8" name="Picture 7" descr="A screenshot of a computer&#10;&#10;AI-generated content may be incorrect.">
            <a:extLst>
              <a:ext uri="{FF2B5EF4-FFF2-40B4-BE49-F238E27FC236}">
                <a16:creationId xmlns:a16="http://schemas.microsoft.com/office/drawing/2014/main" id="{379923F8-4B80-9195-17A5-D25FED08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936"/>
            <a:ext cx="12192000" cy="6858000"/>
          </a:xfrm>
          <a:prstGeom prst="rect">
            <a:avLst/>
          </a:prstGeom>
        </p:spPr>
      </p:pic>
    </p:spTree>
    <p:extLst>
      <p:ext uri="{BB962C8B-B14F-4D97-AF65-F5344CB8AC3E}">
        <p14:creationId xmlns:p14="http://schemas.microsoft.com/office/powerpoint/2010/main" val="138628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838200" y="4479925"/>
            <a:ext cx="10515600" cy="1325563"/>
          </a:xfrm>
        </p:spPr>
        <p:txBody>
          <a:bodyPr>
            <a:normAutofit fontScale="90000"/>
          </a:bodyPr>
          <a:lstStyle/>
          <a:p>
            <a:pPr algn="ctr"/>
            <a:r>
              <a:rPr lang="en-GB" sz="6000" dirty="0"/>
              <a:t>Getting the asthma treatment right</a:t>
            </a:r>
          </a:p>
        </p:txBody>
      </p:sp>
      <p:pic>
        <p:nvPicPr>
          <p:cNvPr id="4" name="Picture 3" descr="A graphic of a lungs with a number&#10;&#10;AI-generated content may be incorrect.">
            <a:extLst>
              <a:ext uri="{FF2B5EF4-FFF2-40B4-BE49-F238E27FC236}">
                <a16:creationId xmlns:a16="http://schemas.microsoft.com/office/drawing/2014/main" id="{ECF7A867-FCDE-3798-CC9F-A9FFAD3E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02" y="512349"/>
            <a:ext cx="4974281" cy="4178396"/>
          </a:xfrm>
          <a:prstGeom prst="rect">
            <a:avLst/>
          </a:prstGeom>
        </p:spPr>
      </p:pic>
    </p:spTree>
    <p:extLst>
      <p:ext uri="{BB962C8B-B14F-4D97-AF65-F5344CB8AC3E}">
        <p14:creationId xmlns:p14="http://schemas.microsoft.com/office/powerpoint/2010/main" val="397545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C65D-DA43-DF27-6C26-6FBCC6323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62519-30A1-C339-1E06-82DB5C5CE835}"/>
              </a:ext>
            </a:extLst>
          </p:cNvPr>
          <p:cNvSpPr>
            <a:spLocks noGrp="1"/>
          </p:cNvSpPr>
          <p:nvPr>
            <p:ph type="title"/>
          </p:nvPr>
        </p:nvSpPr>
        <p:spPr>
          <a:xfrm>
            <a:off x="523875" y="193002"/>
            <a:ext cx="10647643" cy="1325563"/>
          </a:xfrm>
        </p:spPr>
        <p:txBody>
          <a:bodyPr/>
          <a:lstStyle/>
          <a:p>
            <a:r>
              <a:rPr lang="en-GB" dirty="0"/>
              <a:t>The right </a:t>
            </a:r>
            <a:r>
              <a:rPr lang="en-GB" dirty="0">
                <a:solidFill>
                  <a:srgbClr val="617C00"/>
                </a:solidFill>
              </a:rPr>
              <a:t>treatment</a:t>
            </a:r>
            <a:r>
              <a:rPr lang="en-GB" dirty="0"/>
              <a:t> pathway</a:t>
            </a:r>
          </a:p>
        </p:txBody>
      </p:sp>
      <p:pic>
        <p:nvPicPr>
          <p:cNvPr id="5" name="Picture 4" descr="A cartoon of a person walking on a road&#10;&#10;AI-generated content may be incorrect.">
            <a:extLst>
              <a:ext uri="{FF2B5EF4-FFF2-40B4-BE49-F238E27FC236}">
                <a16:creationId xmlns:a16="http://schemas.microsoft.com/office/drawing/2014/main" id="{77C67EBE-9D40-750E-66E1-1DF35E2B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86743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FB1-E3BD-27DE-17E4-80AEB4E12010}"/>
              </a:ext>
            </a:extLst>
          </p:cNvPr>
          <p:cNvSpPr>
            <a:spLocks noGrp="1"/>
          </p:cNvSpPr>
          <p:nvPr>
            <p:ph type="title"/>
          </p:nvPr>
        </p:nvSpPr>
        <p:spPr>
          <a:xfrm>
            <a:off x="523875" y="365125"/>
            <a:ext cx="10125075" cy="1325563"/>
          </a:xfrm>
        </p:spPr>
        <p:txBody>
          <a:bodyPr>
            <a:noAutofit/>
          </a:bodyPr>
          <a:lstStyle/>
          <a:p>
            <a:r>
              <a:rPr lang="en-US" sz="4000" b="1" i="0" u="none" strike="noStrike" dirty="0">
                <a:solidFill>
                  <a:srgbClr val="617C00"/>
                </a:solidFill>
                <a:effectLst/>
                <a:latin typeface="+mn-lt"/>
              </a:rPr>
              <a:t>Introduction to asthma treatment as per the </a:t>
            </a:r>
            <a:r>
              <a:rPr lang="en-US" sz="4000" dirty="0">
                <a:solidFill>
                  <a:srgbClr val="617C00"/>
                </a:solidFill>
                <a:latin typeface="+mn-lt"/>
              </a:rPr>
              <a:t>new </a:t>
            </a:r>
            <a:r>
              <a:rPr lang="en-US" sz="4000" b="1" i="0" u="none" strike="noStrike" dirty="0">
                <a:solidFill>
                  <a:srgbClr val="617C00"/>
                </a:solidFill>
                <a:effectLst/>
                <a:latin typeface="+mn-lt"/>
              </a:rPr>
              <a:t>BTS/NICE/SIGN asthma </a:t>
            </a:r>
            <a:r>
              <a:rPr lang="en-US" sz="4000" dirty="0">
                <a:solidFill>
                  <a:srgbClr val="617C00"/>
                </a:solidFill>
                <a:latin typeface="+mn-lt"/>
              </a:rPr>
              <a:t>g</a:t>
            </a:r>
            <a:r>
              <a:rPr lang="en-US" sz="4000" b="1" i="0" u="none" strike="noStrike" dirty="0">
                <a:solidFill>
                  <a:srgbClr val="617C00"/>
                </a:solidFill>
                <a:effectLst/>
                <a:latin typeface="+mn-lt"/>
              </a:rPr>
              <a:t>uidelines</a:t>
            </a:r>
            <a:endParaRPr lang="en-GB" sz="4000" dirty="0">
              <a:solidFill>
                <a:srgbClr val="617C00"/>
              </a:solidFill>
              <a:latin typeface="+mn-lt"/>
            </a:endParaRPr>
          </a:p>
        </p:txBody>
      </p:sp>
      <p:sp>
        <p:nvSpPr>
          <p:cNvPr id="3" name="Content Placeholder 2">
            <a:extLst>
              <a:ext uri="{FF2B5EF4-FFF2-40B4-BE49-F238E27FC236}">
                <a16:creationId xmlns:a16="http://schemas.microsoft.com/office/drawing/2014/main" id="{251E2736-BDFB-C40D-9515-A9E3052954E3}"/>
              </a:ext>
            </a:extLst>
          </p:cNvPr>
          <p:cNvSpPr>
            <a:spLocks noGrp="1"/>
          </p:cNvSpPr>
          <p:nvPr>
            <p:ph idx="1"/>
          </p:nvPr>
        </p:nvSpPr>
        <p:spPr>
          <a:xfrm>
            <a:off x="523875" y="1871029"/>
            <a:ext cx="10693400" cy="4212271"/>
          </a:xfrm>
        </p:spPr>
        <p:txBody>
          <a:bodyPr>
            <a:noAutofit/>
          </a:bodyPr>
          <a:lstStyle/>
          <a:p>
            <a:pPr algn="l" rtl="0" fontAlgn="base">
              <a:lnSpc>
                <a:spcPct val="130000"/>
              </a:lnSpc>
            </a:pPr>
            <a:r>
              <a:rPr lang="en-US" sz="2400" b="1" i="0" u="none" strike="noStrike" dirty="0">
                <a:solidFill>
                  <a:schemeClr val="tx1"/>
                </a:solidFill>
                <a:effectLst/>
                <a:ea typeface="Calibri" panose="020F0502020204030204" pitchFamily="34" charset="0"/>
              </a:rPr>
              <a:t>Pharmacological </a:t>
            </a:r>
            <a:r>
              <a:rPr lang="en-US" sz="2400" b="1" dirty="0">
                <a:solidFill>
                  <a:schemeClr val="tx1"/>
                </a:solidFill>
                <a:ea typeface="Calibri" panose="020F0502020204030204" pitchFamily="34" charset="0"/>
              </a:rPr>
              <a:t>m</a:t>
            </a:r>
            <a:r>
              <a:rPr lang="en-US" sz="2400" b="1" i="0" u="none" strike="noStrike" dirty="0">
                <a:solidFill>
                  <a:schemeClr val="tx1"/>
                </a:solidFill>
                <a:effectLst/>
                <a:ea typeface="Calibri" panose="020F0502020204030204" pitchFamily="34" charset="0"/>
              </a:rPr>
              <a:t>anagement </a:t>
            </a:r>
            <a:r>
              <a:rPr lang="en-US" sz="2400" b="1" dirty="0">
                <a:solidFill>
                  <a:schemeClr val="tx1"/>
                </a:solidFill>
                <a:ea typeface="Calibri" panose="020F0502020204030204" pitchFamily="34" charset="0"/>
              </a:rPr>
              <a:t>h</a:t>
            </a:r>
            <a:r>
              <a:rPr lang="en-US" sz="2400" b="1" i="0" u="none" strike="noStrike" dirty="0">
                <a:solidFill>
                  <a:schemeClr val="tx1"/>
                </a:solidFill>
                <a:effectLst/>
                <a:ea typeface="Calibri" panose="020F0502020204030204" pitchFamily="34" charset="0"/>
              </a:rPr>
              <a:t>ighlights</a:t>
            </a:r>
            <a:r>
              <a:rPr lang="en-US" sz="2400" b="0" i="0" u="none" strike="noStrike" dirty="0">
                <a:solidFill>
                  <a:schemeClr val="tx1"/>
                </a:solidFill>
                <a:effectLst/>
                <a:ea typeface="Calibri" panose="020F0502020204030204" pitchFamily="34" charset="0"/>
              </a:rPr>
              <a:t>: SABA overuse and </a:t>
            </a:r>
            <a:r>
              <a:rPr lang="en-US" sz="2400" dirty="0">
                <a:solidFill>
                  <a:schemeClr val="tx1"/>
                </a:solidFill>
                <a:ea typeface="Calibri" panose="020F0502020204030204" pitchFamily="34" charset="0"/>
              </a:rPr>
              <a:t>t</a:t>
            </a:r>
            <a:r>
              <a:rPr lang="en-US" sz="2400" b="0" i="0" u="none" strike="noStrike" dirty="0">
                <a:solidFill>
                  <a:schemeClr val="tx1"/>
                </a:solidFill>
                <a:effectLst/>
                <a:ea typeface="Calibri" panose="020F0502020204030204" pitchFamily="34" charset="0"/>
              </a:rPr>
              <a:t>reatment by age groups.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Anti-inflammatory </a:t>
            </a:r>
            <a:r>
              <a:rPr lang="en-US" sz="2400" b="1" dirty="0">
                <a:solidFill>
                  <a:schemeClr val="tx1"/>
                </a:solidFill>
                <a:ea typeface="Calibri" panose="020F0502020204030204" pitchFamily="34" charset="0"/>
              </a:rPr>
              <a:t>r</a:t>
            </a:r>
            <a:r>
              <a:rPr lang="en-US" sz="2400" b="1" i="0" u="none" strike="noStrike" dirty="0">
                <a:solidFill>
                  <a:schemeClr val="tx1"/>
                </a:solidFill>
                <a:effectLst/>
                <a:ea typeface="Calibri" panose="020F0502020204030204" pitchFamily="34" charset="0"/>
              </a:rPr>
              <a:t>eliever (AIR) therapy</a:t>
            </a:r>
            <a:r>
              <a:rPr lang="en-US" sz="2400" b="0" i="0" u="none" strike="noStrike" dirty="0">
                <a:solidFill>
                  <a:schemeClr val="tx1"/>
                </a:solidFill>
                <a:effectLst/>
                <a:ea typeface="Calibri" panose="020F0502020204030204" pitchFamily="34" charset="0"/>
              </a:rPr>
              <a:t>: Key innovations in treatment.</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Greener respiratory </a:t>
            </a:r>
            <a:r>
              <a:rPr lang="en-US" sz="2400" b="1" dirty="0">
                <a:solidFill>
                  <a:schemeClr val="tx1"/>
                </a:solidFill>
                <a:ea typeface="Calibri" panose="020F0502020204030204" pitchFamily="34" charset="0"/>
              </a:rPr>
              <a:t>p</a:t>
            </a:r>
            <a:r>
              <a:rPr lang="en-US" sz="2400" b="1" i="0" u="none" strike="noStrike" dirty="0">
                <a:solidFill>
                  <a:schemeClr val="tx1"/>
                </a:solidFill>
                <a:effectLst/>
                <a:ea typeface="Calibri" panose="020F0502020204030204" pitchFamily="34" charset="0"/>
              </a:rPr>
              <a:t>athways</a:t>
            </a:r>
            <a:r>
              <a:rPr lang="en-US" sz="2400" b="0" i="0" u="none" strike="noStrike" dirty="0">
                <a:solidFill>
                  <a:schemeClr val="tx1"/>
                </a:solidFill>
                <a:effectLst/>
                <a:ea typeface="Calibri" panose="020F0502020204030204" pitchFamily="34" charset="0"/>
              </a:rPr>
              <a:t>: Sustainable practices.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Supporting schools</a:t>
            </a:r>
            <a:r>
              <a:rPr lang="en-US" sz="2400" b="0" i="0" u="none" strike="noStrike" dirty="0">
                <a:solidFill>
                  <a:schemeClr val="tx1"/>
                </a:solidFill>
                <a:effectLst/>
                <a:ea typeface="Calibri" panose="020F0502020204030204" pitchFamily="34" charset="0"/>
              </a:rPr>
              <a:t>: Schools’ role in asthma care.</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Reducing inequalities</a:t>
            </a:r>
            <a:r>
              <a:rPr lang="en-US" sz="2400" b="0" i="0" u="none" strike="noStrike" dirty="0">
                <a:solidFill>
                  <a:schemeClr val="tx1"/>
                </a:solidFill>
                <a:effectLst/>
                <a:ea typeface="Calibri" panose="020F0502020204030204" pitchFamily="34" charset="0"/>
              </a:rPr>
              <a:t>: Addressing disparities.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Key messages for successful </a:t>
            </a:r>
            <a:r>
              <a:rPr lang="en-US" sz="2400" b="1" dirty="0">
                <a:solidFill>
                  <a:schemeClr val="tx1"/>
                </a:solidFill>
                <a:ea typeface="Calibri" panose="020F0502020204030204" pitchFamily="34" charset="0"/>
              </a:rPr>
              <a:t>a</a:t>
            </a:r>
            <a:r>
              <a:rPr lang="en-US" sz="2400" b="1" i="0" u="none" strike="noStrike" dirty="0">
                <a:solidFill>
                  <a:schemeClr val="tx1"/>
                </a:solidFill>
                <a:effectLst/>
                <a:ea typeface="Calibri" panose="020F0502020204030204" pitchFamily="34" charset="0"/>
              </a:rPr>
              <a:t>doption</a:t>
            </a:r>
            <a:r>
              <a:rPr lang="en-US" sz="2400" b="0" i="0" u="none" strike="noStrike" dirty="0">
                <a:solidFill>
                  <a:schemeClr val="tx1"/>
                </a:solidFill>
                <a:effectLst/>
                <a:ea typeface="Calibri" panose="020F0502020204030204" pitchFamily="34" charset="0"/>
              </a:rPr>
              <a:t>: Summary and takeaways </a:t>
            </a:r>
            <a:endParaRPr lang="en-US" sz="2400" b="0" i="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0961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D91FE-523D-5052-06E5-8FADDF34B074}"/>
              </a:ext>
            </a:extLst>
          </p:cNvPr>
          <p:cNvSpPr/>
          <p:nvPr/>
        </p:nvSpPr>
        <p:spPr>
          <a:xfrm>
            <a:off x="900781" y="1579473"/>
            <a:ext cx="9147418" cy="7399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B0ED2A2-9640-FE9B-F1F7-57D45E5BCBFE}"/>
              </a:ext>
            </a:extLst>
          </p:cNvPr>
          <p:cNvSpPr/>
          <p:nvPr/>
        </p:nvSpPr>
        <p:spPr>
          <a:xfrm>
            <a:off x="686930" y="1531192"/>
            <a:ext cx="936000" cy="93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4" name="Chart 23">
            <a:extLst>
              <a:ext uri="{FF2B5EF4-FFF2-40B4-BE49-F238E27FC236}">
                <a16:creationId xmlns:a16="http://schemas.microsoft.com/office/drawing/2014/main" id="{D5FC0478-BD2F-961D-6630-A3673599EA3B}"/>
              </a:ext>
            </a:extLst>
          </p:cNvPr>
          <p:cNvGraphicFramePr/>
          <p:nvPr>
            <p:extLst>
              <p:ext uri="{D42A27DB-BD31-4B8C-83A1-F6EECF244321}">
                <p14:modId xmlns:p14="http://schemas.microsoft.com/office/powerpoint/2010/main" val="168025438"/>
              </p:ext>
            </p:extLst>
          </p:nvPr>
        </p:nvGraphicFramePr>
        <p:xfrm>
          <a:off x="92918" y="1349719"/>
          <a:ext cx="1896791" cy="126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688746" y="1634948"/>
            <a:ext cx="8248484" cy="623563"/>
          </a:xfrm>
        </p:spPr>
        <p:txBody>
          <a:bodyPr>
            <a:normAutofit fontScale="85000" lnSpcReduction="10000"/>
          </a:bodyPr>
          <a:lstStyle/>
          <a:p>
            <a:pPr marL="0" indent="0">
              <a:lnSpc>
                <a:spcPct val="120000"/>
              </a:lnSpc>
              <a:buNone/>
              <a:tabLst>
                <a:tab pos="212725" algn="l"/>
              </a:tabLst>
            </a:pPr>
            <a:r>
              <a:rPr lang="en-GB" sz="1800" dirty="0">
                <a:solidFill>
                  <a:schemeClr val="tx1"/>
                </a:solidFill>
                <a:latin typeface="+mn-lt"/>
              </a:rPr>
              <a:t>Approximately</a:t>
            </a:r>
            <a:r>
              <a:rPr lang="en-GB" sz="1800" b="1" dirty="0">
                <a:latin typeface="+mn-lt"/>
              </a:rPr>
              <a:t> </a:t>
            </a:r>
            <a:r>
              <a:rPr lang="en-GB" sz="1800" b="1" dirty="0">
                <a:solidFill>
                  <a:srgbClr val="617C00"/>
                </a:solidFill>
                <a:latin typeface="+mn-lt"/>
              </a:rPr>
              <a:t>twice as many exacerbations </a:t>
            </a:r>
            <a:r>
              <a:rPr lang="en-GB" sz="1800" dirty="0">
                <a:solidFill>
                  <a:schemeClr val="tx1"/>
                </a:solidFill>
                <a:latin typeface="+mn-lt"/>
              </a:rPr>
              <a:t>occur in patients who are prescribed ≥3 SABAs/year vs 0-2 SABAs/year. Despite this, in the UK, </a:t>
            </a:r>
            <a:r>
              <a:rPr lang="en-GB" sz="1800" b="1" dirty="0">
                <a:solidFill>
                  <a:srgbClr val="617C00"/>
                </a:solidFill>
                <a:latin typeface="+mn-lt"/>
              </a:rPr>
              <a:t>38% of patients</a:t>
            </a:r>
            <a:r>
              <a:rPr lang="en-GB" sz="1800" dirty="0">
                <a:solidFill>
                  <a:srgbClr val="617C00"/>
                </a:solidFill>
                <a:latin typeface="+mn-lt"/>
              </a:rPr>
              <a:t> </a:t>
            </a:r>
            <a:r>
              <a:rPr lang="en-GB" sz="1800" dirty="0">
                <a:solidFill>
                  <a:schemeClr val="tx1"/>
                </a:solidFill>
                <a:latin typeface="+mn-lt"/>
              </a:rPr>
              <a:t>are still prescribed ≥3 SABAs/year</a:t>
            </a:r>
            <a:r>
              <a:rPr lang="en-GB" sz="1800" baseline="30000" dirty="0">
                <a:solidFill>
                  <a:schemeClr val="tx1"/>
                </a:solidFill>
                <a:latin typeface="+mn-lt"/>
              </a:rPr>
              <a:t>1</a:t>
            </a: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558211" y="521896"/>
            <a:ext cx="9713364" cy="1014158"/>
          </a:xfrm>
        </p:spPr>
        <p:txBody>
          <a:bodyPr>
            <a:noAutofit/>
          </a:bodyPr>
          <a:lstStyle/>
          <a:p>
            <a:r>
              <a:rPr lang="en-GB" sz="2800" b="1" dirty="0">
                <a:ea typeface="Calibri" panose="020F0502020204030204" pitchFamily="34" charset="0"/>
              </a:rPr>
              <a:t>SABA over-reliance (</a:t>
            </a:r>
            <a:r>
              <a:rPr lang="en-US" sz="2800" b="1" dirty="0">
                <a:ea typeface="Calibri" panose="020F0502020204030204" pitchFamily="34" charset="0"/>
              </a:rPr>
              <a:t>≥3 inhalers/year) </a:t>
            </a:r>
            <a:r>
              <a:rPr lang="en-GB" sz="2800" b="1" dirty="0">
                <a:ea typeface="Calibri" panose="020F0502020204030204" pitchFamily="34" charset="0"/>
              </a:rPr>
              <a:t>is associated with poorer patient outcomes and an increase in exacerbations</a:t>
            </a:r>
            <a:r>
              <a:rPr lang="en-GB" sz="2800" b="1" baseline="30000" dirty="0">
                <a:ea typeface="Calibri" panose="020F0502020204030204" pitchFamily="34" charset="0"/>
              </a:rPr>
              <a:t>1</a:t>
            </a: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14" name="Group 13">
            <a:extLst>
              <a:ext uri="{FF2B5EF4-FFF2-40B4-BE49-F238E27FC236}">
                <a16:creationId xmlns:a16="http://schemas.microsoft.com/office/drawing/2014/main" id="{BE73D0F8-DF02-4E40-BF7B-E6A5780270A4}"/>
              </a:ext>
            </a:extLst>
          </p:cNvPr>
          <p:cNvGrpSpPr/>
          <p:nvPr/>
        </p:nvGrpSpPr>
        <p:grpSpPr>
          <a:xfrm>
            <a:off x="922635" y="2391412"/>
            <a:ext cx="10441754" cy="2850713"/>
            <a:chOff x="3367650" y="2111771"/>
            <a:chExt cx="7841238" cy="2850713"/>
          </a:xfrm>
        </p:grpSpPr>
        <p:sp>
          <p:nvSpPr>
            <p:cNvPr id="9" name="TextBox 8">
              <a:extLst>
                <a:ext uri="{FF2B5EF4-FFF2-40B4-BE49-F238E27FC236}">
                  <a16:creationId xmlns:a16="http://schemas.microsoft.com/office/drawing/2014/main" id="{5EDE9783-8C2C-FA7F-EDD5-43FA58E1D41A}"/>
                </a:ext>
              </a:extLst>
            </p:cNvPr>
            <p:cNvSpPr txBox="1"/>
            <p:nvPr/>
          </p:nvSpPr>
          <p:spPr>
            <a:xfrm>
              <a:off x="4704051" y="2111771"/>
              <a:ext cx="5389060" cy="737292"/>
            </a:xfrm>
            <a:prstGeom prst="rect">
              <a:avLst/>
            </a:prstGeom>
            <a:noFill/>
            <a:ln>
              <a:noFill/>
            </a:ln>
          </p:spPr>
          <p:txBody>
            <a:bodyPr wrap="square" lIns="36000" tIns="36000" rIns="36000" b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Mean number of exacerbations in the first year of follow-up by asthma severity </a:t>
              </a: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(by BTS treatment step 1-5)</a:t>
              </a:r>
              <a:r>
                <a:rPr lang="en-GB" sz="1600" baseline="30000" dirty="0">
                  <a:latin typeface="Calibri" panose="020F0502020204030204" pitchFamily="34" charset="0"/>
                  <a:ea typeface="Calibri" panose="020F0502020204030204" pitchFamily="34" charset="0"/>
                  <a:cs typeface="Calibri" panose="020F0502020204030204" pitchFamily="34" charset="0"/>
                </a:rPr>
                <a:t>1</a:t>
              </a:r>
              <a:endParaRPr kumimoji="0" lang="en-GB" sz="1600"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3502048" y="2307141"/>
              <a:ext cx="7706840" cy="25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4384106" y="4394544"/>
              <a:ext cx="378479" cy="179897"/>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4897709" y="4128415"/>
              <a:ext cx="378479" cy="44602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5757436" y="4321693"/>
              <a:ext cx="378479" cy="2527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6268248" y="4097193"/>
              <a:ext cx="378479" cy="47724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130767" y="4030289"/>
              <a:ext cx="37847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644370" y="3973793"/>
              <a:ext cx="378479" cy="600649"/>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501306" y="3909862"/>
              <a:ext cx="378479" cy="664579"/>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9012118" y="3260151"/>
              <a:ext cx="378479" cy="1314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9874636" y="3710637"/>
              <a:ext cx="378479" cy="86380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388239" y="2811151"/>
              <a:ext cx="378479" cy="1763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4046356" y="4574441"/>
              <a:ext cx="7154158"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4046356" y="2345797"/>
              <a:ext cx="53035" cy="2228644"/>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4046356" y="4128415"/>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4046356" y="368387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4046356" y="3236363"/>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4046356" y="279033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2415116" y="3340122"/>
              <a:ext cx="2228644" cy="3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 Number of Exacerbations</a:t>
              </a:r>
              <a:r>
                <a:rPr kumimoji="0" lang="en-GB"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4309893"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No ICS</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5680565"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prstClr val="black"/>
                  </a:solidFill>
                  <a:effectLst/>
                  <a:uLnTx/>
                  <a:uFillTx/>
                  <a:ea typeface="+mn-ea"/>
                  <a:cs typeface="+mn-cs"/>
                </a:rPr>
                <a:t>Low-dose ICS</a:t>
              </a:r>
              <a:endParaRPr kumimoji="0" lang="en-US" altLang="en-US" sz="110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8398050"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Medium-dose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7027378"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Low-dose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ICS + LABA</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9781100" y="4639858"/>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endParaRPr kumimoji="0" lang="en-US" altLang="en-US" sz="2800" i="0" u="none" strike="noStrike" kern="1200" cap="none" spc="0" normalizeH="0" baseline="0" noProof="0" dirty="0">
                <a:ln>
                  <a:noFill/>
                </a:ln>
                <a:solidFill>
                  <a:prstClr val="black"/>
                </a:solidFill>
                <a:effectLst/>
                <a:uLnTx/>
                <a:uFillTx/>
                <a:ea typeface="+mn-ea"/>
                <a:cs typeface="+mn-cs"/>
              </a:endParaRP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3890042" y="4477802"/>
              <a:ext cx="111653"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3775598" y="4030289"/>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0.2</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3775598" y="3584263"/>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0.4</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3775598" y="2243211"/>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3775598" y="2690724"/>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0.8</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3775598" y="3136750"/>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0.6</a:t>
              </a:r>
            </a:p>
          </p:txBody>
        </p:sp>
        <p:sp>
          <p:nvSpPr>
            <p:cNvPr id="132" name="Rectangle 38">
              <a:extLst>
                <a:ext uri="{FF2B5EF4-FFF2-40B4-BE49-F238E27FC236}">
                  <a16:creationId xmlns:a16="http://schemas.microsoft.com/office/drawing/2014/main" id="{FA64383B-77AD-CDA0-E509-13A74DAED38D}"/>
                </a:ext>
              </a:extLst>
            </p:cNvPr>
            <p:cNvSpPr>
              <a:spLocks noChangeArrowheads="1"/>
            </p:cNvSpPr>
            <p:nvPr/>
          </p:nvSpPr>
          <p:spPr bwMode="auto">
            <a:xfrm>
              <a:off x="4384106" y="4214759"/>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ea typeface="+mn-ea"/>
                  <a:cs typeface="+mn-cs"/>
                </a:rPr>
                <a:t>0.09</a:t>
              </a:r>
            </a:p>
          </p:txBody>
        </p:sp>
        <p:sp>
          <p:nvSpPr>
            <p:cNvPr id="133" name="Rectangle 39">
              <a:extLst>
                <a:ext uri="{FF2B5EF4-FFF2-40B4-BE49-F238E27FC236}">
                  <a16:creationId xmlns:a16="http://schemas.microsoft.com/office/drawing/2014/main" id="{AB93A11B-0C54-4A5F-F2B3-AFA8D5BCAF77}"/>
                </a:ext>
              </a:extLst>
            </p:cNvPr>
            <p:cNvSpPr>
              <a:spLocks noChangeArrowheads="1"/>
            </p:cNvSpPr>
            <p:nvPr/>
          </p:nvSpPr>
          <p:spPr bwMode="auto">
            <a:xfrm>
              <a:off x="5828124" y="4150085"/>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0.12</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36" name="Rectangle 40">
              <a:extLst>
                <a:ext uri="{FF2B5EF4-FFF2-40B4-BE49-F238E27FC236}">
                  <a16:creationId xmlns:a16="http://schemas.microsoft.com/office/drawing/2014/main" id="{BF82B91C-9257-CE52-39A6-DF03709A45C2}"/>
                </a:ext>
              </a:extLst>
            </p:cNvPr>
            <p:cNvSpPr>
              <a:spLocks noChangeArrowheads="1"/>
            </p:cNvSpPr>
            <p:nvPr/>
          </p:nvSpPr>
          <p:spPr bwMode="auto">
            <a:xfrm>
              <a:off x="8562267" y="3724874"/>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0.29</a:t>
              </a:r>
            </a:p>
          </p:txBody>
        </p:sp>
        <p:sp>
          <p:nvSpPr>
            <p:cNvPr id="137" name="Rectangle 41">
              <a:extLst>
                <a:ext uri="{FF2B5EF4-FFF2-40B4-BE49-F238E27FC236}">
                  <a16:creationId xmlns:a16="http://schemas.microsoft.com/office/drawing/2014/main" id="{FE060740-1527-C024-4D0B-2B97DB187352}"/>
                </a:ext>
              </a:extLst>
            </p:cNvPr>
            <p:cNvSpPr>
              <a:spLocks noChangeArrowheads="1"/>
            </p:cNvSpPr>
            <p:nvPr/>
          </p:nvSpPr>
          <p:spPr bwMode="auto">
            <a:xfrm>
              <a:off x="7219469" y="3863142"/>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0.22</a:t>
              </a:r>
              <a:endParaRPr kumimoji="0" lang="en-US" altLang="en-US" sz="1100" b="1" i="0" u="none" strike="noStrike" kern="1200" cap="none" spc="0" normalizeH="0" baseline="0" noProof="0" dirty="0">
                <a:ln>
                  <a:noFill/>
                </a:ln>
                <a:solidFill>
                  <a:prstClr val="black"/>
                </a:solidFill>
                <a:effectLst/>
                <a:uLnTx/>
                <a:uFillTx/>
              </a:endParaRPr>
            </a:p>
          </p:txBody>
        </p:sp>
        <p:sp>
          <p:nvSpPr>
            <p:cNvPr id="138" name="Rectangle 42">
              <a:extLst>
                <a:ext uri="{FF2B5EF4-FFF2-40B4-BE49-F238E27FC236}">
                  <a16:creationId xmlns:a16="http://schemas.microsoft.com/office/drawing/2014/main" id="{A88CC79C-90A9-5435-1335-8DF04E1348A3}"/>
                </a:ext>
              </a:extLst>
            </p:cNvPr>
            <p:cNvSpPr>
              <a:spLocks noChangeArrowheads="1"/>
            </p:cNvSpPr>
            <p:nvPr/>
          </p:nvSpPr>
          <p:spPr bwMode="auto">
            <a:xfrm>
              <a:off x="9960550" y="3536056"/>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0.41</a:t>
              </a:r>
            </a:p>
          </p:txBody>
        </p:sp>
        <p:sp>
          <p:nvSpPr>
            <p:cNvPr id="139" name="Rectangle 38">
              <a:extLst>
                <a:ext uri="{FF2B5EF4-FFF2-40B4-BE49-F238E27FC236}">
                  <a16:creationId xmlns:a16="http://schemas.microsoft.com/office/drawing/2014/main" id="{D7B2A1AE-ED8C-EF51-D014-04C217713E8F}"/>
                </a:ext>
              </a:extLst>
            </p:cNvPr>
            <p:cNvSpPr>
              <a:spLocks noChangeArrowheads="1"/>
            </p:cNvSpPr>
            <p:nvPr/>
          </p:nvSpPr>
          <p:spPr bwMode="auto">
            <a:xfrm>
              <a:off x="4903291" y="3948556"/>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a:t>
              </a:r>
            </a:p>
          </p:txBody>
        </p:sp>
        <p:sp>
          <p:nvSpPr>
            <p:cNvPr id="140" name="Rectangle 39">
              <a:extLst>
                <a:ext uri="{FF2B5EF4-FFF2-40B4-BE49-F238E27FC236}">
                  <a16:creationId xmlns:a16="http://schemas.microsoft.com/office/drawing/2014/main" id="{E752F03C-1976-4363-B72C-18CC2A0DBFAA}"/>
                </a:ext>
              </a:extLst>
            </p:cNvPr>
            <p:cNvSpPr>
              <a:spLocks noChangeArrowheads="1"/>
            </p:cNvSpPr>
            <p:nvPr/>
          </p:nvSpPr>
          <p:spPr bwMode="auto">
            <a:xfrm>
              <a:off x="6334962" y="3915178"/>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0.21</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41" name="Rectangle 40">
              <a:extLst>
                <a:ext uri="{FF2B5EF4-FFF2-40B4-BE49-F238E27FC236}">
                  <a16:creationId xmlns:a16="http://schemas.microsoft.com/office/drawing/2014/main" id="{4A3AD94C-4BBB-45E3-570A-361DB3C50AD5}"/>
                </a:ext>
              </a:extLst>
            </p:cNvPr>
            <p:cNvSpPr>
              <a:spLocks noChangeArrowheads="1"/>
            </p:cNvSpPr>
            <p:nvPr/>
          </p:nvSpPr>
          <p:spPr bwMode="auto">
            <a:xfrm>
              <a:off x="9015333" y="3064755"/>
              <a:ext cx="360081" cy="1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0.61</a:t>
              </a:r>
            </a:p>
          </p:txBody>
        </p:sp>
        <p:sp>
          <p:nvSpPr>
            <p:cNvPr id="142" name="Rectangle 41">
              <a:extLst>
                <a:ext uri="{FF2B5EF4-FFF2-40B4-BE49-F238E27FC236}">
                  <a16:creationId xmlns:a16="http://schemas.microsoft.com/office/drawing/2014/main" id="{B700D3FC-8E6A-6C2C-41C4-873DB4F71B7F}"/>
                </a:ext>
              </a:extLst>
            </p:cNvPr>
            <p:cNvSpPr>
              <a:spLocks noChangeArrowheads="1"/>
            </p:cNvSpPr>
            <p:nvPr/>
          </p:nvSpPr>
          <p:spPr bwMode="auto">
            <a:xfrm>
              <a:off x="7726138" y="3787317"/>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0.37</a:t>
              </a:r>
              <a:endParaRPr kumimoji="0" lang="en-US" altLang="en-US" sz="1100" b="1" i="0" u="none" strike="noStrike" kern="1200" cap="none" spc="0" normalizeH="0" baseline="0" noProof="0" dirty="0">
                <a:ln>
                  <a:noFill/>
                </a:ln>
                <a:solidFill>
                  <a:prstClr val="black"/>
                </a:solidFill>
                <a:effectLst/>
                <a:uLnTx/>
                <a:uFillTx/>
              </a:endParaRPr>
            </a:p>
          </p:txBody>
        </p:sp>
        <p:sp>
          <p:nvSpPr>
            <p:cNvPr id="143" name="Rectangle 42">
              <a:extLst>
                <a:ext uri="{FF2B5EF4-FFF2-40B4-BE49-F238E27FC236}">
                  <a16:creationId xmlns:a16="http://schemas.microsoft.com/office/drawing/2014/main" id="{B34D596B-FBC1-44E7-5E2D-5CE1A91C8ECA}"/>
                </a:ext>
              </a:extLst>
            </p:cNvPr>
            <p:cNvSpPr>
              <a:spLocks noChangeArrowheads="1"/>
            </p:cNvSpPr>
            <p:nvPr/>
          </p:nvSpPr>
          <p:spPr bwMode="auto">
            <a:xfrm>
              <a:off x="10483797" y="2630623"/>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0.79</a:t>
              </a:r>
            </a:p>
          </p:txBody>
        </p:sp>
      </p:grpSp>
      <p:sp>
        <p:nvSpPr>
          <p:cNvPr id="51" name="TextBox 50">
            <a:extLst>
              <a:ext uri="{FF2B5EF4-FFF2-40B4-BE49-F238E27FC236}">
                <a16:creationId xmlns:a16="http://schemas.microsoft.com/office/drawing/2014/main" id="{B1D4337C-CA62-B341-7211-EA8DAF335DA1}"/>
              </a:ext>
            </a:extLst>
          </p:cNvPr>
          <p:cNvSpPr txBox="1"/>
          <p:nvPr/>
        </p:nvSpPr>
        <p:spPr>
          <a:xfrm>
            <a:off x="9408266" y="5937540"/>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 from Bloom CI, et al. 2020.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i="1" dirty="0">
              <a:solidFill>
                <a:prstClr val="black"/>
              </a:solidFill>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760326" y="5415642"/>
            <a:ext cx="18449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 SABA Use (0–2 year)</a:t>
            </a:r>
          </a:p>
        </p:txBody>
      </p:sp>
      <p:sp>
        <p:nvSpPr>
          <p:cNvPr id="3" name="Rectangle 2">
            <a:extLst>
              <a:ext uri="{FF2B5EF4-FFF2-40B4-BE49-F238E27FC236}">
                <a16:creationId xmlns:a16="http://schemas.microsoft.com/office/drawing/2014/main" id="{ACA84D9F-2622-F572-E71D-DA5A04FEC482}"/>
              </a:ext>
            </a:extLst>
          </p:cNvPr>
          <p:cNvSpPr>
            <a:spLocks noChangeArrowheads="1"/>
          </p:cNvSpPr>
          <p:nvPr/>
        </p:nvSpPr>
        <p:spPr bwMode="auto">
          <a:xfrm>
            <a:off x="760325" y="5716505"/>
            <a:ext cx="2446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 SABA Use (≥3 year)</a:t>
            </a:r>
          </a:p>
        </p:txBody>
      </p:sp>
      <p:sp>
        <p:nvSpPr>
          <p:cNvPr id="4" name="Rectangle 3">
            <a:extLst>
              <a:ext uri="{FF2B5EF4-FFF2-40B4-BE49-F238E27FC236}">
                <a16:creationId xmlns:a16="http://schemas.microsoft.com/office/drawing/2014/main" id="{80EB87E1-50DE-AE18-C6A7-8051E34C59BA}"/>
              </a:ext>
            </a:extLst>
          </p:cNvPr>
          <p:cNvSpPr>
            <a:spLocks noChangeArrowheads="1"/>
          </p:cNvSpPr>
          <p:nvPr/>
        </p:nvSpPr>
        <p:spPr bwMode="auto">
          <a:xfrm>
            <a:off x="2586789"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=92,510</a:t>
            </a:r>
          </a:p>
        </p:txBody>
      </p:sp>
      <p:sp>
        <p:nvSpPr>
          <p:cNvPr id="6" name="Rectangle 5">
            <a:extLst>
              <a:ext uri="{FF2B5EF4-FFF2-40B4-BE49-F238E27FC236}">
                <a16:creationId xmlns:a16="http://schemas.microsoft.com/office/drawing/2014/main" id="{DE772A70-0D71-9993-C00C-FD1E85A19DB0}"/>
              </a:ext>
            </a:extLst>
          </p:cNvPr>
          <p:cNvSpPr>
            <a:spLocks noChangeArrowheads="1"/>
          </p:cNvSpPr>
          <p:nvPr/>
        </p:nvSpPr>
        <p:spPr bwMode="auto">
          <a:xfrm>
            <a:off x="2586787"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=12,417</a:t>
            </a:r>
          </a:p>
        </p:txBody>
      </p:sp>
      <p:sp>
        <p:nvSpPr>
          <p:cNvPr id="7" name="Rectangle 6">
            <a:extLst>
              <a:ext uri="{FF2B5EF4-FFF2-40B4-BE49-F238E27FC236}">
                <a16:creationId xmlns:a16="http://schemas.microsoft.com/office/drawing/2014/main" id="{3ED878EE-33B1-98D2-4069-D5F821C3EEAB}"/>
              </a:ext>
            </a:extLst>
          </p:cNvPr>
          <p:cNvSpPr>
            <a:spLocks noChangeArrowheads="1"/>
          </p:cNvSpPr>
          <p:nvPr/>
        </p:nvSpPr>
        <p:spPr bwMode="auto">
          <a:xfrm>
            <a:off x="4414077"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=54,523</a:t>
            </a:r>
          </a:p>
        </p:txBody>
      </p:sp>
      <p:sp>
        <p:nvSpPr>
          <p:cNvPr id="8" name="Rectangle 7">
            <a:extLst>
              <a:ext uri="{FF2B5EF4-FFF2-40B4-BE49-F238E27FC236}">
                <a16:creationId xmlns:a16="http://schemas.microsoft.com/office/drawing/2014/main" id="{271A2DF5-0A0C-52CD-348B-2018EAAF415D}"/>
              </a:ext>
            </a:extLst>
          </p:cNvPr>
          <p:cNvSpPr>
            <a:spLocks noChangeArrowheads="1"/>
          </p:cNvSpPr>
          <p:nvPr/>
        </p:nvSpPr>
        <p:spPr bwMode="auto">
          <a:xfrm>
            <a:off x="441407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=40,320</a:t>
            </a:r>
          </a:p>
        </p:txBody>
      </p:sp>
      <p:sp>
        <p:nvSpPr>
          <p:cNvPr id="59" name="Rectangle 58">
            <a:extLst>
              <a:ext uri="{FF2B5EF4-FFF2-40B4-BE49-F238E27FC236}">
                <a16:creationId xmlns:a16="http://schemas.microsoft.com/office/drawing/2014/main" id="{6B21F3A2-14EA-B0F5-25B6-C70B08D75C8C}"/>
              </a:ext>
            </a:extLst>
          </p:cNvPr>
          <p:cNvSpPr>
            <a:spLocks noChangeArrowheads="1"/>
          </p:cNvSpPr>
          <p:nvPr/>
        </p:nvSpPr>
        <p:spPr bwMode="auto">
          <a:xfrm>
            <a:off x="6235888"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=15,304</a:t>
            </a:r>
          </a:p>
        </p:txBody>
      </p:sp>
      <p:sp>
        <p:nvSpPr>
          <p:cNvPr id="60" name="Rectangle 59">
            <a:extLst>
              <a:ext uri="{FF2B5EF4-FFF2-40B4-BE49-F238E27FC236}">
                <a16:creationId xmlns:a16="http://schemas.microsoft.com/office/drawing/2014/main" id="{D844B89D-D8E1-7E26-8C29-BAE2C82629ED}"/>
              </a:ext>
            </a:extLst>
          </p:cNvPr>
          <p:cNvSpPr>
            <a:spLocks noChangeArrowheads="1"/>
          </p:cNvSpPr>
          <p:nvPr/>
        </p:nvSpPr>
        <p:spPr bwMode="auto">
          <a:xfrm>
            <a:off x="6235886"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=17,220</a:t>
            </a:r>
          </a:p>
        </p:txBody>
      </p:sp>
      <p:sp>
        <p:nvSpPr>
          <p:cNvPr id="61" name="Rectangle 60">
            <a:extLst>
              <a:ext uri="{FF2B5EF4-FFF2-40B4-BE49-F238E27FC236}">
                <a16:creationId xmlns:a16="http://schemas.microsoft.com/office/drawing/2014/main" id="{5D28718E-5115-3B1D-03C1-53D02A04E802}"/>
              </a:ext>
            </a:extLst>
          </p:cNvPr>
          <p:cNvSpPr>
            <a:spLocks noChangeArrowheads="1"/>
          </p:cNvSpPr>
          <p:nvPr/>
        </p:nvSpPr>
        <p:spPr bwMode="auto">
          <a:xfrm>
            <a:off x="8084754"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=23,187</a:t>
            </a:r>
          </a:p>
        </p:txBody>
      </p:sp>
      <p:sp>
        <p:nvSpPr>
          <p:cNvPr id="62" name="Rectangle 61">
            <a:extLst>
              <a:ext uri="{FF2B5EF4-FFF2-40B4-BE49-F238E27FC236}">
                <a16:creationId xmlns:a16="http://schemas.microsoft.com/office/drawing/2014/main" id="{CB95FDA3-955B-22A9-DEDC-E20D949DDA75}"/>
              </a:ext>
            </a:extLst>
          </p:cNvPr>
          <p:cNvSpPr>
            <a:spLocks noChangeArrowheads="1"/>
          </p:cNvSpPr>
          <p:nvPr/>
        </p:nvSpPr>
        <p:spPr bwMode="auto">
          <a:xfrm>
            <a:off x="8084752"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=29,402</a:t>
            </a:r>
          </a:p>
        </p:txBody>
      </p:sp>
      <p:sp>
        <p:nvSpPr>
          <p:cNvPr id="63" name="Rectangle 62">
            <a:extLst>
              <a:ext uri="{FF2B5EF4-FFF2-40B4-BE49-F238E27FC236}">
                <a16:creationId xmlns:a16="http://schemas.microsoft.com/office/drawing/2014/main" id="{6DACFA73-E9B2-E839-8B66-E3464BC03BDB}"/>
              </a:ext>
            </a:extLst>
          </p:cNvPr>
          <p:cNvSpPr>
            <a:spLocks noChangeArrowheads="1"/>
          </p:cNvSpPr>
          <p:nvPr/>
        </p:nvSpPr>
        <p:spPr bwMode="auto">
          <a:xfrm>
            <a:off x="9975827" y="5415642"/>
            <a:ext cx="5129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=5,365</a:t>
            </a:r>
          </a:p>
        </p:txBody>
      </p:sp>
      <p:sp>
        <p:nvSpPr>
          <p:cNvPr id="128" name="Rectangle 127">
            <a:extLst>
              <a:ext uri="{FF2B5EF4-FFF2-40B4-BE49-F238E27FC236}">
                <a16:creationId xmlns:a16="http://schemas.microsoft.com/office/drawing/2014/main" id="{6FA91CF0-EC8E-5417-C77D-DC68B4CCA82A}"/>
              </a:ext>
            </a:extLst>
          </p:cNvPr>
          <p:cNvSpPr>
            <a:spLocks noChangeArrowheads="1"/>
          </p:cNvSpPr>
          <p:nvPr/>
        </p:nvSpPr>
        <p:spPr bwMode="auto">
          <a:xfrm>
            <a:off x="997582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=10,844</a:t>
            </a:r>
          </a:p>
        </p:txBody>
      </p:sp>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463546" y="5392196"/>
            <a:ext cx="244513" cy="216168"/>
          </a:xfrm>
          <a:prstGeom prst="rect">
            <a:avLst/>
          </a:prstGeom>
          <a:solidFill>
            <a:srgbClr val="617C00"/>
          </a:solidFill>
          <a:ln>
            <a:noFill/>
          </a:ln>
        </p:spPr>
        <p:txBody>
          <a:bodyPr vert="horz" wrap="square" lIns="0" tIns="0" rIns="0" bIns="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463546" y="5693059"/>
            <a:ext cx="244513" cy="216168"/>
          </a:xfrm>
          <a:prstGeom prst="rect">
            <a:avLst/>
          </a:prstGeom>
          <a:solidFill>
            <a:srgbClr val="005D85"/>
          </a:solidFill>
          <a:ln>
            <a:noFill/>
          </a:ln>
        </p:spPr>
        <p:txBody>
          <a:bodyPr vert="horz" wrap="square" lIns="0" tIns="0" rIns="0" bIns="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146" name="Bespoke_8296">
            <a:extLst>
              <a:ext uri="{FF2B5EF4-FFF2-40B4-BE49-F238E27FC236}">
                <a16:creationId xmlns:a16="http://schemas.microsoft.com/office/drawing/2014/main" id="{5CDCED02-B658-EC76-6947-5B9BF45F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8617" y="1629145"/>
            <a:ext cx="622028" cy="622028"/>
          </a:xfrm>
          <a:prstGeom prst="rect">
            <a:avLst/>
          </a:prstGeom>
        </p:spPr>
      </p:pic>
      <p:sp>
        <p:nvSpPr>
          <p:cNvPr id="15" name="Slide Number Placeholder 14">
            <a:extLst>
              <a:ext uri="{FF2B5EF4-FFF2-40B4-BE49-F238E27FC236}">
                <a16:creationId xmlns:a16="http://schemas.microsoft.com/office/drawing/2014/main" id="{62103238-D0BB-9755-7F07-4060B2BE0E9F}"/>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25</a:t>
            </a:fld>
            <a:endParaRPr lang="en-US" dirty="0"/>
          </a:p>
        </p:txBody>
      </p:sp>
    </p:spTree>
    <p:extLst>
      <p:ext uri="{BB962C8B-B14F-4D97-AF65-F5344CB8AC3E}">
        <p14:creationId xmlns:p14="http://schemas.microsoft.com/office/powerpoint/2010/main" val="214598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713562" y="1531817"/>
            <a:ext cx="7509467" cy="626614"/>
          </a:xfrm>
        </p:spPr>
        <p:txBody>
          <a:bodyPr>
            <a:normAutofit/>
          </a:bodyPr>
          <a:lstStyle/>
          <a:p>
            <a:pPr marL="0" indent="0">
              <a:buNone/>
            </a:pPr>
            <a:r>
              <a:rPr lang="en-GB" sz="1800" dirty="0">
                <a:solidFill>
                  <a:schemeClr val="tx1"/>
                </a:solidFill>
                <a:latin typeface="+mn-lt"/>
              </a:rPr>
              <a:t>In a study of 2,803 patients with asthma, nearly </a:t>
            </a:r>
            <a:r>
              <a:rPr lang="en-GB" sz="1800" b="1" dirty="0">
                <a:solidFill>
                  <a:srgbClr val="005D85"/>
                </a:solidFill>
                <a:latin typeface="+mn-lt"/>
              </a:rPr>
              <a:t>two-thirds (63%)</a:t>
            </a:r>
            <a:r>
              <a:rPr lang="en-GB" sz="1800" dirty="0">
                <a:solidFill>
                  <a:srgbClr val="005D85"/>
                </a:solidFill>
                <a:latin typeface="+mn-lt"/>
              </a:rPr>
              <a:t> </a:t>
            </a:r>
            <a:r>
              <a:rPr lang="en-GB" sz="1800" b="1" dirty="0">
                <a:solidFill>
                  <a:srgbClr val="005D85"/>
                </a:solidFill>
                <a:latin typeface="+mn-lt"/>
              </a:rPr>
              <a:t>reported</a:t>
            </a:r>
            <a:br>
              <a:rPr lang="en-GB" sz="1800" b="1" dirty="0">
                <a:solidFill>
                  <a:srgbClr val="005D85"/>
                </a:solidFill>
                <a:latin typeface="+mn-lt"/>
              </a:rPr>
            </a:br>
            <a:r>
              <a:rPr lang="en-GB" sz="1800" b="1" dirty="0">
                <a:solidFill>
                  <a:srgbClr val="005D85"/>
                </a:solidFill>
                <a:latin typeface="+mn-lt"/>
              </a:rPr>
              <a:t>using a reliever inhaler (SABA)</a:t>
            </a:r>
            <a:r>
              <a:rPr lang="en-GB" sz="1800" dirty="0">
                <a:solidFill>
                  <a:schemeClr val="tx1"/>
                </a:solidFill>
                <a:latin typeface="+mn-lt"/>
              </a:rPr>
              <a:t>,</a:t>
            </a:r>
            <a:r>
              <a:rPr lang="en-GB" sz="1800" dirty="0">
                <a:latin typeface="+mn-lt"/>
              </a:rPr>
              <a:t> </a:t>
            </a:r>
            <a:r>
              <a:rPr lang="en-GB" sz="1800" dirty="0">
                <a:solidFill>
                  <a:schemeClr val="tx1"/>
                </a:solidFill>
                <a:latin typeface="+mn-lt"/>
              </a:rPr>
              <a:t>while only </a:t>
            </a:r>
            <a:r>
              <a:rPr lang="en-GB" sz="1800" b="1" dirty="0">
                <a:solidFill>
                  <a:srgbClr val="617C00"/>
                </a:solidFill>
                <a:latin typeface="+mn-lt"/>
              </a:rPr>
              <a:t>23% reported use of ICS</a:t>
            </a:r>
            <a:r>
              <a:rPr lang="en-GB" sz="1800" baseline="30000" dirty="0">
                <a:solidFill>
                  <a:srgbClr val="617C00"/>
                </a:solidFill>
                <a:latin typeface="+mn-lt"/>
              </a:rPr>
              <a:t>1</a:t>
            </a:r>
            <a:endParaRPr lang="en-GB" sz="1800" dirty="0">
              <a:solidFill>
                <a:srgbClr val="617C00"/>
              </a:solidFill>
            </a:endParaRP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801589" y="246942"/>
            <a:ext cx="9749685" cy="829854"/>
          </a:xfrm>
        </p:spPr>
        <p:txBody>
          <a:bodyPr>
            <a:noAutofit/>
          </a:bodyPr>
          <a:lstStyle/>
          <a:p>
            <a:r>
              <a:rPr lang="en-GB" sz="2800" b="1" dirty="0">
                <a:ea typeface="Calibri" panose="020F0502020204030204" pitchFamily="34" charset="0"/>
              </a:rPr>
              <a:t>Across all asthma severities, </a:t>
            </a:r>
            <a:r>
              <a:rPr lang="en-US" sz="2800" b="1" dirty="0">
                <a:ea typeface="Calibri" panose="020F0502020204030204" pitchFamily="34" charset="0"/>
              </a:rPr>
              <a:t>patients focus on immediate symptom relief, relying on SABA use instead of ICS</a:t>
            </a:r>
            <a:r>
              <a:rPr lang="en-US" sz="2800" b="1" baseline="30000" dirty="0">
                <a:ea typeface="Calibri" panose="020F0502020204030204" pitchFamily="34" charset="0"/>
              </a:rPr>
              <a:t>1</a:t>
            </a:r>
            <a:endParaRPr lang="en-GB" sz="2800" b="1" dirty="0">
              <a:ea typeface="Calibri" panose="020F0502020204030204" pitchFamily="34" charset="0"/>
            </a:endParaRP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6" name="Group 5">
            <a:extLst>
              <a:ext uri="{FF2B5EF4-FFF2-40B4-BE49-F238E27FC236}">
                <a16:creationId xmlns:a16="http://schemas.microsoft.com/office/drawing/2014/main" id="{C94E18C4-0196-0087-CC26-A799C0872871}"/>
              </a:ext>
            </a:extLst>
          </p:cNvPr>
          <p:cNvGrpSpPr/>
          <p:nvPr/>
        </p:nvGrpSpPr>
        <p:grpSpPr>
          <a:xfrm>
            <a:off x="684611" y="2858874"/>
            <a:ext cx="10622280" cy="3160620"/>
            <a:chOff x="570311" y="2476770"/>
            <a:chExt cx="10622280" cy="3160620"/>
          </a:xfrm>
        </p:grpSpPr>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570311" y="2540700"/>
              <a:ext cx="10622280" cy="25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1605223" y="2991186"/>
              <a:ext cx="342406" cy="1816812"/>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1947629" y="4219244"/>
              <a:ext cx="346253" cy="58875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4" name="Rectangle 9">
              <a:extLst>
                <a:ext uri="{FF2B5EF4-FFF2-40B4-BE49-F238E27FC236}">
                  <a16:creationId xmlns:a16="http://schemas.microsoft.com/office/drawing/2014/main" id="{4504DA92-2712-AAA6-337F-4A890F1E30E4}"/>
                </a:ext>
              </a:extLst>
            </p:cNvPr>
            <p:cNvSpPr>
              <a:spLocks noChangeArrowheads="1"/>
            </p:cNvSpPr>
            <p:nvPr/>
          </p:nvSpPr>
          <p:spPr bwMode="auto">
            <a:xfrm>
              <a:off x="2686303" y="2775607"/>
              <a:ext cx="346253" cy="2032391"/>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5" name="Rectangle 10">
              <a:extLst>
                <a:ext uri="{FF2B5EF4-FFF2-40B4-BE49-F238E27FC236}">
                  <a16:creationId xmlns:a16="http://schemas.microsoft.com/office/drawing/2014/main" id="{970DFEB2-A86C-30C9-86F4-4F52ADA7771E}"/>
                </a:ext>
              </a:extLst>
            </p:cNvPr>
            <p:cNvSpPr>
              <a:spLocks noChangeArrowheads="1"/>
            </p:cNvSpPr>
            <p:nvPr/>
          </p:nvSpPr>
          <p:spPr bwMode="auto">
            <a:xfrm>
              <a:off x="3032556" y="4057188"/>
              <a:ext cx="342406" cy="750810"/>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3771230" y="2971859"/>
              <a:ext cx="342406" cy="183614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4113636" y="4040834"/>
              <a:ext cx="338559" cy="76716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8" name="Rectangle 13">
              <a:extLst>
                <a:ext uri="{FF2B5EF4-FFF2-40B4-BE49-F238E27FC236}">
                  <a16:creationId xmlns:a16="http://schemas.microsoft.com/office/drawing/2014/main" id="{9EF97515-581B-C554-188F-17CF3088FA19}"/>
                </a:ext>
              </a:extLst>
            </p:cNvPr>
            <p:cNvSpPr>
              <a:spLocks noChangeArrowheads="1"/>
            </p:cNvSpPr>
            <p:nvPr/>
          </p:nvSpPr>
          <p:spPr bwMode="auto">
            <a:xfrm>
              <a:off x="4856157" y="3844583"/>
              <a:ext cx="342406" cy="96341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9" name="Rectangle 14">
              <a:extLst>
                <a:ext uri="{FF2B5EF4-FFF2-40B4-BE49-F238E27FC236}">
                  <a16:creationId xmlns:a16="http://schemas.microsoft.com/office/drawing/2014/main" id="{0F570960-A4E9-357B-8A02-529BBEE00676}"/>
                </a:ext>
              </a:extLst>
            </p:cNvPr>
            <p:cNvSpPr>
              <a:spLocks noChangeArrowheads="1"/>
            </p:cNvSpPr>
            <p:nvPr/>
          </p:nvSpPr>
          <p:spPr bwMode="auto">
            <a:xfrm>
              <a:off x="5198562" y="4446717"/>
              <a:ext cx="338559" cy="361281"/>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041399" y="3135401"/>
              <a:ext cx="342406"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383805" y="4207350"/>
              <a:ext cx="338559" cy="6006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122479" y="3022408"/>
              <a:ext cx="346253" cy="17855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8468732" y="4263847"/>
              <a:ext cx="33855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4" name="Rectangle 19">
              <a:extLst>
                <a:ext uri="{FF2B5EF4-FFF2-40B4-BE49-F238E27FC236}">
                  <a16:creationId xmlns:a16="http://schemas.microsoft.com/office/drawing/2014/main" id="{26124E09-6D98-0AD6-E399-B430A1A6151B}"/>
                </a:ext>
              </a:extLst>
            </p:cNvPr>
            <p:cNvSpPr>
              <a:spLocks noChangeArrowheads="1"/>
            </p:cNvSpPr>
            <p:nvPr/>
          </p:nvSpPr>
          <p:spPr bwMode="auto">
            <a:xfrm>
              <a:off x="9207405" y="3135401"/>
              <a:ext cx="338559"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5" name="Rectangle 20">
              <a:extLst>
                <a:ext uri="{FF2B5EF4-FFF2-40B4-BE49-F238E27FC236}">
                  <a16:creationId xmlns:a16="http://schemas.microsoft.com/office/drawing/2014/main" id="{17230432-BE9F-7E83-34F1-7CB2709958FD}"/>
                </a:ext>
              </a:extLst>
            </p:cNvPr>
            <p:cNvSpPr>
              <a:spLocks noChangeArrowheads="1"/>
            </p:cNvSpPr>
            <p:nvPr/>
          </p:nvSpPr>
          <p:spPr bwMode="auto">
            <a:xfrm>
              <a:off x="9545964" y="4140446"/>
              <a:ext cx="342406" cy="6675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10292332" y="3747944"/>
              <a:ext cx="334711" cy="1060055"/>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627044" y="4330751"/>
              <a:ext cx="346253" cy="4772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1320526" y="4807998"/>
              <a:ext cx="9860522"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1320526" y="2579356"/>
              <a:ext cx="73098" cy="2228642"/>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1320526" y="436197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1320526" y="391743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1320526" y="3469921"/>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1320526" y="3023895"/>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407541" y="3449669"/>
              <a:ext cx="875697" cy="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Patients (%)</a:t>
              </a: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1500610"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 persistent</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2593232"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4822593" y="4856506"/>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3827915" y="4856506"/>
              <a:ext cx="585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6925938"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 persisten</a:t>
              </a:r>
              <a:r>
                <a:rPr kumimoji="0" lang="en-US" altLang="en-US" sz="1100" b="0" i="0" u="none" strike="noStrike" kern="1200" cap="none" spc="0" normalizeH="0" baseline="0" noProof="0" dirty="0">
                  <a:ln>
                    <a:noFill/>
                  </a:ln>
                  <a:solidFill>
                    <a:prstClr val="black"/>
                  </a:solidFill>
                  <a:effectLst/>
                  <a:uLnTx/>
                  <a:uFillTx/>
                  <a:ea typeface="+mn-ea"/>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0" name="Rectangle 43">
              <a:extLst>
                <a:ext uri="{FF2B5EF4-FFF2-40B4-BE49-F238E27FC236}">
                  <a16:creationId xmlns:a16="http://schemas.microsoft.com/office/drawing/2014/main" id="{1CEF3CED-FCC2-7808-817E-9D4CEB492065}"/>
                </a:ext>
              </a:extLst>
            </p:cNvPr>
            <p:cNvSpPr>
              <a:spLocks noChangeArrowheads="1"/>
            </p:cNvSpPr>
            <p:nvPr/>
          </p:nvSpPr>
          <p:spPr bwMode="auto">
            <a:xfrm>
              <a:off x="8013549"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1" name="Rectangle 44">
              <a:extLst>
                <a:ext uri="{FF2B5EF4-FFF2-40B4-BE49-F238E27FC236}">
                  <a16:creationId xmlns:a16="http://schemas.microsoft.com/office/drawing/2014/main" id="{07C1E7E7-8006-1228-9689-003DF2EADE98}"/>
                </a:ext>
              </a:extLst>
            </p:cNvPr>
            <p:cNvSpPr>
              <a:spLocks noChangeArrowheads="1"/>
            </p:cNvSpPr>
            <p:nvPr/>
          </p:nvSpPr>
          <p:spPr bwMode="auto">
            <a:xfrm>
              <a:off x="9258611" y="4868400"/>
              <a:ext cx="5850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2" name="Rectangle 41">
              <a:extLst>
                <a:ext uri="{FF2B5EF4-FFF2-40B4-BE49-F238E27FC236}">
                  <a16:creationId xmlns:a16="http://schemas.microsoft.com/office/drawing/2014/main" id="{7E7CA36B-7FAA-5A87-AF25-44D04226FEA3}"/>
                </a:ext>
              </a:extLst>
            </p:cNvPr>
            <p:cNvSpPr>
              <a:spLocks noChangeArrowheads="1"/>
            </p:cNvSpPr>
            <p:nvPr/>
          </p:nvSpPr>
          <p:spPr bwMode="auto">
            <a:xfrm>
              <a:off x="10302140" y="4868400"/>
              <a:ext cx="6732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2536260" y="5011684"/>
              <a:ext cx="2073672" cy="4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Children (n=753)</a:t>
              </a:r>
            </a:p>
          </p:txBody>
        </p:sp>
        <p:sp>
          <p:nvSpPr>
            <p:cNvPr id="44" name="Rectangle 43">
              <a:extLst>
                <a:ext uri="{FF2B5EF4-FFF2-40B4-BE49-F238E27FC236}">
                  <a16:creationId xmlns:a16="http://schemas.microsoft.com/office/drawing/2014/main" id="{46B638FB-199F-8710-84A3-A742779267FA}"/>
                </a:ext>
              </a:extLst>
            </p:cNvPr>
            <p:cNvSpPr>
              <a:spLocks noChangeArrowheads="1"/>
            </p:cNvSpPr>
            <p:nvPr/>
          </p:nvSpPr>
          <p:spPr bwMode="auto">
            <a:xfrm>
              <a:off x="8287911" y="5011684"/>
              <a:ext cx="1385013" cy="4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Adults (n=2,050)</a:t>
              </a: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1105080" y="4711359"/>
              <a:ext cx="153890"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951190" y="4263847"/>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20</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951190" y="3817821"/>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40</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801146" y="2476770"/>
              <a:ext cx="457824"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951190" y="2924283"/>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80</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951190" y="3370308"/>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60</a:t>
              </a:r>
            </a:p>
          </p:txBody>
        </p:sp>
        <p:grpSp>
          <p:nvGrpSpPr>
            <p:cNvPr id="52" name="Group 51">
              <a:extLst>
                <a:ext uri="{FF2B5EF4-FFF2-40B4-BE49-F238E27FC236}">
                  <a16:creationId xmlns:a16="http://schemas.microsoft.com/office/drawing/2014/main" id="{E9D9A6FF-0BB6-BBF3-45EB-625B750D95CF}"/>
                </a:ext>
              </a:extLst>
            </p:cNvPr>
            <p:cNvGrpSpPr/>
            <p:nvPr/>
          </p:nvGrpSpPr>
          <p:grpSpPr>
            <a:xfrm>
              <a:off x="5293189" y="5384013"/>
              <a:ext cx="1938121" cy="253377"/>
              <a:chOff x="10504749" y="2209687"/>
              <a:chExt cx="1938121" cy="253377"/>
            </a:xfrm>
          </p:grpSpPr>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10504749" y="2228291"/>
                <a:ext cx="215446" cy="21616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11692654" y="2228291"/>
                <a:ext cx="215446" cy="21616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448AA061-8753-E3D4-256A-C0C93876384F}"/>
                  </a:ext>
                </a:extLst>
              </p:cNvPr>
              <p:cNvSpPr>
                <a:spLocks noChangeArrowheads="1"/>
              </p:cNvSpPr>
              <p:nvPr/>
            </p:nvSpPr>
            <p:spPr bwMode="auto">
              <a:xfrm>
                <a:off x="10881781" y="2209687"/>
                <a:ext cx="646339"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SABA</a:t>
                </a:r>
                <a:endParaRPr kumimoji="0" lang="en-US" altLang="en-US" sz="1400" b="0" i="0" u="none" strike="noStrike" kern="1200" cap="none" spc="0" normalizeH="0" baseline="0" noProof="0" dirty="0">
                  <a:ln>
                    <a:noFill/>
                  </a:ln>
                  <a:solidFill>
                    <a:prstClr val="black"/>
                  </a:solidFill>
                  <a:effectLst/>
                  <a:uLnTx/>
                  <a:uFillTx/>
                  <a:ea typeface="+mn-ea"/>
                  <a:cs typeface="+mn-cs"/>
                </a:endParaRPr>
              </a:p>
            </p:txBody>
          </p:sp>
          <p:sp>
            <p:nvSpPr>
              <p:cNvPr id="56" name="Rectangle 55">
                <a:extLst>
                  <a:ext uri="{FF2B5EF4-FFF2-40B4-BE49-F238E27FC236}">
                    <a16:creationId xmlns:a16="http://schemas.microsoft.com/office/drawing/2014/main" id="{7E938CD0-A8A9-9077-01D7-9F3F5B2640AE}"/>
                  </a:ext>
                </a:extLst>
              </p:cNvPr>
              <p:cNvSpPr>
                <a:spLocks noChangeArrowheads="1"/>
              </p:cNvSpPr>
              <p:nvPr/>
            </p:nvSpPr>
            <p:spPr bwMode="auto">
              <a:xfrm>
                <a:off x="12069686" y="2209687"/>
                <a:ext cx="373184"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ICS</a:t>
                </a:r>
              </a:p>
            </p:txBody>
          </p:sp>
        </p:grpSp>
      </p:grpSp>
      <p:sp>
        <p:nvSpPr>
          <p:cNvPr id="59" name="TextBox 58">
            <a:extLst>
              <a:ext uri="{FF2B5EF4-FFF2-40B4-BE49-F238E27FC236}">
                <a16:creationId xmlns:a16="http://schemas.microsoft.com/office/drawing/2014/main" id="{5AB08A0B-69B2-36AD-886D-D3F9AAFA5DDA}"/>
              </a:ext>
            </a:extLst>
          </p:cNvPr>
          <p:cNvSpPr txBox="1"/>
          <p:nvPr/>
        </p:nvSpPr>
        <p:spPr>
          <a:xfrm>
            <a:off x="9531103" y="5942901"/>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a:t>
            </a:r>
            <a:r>
              <a:rPr kumimoji="0" lang="en-GB" sz="1000" b="0" i="1" u="none" strike="noStrike" kern="1200" cap="none" spc="0" normalizeH="0" baseline="0" noProof="0" dirty="0">
                <a:ln>
                  <a:noFill/>
                </a:ln>
                <a:solidFill>
                  <a:prstClr val="black"/>
                </a:solidFill>
                <a:effectLst/>
                <a:uLnTx/>
                <a:uFillTx/>
                <a:ea typeface="+mn-ea"/>
                <a:cs typeface="+mn-cs"/>
              </a:rPr>
              <a:t> from Rabe KF, et al. 2000.</a:t>
            </a:r>
          </a:p>
        </p:txBody>
      </p:sp>
      <p:grpSp>
        <p:nvGrpSpPr>
          <p:cNvPr id="7" name="Group 6">
            <a:extLst>
              <a:ext uri="{FF2B5EF4-FFF2-40B4-BE49-F238E27FC236}">
                <a16:creationId xmlns:a16="http://schemas.microsoft.com/office/drawing/2014/main" id="{E987CDAA-63B1-6621-A221-B0399F168BA5}"/>
              </a:ext>
            </a:extLst>
          </p:cNvPr>
          <p:cNvGrpSpPr/>
          <p:nvPr/>
        </p:nvGrpSpPr>
        <p:grpSpPr>
          <a:xfrm>
            <a:off x="117094" y="1221130"/>
            <a:ext cx="1896791" cy="1382737"/>
            <a:chOff x="-124719" y="1088866"/>
            <a:chExt cx="1896791" cy="1263600"/>
          </a:xfrm>
        </p:grpSpPr>
        <p:sp>
          <p:nvSpPr>
            <p:cNvPr id="133" name="Oval 132">
              <a:extLst>
                <a:ext uri="{FF2B5EF4-FFF2-40B4-BE49-F238E27FC236}">
                  <a16:creationId xmlns:a16="http://schemas.microsoft.com/office/drawing/2014/main" id="{31F94DBE-7AED-B020-1DF9-7E97FF5D8A63}"/>
                </a:ext>
              </a:extLst>
            </p:cNvPr>
            <p:cNvSpPr/>
            <p:nvPr/>
          </p:nvSpPr>
          <p:spPr>
            <a:xfrm>
              <a:off x="466635" y="1189128"/>
              <a:ext cx="985689" cy="917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6" name="Chart 135">
              <a:extLst>
                <a:ext uri="{FF2B5EF4-FFF2-40B4-BE49-F238E27FC236}">
                  <a16:creationId xmlns:a16="http://schemas.microsoft.com/office/drawing/2014/main" id="{EBEE2A6D-79AB-93E8-F8DA-16623700464B}"/>
                </a:ext>
              </a:extLst>
            </p:cNvPr>
            <p:cNvGraphicFramePr/>
            <p:nvPr>
              <p:extLst>
                <p:ext uri="{D42A27DB-BD31-4B8C-83A1-F6EECF244321}">
                  <p14:modId xmlns:p14="http://schemas.microsoft.com/office/powerpoint/2010/main" val="4185968890"/>
                </p:ext>
              </p:extLst>
            </p:nvPr>
          </p:nvGraphicFramePr>
          <p:xfrm>
            <a:off x="-124719" y="1088866"/>
            <a:ext cx="1896791" cy="1263600"/>
          </p:xfrm>
          <a:graphic>
            <a:graphicData uri="http://schemas.openxmlformats.org/drawingml/2006/chart">
              <c:chart xmlns:c="http://schemas.openxmlformats.org/drawingml/2006/chart" xmlns:r="http://schemas.openxmlformats.org/officeDocument/2006/relationships" r:id="rId3"/>
            </a:graphicData>
          </a:graphic>
        </p:graphicFrame>
        <p:pic>
          <p:nvPicPr>
            <p:cNvPr id="137" name="Bespoke_8296">
              <a:extLst>
                <a:ext uri="{FF2B5EF4-FFF2-40B4-BE49-F238E27FC236}">
                  <a16:creationId xmlns:a16="http://schemas.microsoft.com/office/drawing/2014/main" id="{D929459D-897B-77D3-6FF9-B174BFBD70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83" r="1483"/>
            <a:stretch/>
          </p:blipFill>
          <p:spPr>
            <a:xfrm>
              <a:off x="652397" y="1331055"/>
              <a:ext cx="606087" cy="606086"/>
            </a:xfrm>
            <a:prstGeom prst="rect">
              <a:avLst/>
            </a:prstGeom>
            <a:ln>
              <a:noFill/>
            </a:ln>
          </p:spPr>
        </p:pic>
      </p:grpSp>
      <p:sp>
        <p:nvSpPr>
          <p:cNvPr id="3" name="Slide Number Placeholder 2">
            <a:extLst>
              <a:ext uri="{FF2B5EF4-FFF2-40B4-BE49-F238E27FC236}">
                <a16:creationId xmlns:a16="http://schemas.microsoft.com/office/drawing/2014/main" id="{B69183DB-E2BA-EDA2-B192-D1E55702582D}"/>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26</a:t>
            </a:fld>
            <a:endParaRPr lang="en-US" dirty="0"/>
          </a:p>
        </p:txBody>
      </p:sp>
      <p:grpSp>
        <p:nvGrpSpPr>
          <p:cNvPr id="51" name="Group 50">
            <a:extLst>
              <a:ext uri="{FF2B5EF4-FFF2-40B4-BE49-F238E27FC236}">
                <a16:creationId xmlns:a16="http://schemas.microsoft.com/office/drawing/2014/main" id="{9FCE01E0-9495-D6E2-3CC8-97CE901FAEBD}"/>
              </a:ext>
            </a:extLst>
          </p:cNvPr>
          <p:cNvGrpSpPr/>
          <p:nvPr/>
        </p:nvGrpSpPr>
        <p:grpSpPr>
          <a:xfrm>
            <a:off x="8711868" y="1211715"/>
            <a:ext cx="1896791" cy="1263600"/>
            <a:chOff x="-3089593" y="1214840"/>
            <a:chExt cx="1896791" cy="1263600"/>
          </a:xfrm>
        </p:grpSpPr>
        <p:sp>
          <p:nvSpPr>
            <p:cNvPr id="58" name="Oval 57">
              <a:extLst>
                <a:ext uri="{FF2B5EF4-FFF2-40B4-BE49-F238E27FC236}">
                  <a16:creationId xmlns:a16="http://schemas.microsoft.com/office/drawing/2014/main" id="{53853F6A-D858-AAA9-C7AC-AB9EA05D81E4}"/>
                </a:ext>
              </a:extLst>
            </p:cNvPr>
            <p:cNvSpPr/>
            <p:nvPr/>
          </p:nvSpPr>
          <p:spPr>
            <a:xfrm>
              <a:off x="-2504677" y="1336511"/>
              <a:ext cx="980979" cy="9809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Chart 59">
              <a:extLst>
                <a:ext uri="{FF2B5EF4-FFF2-40B4-BE49-F238E27FC236}">
                  <a16:creationId xmlns:a16="http://schemas.microsoft.com/office/drawing/2014/main" id="{A287E3A0-1F36-408C-B957-38F3FAC96F39}"/>
                </a:ext>
              </a:extLst>
            </p:cNvPr>
            <p:cNvGraphicFramePr/>
            <p:nvPr>
              <p:extLst>
                <p:ext uri="{D42A27DB-BD31-4B8C-83A1-F6EECF244321}">
                  <p14:modId xmlns:p14="http://schemas.microsoft.com/office/powerpoint/2010/main" val="4033945234"/>
                </p:ext>
              </p:extLst>
            </p:nvPr>
          </p:nvGraphicFramePr>
          <p:xfrm>
            <a:off x="-3089593" y="1214840"/>
            <a:ext cx="1896791" cy="12636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1" name="Bespoke_8296">
            <a:extLst>
              <a:ext uri="{FF2B5EF4-FFF2-40B4-BE49-F238E27FC236}">
                <a16:creationId xmlns:a16="http://schemas.microsoft.com/office/drawing/2014/main" id="{1A074F7F-3585-4E55-06C2-B37481146E17}"/>
              </a:ext>
            </a:extLst>
          </p:cNvPr>
          <p:cNvGrpSpPr/>
          <p:nvPr/>
        </p:nvGrpSpPr>
        <p:grpSpPr>
          <a:xfrm>
            <a:off x="9476492" y="1453692"/>
            <a:ext cx="706354" cy="685404"/>
            <a:chOff x="2029394" y="1317289"/>
            <a:chExt cx="706354" cy="685404"/>
          </a:xfrm>
        </p:grpSpPr>
        <p:sp>
          <p:nvSpPr>
            <p:cNvPr id="62" name="Freeform: Shape 61">
              <a:extLst>
                <a:ext uri="{FF2B5EF4-FFF2-40B4-BE49-F238E27FC236}">
                  <a16:creationId xmlns:a16="http://schemas.microsoft.com/office/drawing/2014/main" id="{06CB8BB8-7804-497F-E62B-1BD0104FFF82}"/>
                </a:ext>
              </a:extLst>
            </p:cNvPr>
            <p:cNvSpPr/>
            <p:nvPr/>
          </p:nvSpPr>
          <p:spPr>
            <a:xfrm>
              <a:off x="2164013" y="1531192"/>
              <a:ext cx="282541" cy="351840"/>
            </a:xfrm>
            <a:custGeom>
              <a:avLst/>
              <a:gdLst>
                <a:gd name="connsiteX0" fmla="*/ 0 w 282541"/>
                <a:gd name="connsiteY0" fmla="*/ 42152 h 351840"/>
                <a:gd name="connsiteX1" fmla="*/ 162874 w 282541"/>
                <a:gd name="connsiteY1" fmla="*/ 0 h 351840"/>
                <a:gd name="connsiteX2" fmla="*/ 196131 w 282541"/>
                <a:gd name="connsiteY2" fmla="*/ 202537 h 351840"/>
                <a:gd name="connsiteX3" fmla="*/ 282542 w 282541"/>
                <a:gd name="connsiteY3" fmla="*/ 202537 h 351840"/>
                <a:gd name="connsiteX4" fmla="*/ 282542 w 282541"/>
                <a:gd name="connsiteY4" fmla="*/ 351841 h 351840"/>
                <a:gd name="connsiteX5" fmla="*/ 69811 w 282541"/>
                <a:gd name="connsiteY5" fmla="*/ 351841 h 351840"/>
                <a:gd name="connsiteX6" fmla="*/ 0 w 282541"/>
                <a:gd name="connsiteY6" fmla="*/ 42152 h 3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1" h="351840">
                  <a:moveTo>
                    <a:pt x="0" y="42152"/>
                  </a:moveTo>
                  <a:lnTo>
                    <a:pt x="162874" y="0"/>
                  </a:lnTo>
                  <a:lnTo>
                    <a:pt x="196131" y="202537"/>
                  </a:lnTo>
                  <a:lnTo>
                    <a:pt x="282542" y="202537"/>
                  </a:lnTo>
                  <a:lnTo>
                    <a:pt x="282542" y="351841"/>
                  </a:lnTo>
                  <a:lnTo>
                    <a:pt x="69811" y="351841"/>
                  </a:lnTo>
                  <a:lnTo>
                    <a:pt x="0" y="42152"/>
                  </a:lnTo>
                  <a:close/>
                </a:path>
              </a:pathLst>
            </a:custGeom>
            <a:noFill/>
            <a:ln w="24592" cap="rnd">
              <a:solidFill>
                <a:srgbClr val="617C00"/>
              </a:solidFill>
              <a:prstDash val="solid"/>
              <a:round/>
            </a:ln>
          </p:spPr>
          <p:txBody>
            <a:bodyPr rtlCol="0" anchor="ctr"/>
            <a:lstStyle/>
            <a:p>
              <a:endParaRPr lang="en-GB" dirty="0"/>
            </a:p>
          </p:txBody>
        </p:sp>
        <p:sp>
          <p:nvSpPr>
            <p:cNvPr id="63" name="Freeform: Shape 62">
              <a:extLst>
                <a:ext uri="{FF2B5EF4-FFF2-40B4-BE49-F238E27FC236}">
                  <a16:creationId xmlns:a16="http://schemas.microsoft.com/office/drawing/2014/main" id="{7374764F-6A36-6870-D12A-A41CA9EA58F2}"/>
                </a:ext>
              </a:extLst>
            </p:cNvPr>
            <p:cNvSpPr/>
            <p:nvPr/>
          </p:nvSpPr>
          <p:spPr>
            <a:xfrm>
              <a:off x="2186734" y="1601503"/>
              <a:ext cx="83585" cy="21647"/>
            </a:xfrm>
            <a:custGeom>
              <a:avLst/>
              <a:gdLst>
                <a:gd name="connsiteX0" fmla="*/ 0 w 83585"/>
                <a:gd name="connsiteY0" fmla="*/ 21647 h 21647"/>
                <a:gd name="connsiteX1" fmla="*/ 83585 w 83585"/>
                <a:gd name="connsiteY1" fmla="*/ 0 h 21647"/>
              </a:gdLst>
              <a:ahLst/>
              <a:cxnLst>
                <a:cxn ang="0">
                  <a:pos x="connsiteX0" y="connsiteY0"/>
                </a:cxn>
                <a:cxn ang="0">
                  <a:pos x="connsiteX1" y="connsiteY1"/>
                </a:cxn>
              </a:cxnLst>
              <a:rect l="l" t="t" r="r" b="b"/>
              <a:pathLst>
                <a:path w="83585" h="21647">
                  <a:moveTo>
                    <a:pt x="0" y="21647"/>
                  </a:moveTo>
                  <a:lnTo>
                    <a:pt x="83585" y="0"/>
                  </a:lnTo>
                </a:path>
              </a:pathLst>
            </a:custGeom>
            <a:ln w="24592" cap="rnd">
              <a:solidFill>
                <a:srgbClr val="617C00"/>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91A64666-56B2-B945-342E-43B85FAC8E1A}"/>
                </a:ext>
              </a:extLst>
            </p:cNvPr>
            <p:cNvSpPr/>
            <p:nvPr/>
          </p:nvSpPr>
          <p:spPr>
            <a:xfrm>
              <a:off x="2203922" y="1649195"/>
              <a:ext cx="83585" cy="21590"/>
            </a:xfrm>
            <a:custGeom>
              <a:avLst/>
              <a:gdLst>
                <a:gd name="connsiteX0" fmla="*/ 0 w 83585"/>
                <a:gd name="connsiteY0" fmla="*/ 21590 h 21590"/>
                <a:gd name="connsiteX1" fmla="*/ 83585 w 83585"/>
                <a:gd name="connsiteY1" fmla="*/ 0 h 21590"/>
              </a:gdLst>
              <a:ahLst/>
              <a:cxnLst>
                <a:cxn ang="0">
                  <a:pos x="connsiteX0" y="connsiteY0"/>
                </a:cxn>
                <a:cxn ang="0">
                  <a:pos x="connsiteX1" y="connsiteY1"/>
                </a:cxn>
              </a:cxnLst>
              <a:rect l="l" t="t" r="r" b="b"/>
              <a:pathLst>
                <a:path w="83585" h="21590">
                  <a:moveTo>
                    <a:pt x="0" y="21590"/>
                  </a:moveTo>
                  <a:lnTo>
                    <a:pt x="83585" y="0"/>
                  </a:lnTo>
                </a:path>
              </a:pathLst>
            </a:custGeom>
            <a:ln w="24592" cap="rnd">
              <a:solidFill>
                <a:srgbClr val="617C00"/>
              </a:solidFill>
              <a:prstDash val="solid"/>
              <a:round/>
            </a:ln>
          </p:spPr>
          <p:txBody>
            <a:bodyPr rtlCol="0" anchor="ctr"/>
            <a:lstStyle/>
            <a:p>
              <a:endParaRPr lang="en-GB" dirty="0"/>
            </a:p>
          </p:txBody>
        </p:sp>
        <p:sp>
          <p:nvSpPr>
            <p:cNvPr id="129" name="Freeform: Shape 128">
              <a:extLst>
                <a:ext uri="{FF2B5EF4-FFF2-40B4-BE49-F238E27FC236}">
                  <a16:creationId xmlns:a16="http://schemas.microsoft.com/office/drawing/2014/main" id="{E41B4925-B699-8A55-3B4B-AC9AEDFA6A53}"/>
                </a:ext>
              </a:extLst>
            </p:cNvPr>
            <p:cNvSpPr/>
            <p:nvPr/>
          </p:nvSpPr>
          <p:spPr>
            <a:xfrm>
              <a:off x="2180141" y="1445402"/>
              <a:ext cx="100773" cy="118232"/>
            </a:xfrm>
            <a:custGeom>
              <a:avLst/>
              <a:gdLst>
                <a:gd name="connsiteX0" fmla="*/ 21544 w 100773"/>
                <a:gd name="connsiteY0" fmla="*/ 118232 h 118232"/>
                <a:gd name="connsiteX1" fmla="*/ 0 w 100773"/>
                <a:gd name="connsiteY1" fmla="*/ 22675 h 118232"/>
                <a:gd name="connsiteX2" fmla="*/ 79641 w 100773"/>
                <a:gd name="connsiteY2" fmla="*/ 0 h 118232"/>
                <a:gd name="connsiteX3" fmla="*/ 100773 w 100773"/>
                <a:gd name="connsiteY3" fmla="*/ 90873 h 118232"/>
              </a:gdLst>
              <a:ahLst/>
              <a:cxnLst>
                <a:cxn ang="0">
                  <a:pos x="connsiteX0" y="connsiteY0"/>
                </a:cxn>
                <a:cxn ang="0">
                  <a:pos x="connsiteX1" y="connsiteY1"/>
                </a:cxn>
                <a:cxn ang="0">
                  <a:pos x="connsiteX2" y="connsiteY2"/>
                </a:cxn>
                <a:cxn ang="0">
                  <a:pos x="connsiteX3" y="connsiteY3"/>
                </a:cxn>
              </a:cxnLst>
              <a:rect l="l" t="t" r="r" b="b"/>
              <a:pathLst>
                <a:path w="100773" h="118232">
                  <a:moveTo>
                    <a:pt x="21544" y="118232"/>
                  </a:moveTo>
                  <a:lnTo>
                    <a:pt x="0" y="22675"/>
                  </a:lnTo>
                  <a:lnTo>
                    <a:pt x="79641" y="0"/>
                  </a:lnTo>
                  <a:lnTo>
                    <a:pt x="100773" y="90873"/>
                  </a:lnTo>
                </a:path>
              </a:pathLst>
            </a:custGeom>
            <a:noFill/>
            <a:ln w="24592" cap="rnd">
              <a:solidFill>
                <a:srgbClr val="617C00"/>
              </a:solidFill>
              <a:prstDash val="solid"/>
              <a:round/>
            </a:ln>
          </p:spPr>
          <p:txBody>
            <a:bodyPr rtlCol="0" anchor="ctr"/>
            <a:lstStyle/>
            <a:p>
              <a:endParaRPr lang="en-GB" dirty="0"/>
            </a:p>
          </p:txBody>
        </p:sp>
        <p:sp>
          <p:nvSpPr>
            <p:cNvPr id="130" name="Freeform: Shape 129">
              <a:extLst>
                <a:ext uri="{FF2B5EF4-FFF2-40B4-BE49-F238E27FC236}">
                  <a16:creationId xmlns:a16="http://schemas.microsoft.com/office/drawing/2014/main" id="{87D9C6E5-825E-4397-26D2-E333C8FF5D6B}"/>
                </a:ext>
              </a:extLst>
            </p:cNvPr>
            <p:cNvSpPr/>
            <p:nvPr/>
          </p:nvSpPr>
          <p:spPr>
            <a:xfrm>
              <a:off x="2446555" y="1762801"/>
              <a:ext cx="69811" cy="81163"/>
            </a:xfrm>
            <a:custGeom>
              <a:avLst/>
              <a:gdLst>
                <a:gd name="connsiteX0" fmla="*/ 0 w 69811"/>
                <a:gd name="connsiteY0" fmla="*/ 0 h 81163"/>
                <a:gd name="connsiteX1" fmla="*/ 69811 w 69811"/>
                <a:gd name="connsiteY1" fmla="*/ 0 h 81163"/>
                <a:gd name="connsiteX2" fmla="*/ 69811 w 69811"/>
                <a:gd name="connsiteY2" fmla="*/ 81163 h 81163"/>
                <a:gd name="connsiteX3" fmla="*/ 0 w 69811"/>
                <a:gd name="connsiteY3" fmla="*/ 81163 h 81163"/>
              </a:gdLst>
              <a:ahLst/>
              <a:cxnLst>
                <a:cxn ang="0">
                  <a:pos x="connsiteX0" y="connsiteY0"/>
                </a:cxn>
                <a:cxn ang="0">
                  <a:pos x="connsiteX1" y="connsiteY1"/>
                </a:cxn>
                <a:cxn ang="0">
                  <a:pos x="connsiteX2" y="connsiteY2"/>
                </a:cxn>
                <a:cxn ang="0">
                  <a:pos x="connsiteX3" y="connsiteY3"/>
                </a:cxn>
              </a:cxnLst>
              <a:rect l="l" t="t" r="r" b="b"/>
              <a:pathLst>
                <a:path w="69811" h="81163">
                  <a:moveTo>
                    <a:pt x="0" y="0"/>
                  </a:moveTo>
                  <a:lnTo>
                    <a:pt x="69811" y="0"/>
                  </a:lnTo>
                  <a:lnTo>
                    <a:pt x="69811" y="81163"/>
                  </a:lnTo>
                  <a:lnTo>
                    <a:pt x="0" y="81163"/>
                  </a:lnTo>
                </a:path>
              </a:pathLst>
            </a:custGeom>
            <a:noFill/>
            <a:ln w="24592" cap="rnd">
              <a:solidFill>
                <a:srgbClr val="617C00"/>
              </a:solidFill>
              <a:prstDash val="solid"/>
              <a:round/>
            </a:ln>
          </p:spPr>
          <p:txBody>
            <a:bodyPr rtlCol="0" anchor="ctr"/>
            <a:lstStyle/>
            <a:p>
              <a:endParaRPr lang="en-GB" dirty="0"/>
            </a:p>
          </p:txBody>
        </p:sp>
        <p:grpSp>
          <p:nvGrpSpPr>
            <p:cNvPr id="131" name="Bespoke_8296">
              <a:extLst>
                <a:ext uri="{FF2B5EF4-FFF2-40B4-BE49-F238E27FC236}">
                  <a16:creationId xmlns:a16="http://schemas.microsoft.com/office/drawing/2014/main" id="{D8F6CD1F-7E81-77B6-8E19-8019B2E9957F}"/>
                </a:ext>
              </a:extLst>
            </p:cNvPr>
            <p:cNvGrpSpPr/>
            <p:nvPr/>
          </p:nvGrpSpPr>
          <p:grpSpPr>
            <a:xfrm>
              <a:off x="2571167" y="1734814"/>
              <a:ext cx="37731" cy="120231"/>
              <a:chOff x="2571167" y="1734814"/>
              <a:chExt cx="37731" cy="120231"/>
            </a:xfrm>
          </p:grpSpPr>
          <p:sp>
            <p:nvSpPr>
              <p:cNvPr id="132" name="Freeform: Shape 131">
                <a:extLst>
                  <a:ext uri="{FF2B5EF4-FFF2-40B4-BE49-F238E27FC236}">
                    <a16:creationId xmlns:a16="http://schemas.microsoft.com/office/drawing/2014/main" id="{BBC8E62A-F820-A1DC-36AB-A9E8BA12BFD1}"/>
                  </a:ext>
                </a:extLst>
              </p:cNvPr>
              <p:cNvSpPr/>
              <p:nvPr/>
            </p:nvSpPr>
            <p:spPr>
              <a:xfrm>
                <a:off x="2590121" y="1794501"/>
                <a:ext cx="17658" cy="5711"/>
              </a:xfrm>
              <a:custGeom>
                <a:avLst/>
                <a:gdLst>
                  <a:gd name="connsiteX0" fmla="*/ 0 w 17658"/>
                  <a:gd name="connsiteY0" fmla="*/ 0 h 5711"/>
                  <a:gd name="connsiteX1" fmla="*/ 17659 w 17658"/>
                  <a:gd name="connsiteY1" fmla="*/ 0 h 5711"/>
                </a:gdLst>
                <a:ahLst/>
                <a:cxnLst>
                  <a:cxn ang="0">
                    <a:pos x="connsiteX0" y="connsiteY0"/>
                  </a:cxn>
                  <a:cxn ang="0">
                    <a:pos x="connsiteX1" y="connsiteY1"/>
                  </a:cxn>
                </a:cxnLst>
                <a:rect l="l" t="t" r="r" b="b"/>
                <a:pathLst>
                  <a:path w="17658" h="5711">
                    <a:moveTo>
                      <a:pt x="0" y="0"/>
                    </a:moveTo>
                    <a:lnTo>
                      <a:pt x="17659" y="0"/>
                    </a:lnTo>
                  </a:path>
                </a:pathLst>
              </a:custGeom>
              <a:ln w="24592" cap="rnd">
                <a:solidFill>
                  <a:srgbClr val="617C00"/>
                </a:solidFill>
                <a:prstDash val="solid"/>
                <a:round/>
              </a:ln>
            </p:spPr>
            <p:txBody>
              <a:bodyPr rtlCol="0" anchor="ctr"/>
              <a:lstStyle/>
              <a:p>
                <a:endParaRPr lang="en-GB" dirty="0"/>
              </a:p>
            </p:txBody>
          </p:sp>
          <p:sp>
            <p:nvSpPr>
              <p:cNvPr id="135" name="Freeform: Shape 134">
                <a:extLst>
                  <a:ext uri="{FF2B5EF4-FFF2-40B4-BE49-F238E27FC236}">
                    <a16:creationId xmlns:a16="http://schemas.microsoft.com/office/drawing/2014/main" id="{34D87931-13D8-4FAD-B7C4-0023E08FBDDB}"/>
                  </a:ext>
                </a:extLst>
              </p:cNvPr>
              <p:cNvSpPr/>
              <p:nvPr/>
            </p:nvSpPr>
            <p:spPr>
              <a:xfrm>
                <a:off x="2571167" y="1734814"/>
                <a:ext cx="12008" cy="12508"/>
              </a:xfrm>
              <a:custGeom>
                <a:avLst/>
                <a:gdLst>
                  <a:gd name="connsiteX0" fmla="*/ 0 w 12008"/>
                  <a:gd name="connsiteY0" fmla="*/ 12509 h 12508"/>
                  <a:gd name="connsiteX1" fmla="*/ 12008 w 12008"/>
                  <a:gd name="connsiteY1" fmla="*/ 0 h 12508"/>
                </a:gdLst>
                <a:ahLst/>
                <a:cxnLst>
                  <a:cxn ang="0">
                    <a:pos x="connsiteX0" y="connsiteY0"/>
                  </a:cxn>
                  <a:cxn ang="0">
                    <a:pos x="connsiteX1" y="connsiteY1"/>
                  </a:cxn>
                </a:cxnLst>
                <a:rect l="l" t="t" r="r" b="b"/>
                <a:pathLst>
                  <a:path w="12008" h="12508">
                    <a:moveTo>
                      <a:pt x="0" y="12509"/>
                    </a:moveTo>
                    <a:lnTo>
                      <a:pt x="12008" y="0"/>
                    </a:lnTo>
                  </a:path>
                </a:pathLst>
              </a:custGeom>
              <a:ln w="24592" cap="rnd">
                <a:solidFill>
                  <a:srgbClr val="617C00"/>
                </a:solidFill>
                <a:prstDash val="solid"/>
                <a:round/>
              </a:ln>
            </p:spPr>
            <p:txBody>
              <a:bodyPr rtlCol="0" anchor="ctr"/>
              <a:lstStyle/>
              <a:p>
                <a:endParaRPr lang="en-GB" dirty="0"/>
              </a:p>
            </p:txBody>
          </p:sp>
          <p:sp>
            <p:nvSpPr>
              <p:cNvPr id="138" name="Freeform: Shape 137">
                <a:extLst>
                  <a:ext uri="{FF2B5EF4-FFF2-40B4-BE49-F238E27FC236}">
                    <a16:creationId xmlns:a16="http://schemas.microsoft.com/office/drawing/2014/main" id="{6E6A84A9-AD06-F36F-4F03-37E26CB1B73D}"/>
                  </a:ext>
                </a:extLst>
              </p:cNvPr>
              <p:cNvSpPr/>
              <p:nvPr/>
            </p:nvSpPr>
            <p:spPr>
              <a:xfrm>
                <a:off x="2571167" y="1842536"/>
                <a:ext cx="12008" cy="12508"/>
              </a:xfrm>
              <a:custGeom>
                <a:avLst/>
                <a:gdLst>
                  <a:gd name="connsiteX0" fmla="*/ 0 w 12008"/>
                  <a:gd name="connsiteY0" fmla="*/ 0 h 12508"/>
                  <a:gd name="connsiteX1" fmla="*/ 12008 w 12008"/>
                  <a:gd name="connsiteY1" fmla="*/ 12509 h 12508"/>
                </a:gdLst>
                <a:ahLst/>
                <a:cxnLst>
                  <a:cxn ang="0">
                    <a:pos x="connsiteX0" y="connsiteY0"/>
                  </a:cxn>
                  <a:cxn ang="0">
                    <a:pos x="connsiteX1" y="connsiteY1"/>
                  </a:cxn>
                </a:cxnLst>
                <a:rect l="l" t="t" r="r" b="b"/>
                <a:pathLst>
                  <a:path w="12008" h="12508">
                    <a:moveTo>
                      <a:pt x="0" y="0"/>
                    </a:moveTo>
                    <a:lnTo>
                      <a:pt x="12008" y="12509"/>
                    </a:lnTo>
                  </a:path>
                </a:pathLst>
              </a:custGeom>
              <a:ln w="24592" cap="rnd">
                <a:solidFill>
                  <a:srgbClr val="617C00"/>
                </a:solidFill>
                <a:prstDash val="solid"/>
                <a:round/>
              </a:ln>
            </p:spPr>
            <p:txBody>
              <a:bodyPr rtlCol="0" anchor="ctr"/>
              <a:lstStyle/>
              <a:p>
                <a:endParaRPr lang="en-GB" dirty="0"/>
              </a:p>
            </p:txBody>
          </p:sp>
        </p:grpSp>
      </p:grpSp>
      <p:sp>
        <p:nvSpPr>
          <p:cNvPr id="139" name="TextBox 138">
            <a:extLst>
              <a:ext uri="{FF2B5EF4-FFF2-40B4-BE49-F238E27FC236}">
                <a16:creationId xmlns:a16="http://schemas.microsoft.com/office/drawing/2014/main" id="{836EE805-45CD-B5ED-3537-C2E2197337DE}"/>
              </a:ext>
            </a:extLst>
          </p:cNvPr>
          <p:cNvSpPr txBox="1"/>
          <p:nvPr/>
        </p:nvSpPr>
        <p:spPr>
          <a:xfrm>
            <a:off x="630638" y="2458856"/>
            <a:ext cx="11008911" cy="276999"/>
          </a:xfrm>
          <a:prstGeom prst="rect">
            <a:avLst/>
          </a:prstGeom>
          <a:noFill/>
        </p:spPr>
        <p:txBody>
          <a:bodyPr wrap="square">
            <a:spAutoFit/>
          </a:bodyPr>
          <a:lstStyle/>
          <a:p>
            <a:r>
              <a:rPr lang="en-US" sz="1200" b="1" dirty="0">
                <a:solidFill>
                  <a:srgbClr val="303030"/>
                </a:solidFill>
                <a:latin typeface="Arial" panose="020B0604020202020204" pitchFamily="34" charset="0"/>
              </a:rPr>
              <a:t>Note: </a:t>
            </a:r>
            <a:r>
              <a:rPr lang="en-US" sz="1200" b="1" dirty="0">
                <a:solidFill>
                  <a:srgbClr val="303030"/>
                </a:solidFill>
                <a:effectLst/>
                <a:latin typeface="Arial" panose="020B0604020202020204" pitchFamily="34" charset="0"/>
              </a:rPr>
              <a:t>The data presented below is from the AIRE study which published its results in 2000 and may not accurately reflect current patient </a:t>
            </a:r>
            <a:r>
              <a:rPr lang="en-GB" sz="1200" b="1" dirty="0">
                <a:solidFill>
                  <a:srgbClr val="303030"/>
                </a:solidFill>
                <a:effectLst/>
                <a:latin typeface="Arial" panose="020B0604020202020204" pitchFamily="34" charset="0"/>
              </a:rPr>
              <a:t>behaviours</a:t>
            </a:r>
            <a:endParaRPr lang="en-GB" sz="1200" b="1" dirty="0"/>
          </a:p>
        </p:txBody>
      </p:sp>
    </p:spTree>
    <p:extLst>
      <p:ext uri="{BB962C8B-B14F-4D97-AF65-F5344CB8AC3E}">
        <p14:creationId xmlns:p14="http://schemas.microsoft.com/office/powerpoint/2010/main" val="141115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91" y="291795"/>
            <a:ext cx="9725490" cy="983597"/>
          </a:xfrm>
        </p:spPr>
        <p:txBody>
          <a:bodyPr>
            <a:noAutofit/>
          </a:bodyPr>
          <a:lstStyle/>
          <a:p>
            <a:r>
              <a:rPr lang="en-GB" sz="2800" b="1" dirty="0">
                <a:ea typeface="Calibri" panose="020F0502020204030204" pitchFamily="34" charset="0"/>
              </a:rPr>
              <a:t>National Review of Asthma Deaths: SABA is over-prescribed whilst preventer medication is under-prescribed</a:t>
            </a:r>
          </a:p>
        </p:txBody>
      </p:sp>
      <p:sp>
        <p:nvSpPr>
          <p:cNvPr id="9" name="Slide Number Placeholder 8">
            <a:extLst>
              <a:ext uri="{FF2B5EF4-FFF2-40B4-BE49-F238E27FC236}">
                <a16:creationId xmlns:a16="http://schemas.microsoft.com/office/drawing/2014/main" id="{F284C1F9-72AB-F348-BFE2-37C6BFA200F5}"/>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27</a:t>
            </a:fld>
            <a:endParaRPr lang="en-US" dirty="0"/>
          </a:p>
        </p:txBody>
      </p:sp>
      <p:cxnSp>
        <p:nvCxnSpPr>
          <p:cNvPr id="79" name="Straight Connector 78"/>
          <p:cNvCxnSpPr>
            <a:cxnSpLocks/>
          </p:cNvCxnSpPr>
          <p:nvPr/>
        </p:nvCxnSpPr>
        <p:spPr>
          <a:xfrm flipV="1">
            <a:off x="6166050" y="2387369"/>
            <a:ext cx="0" cy="3564738"/>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9524" y="3079063"/>
            <a:ext cx="5291562" cy="409719"/>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C5C5C"/>
                </a:solidFill>
                <a:effectLst/>
                <a:uLnTx/>
                <a:uFillTx/>
                <a:latin typeface="Calibri" panose="020F0502020204030204" pitchFamily="34" charset="0"/>
                <a:ea typeface="Calibri" panose="020F0502020204030204" pitchFamily="34" charset="0"/>
                <a:cs typeface="Calibri" panose="020F0502020204030204" pitchFamily="34" charset="0"/>
              </a:rPr>
              <a:t>To comply with recommendations, most patients would usually need at least </a:t>
            </a:r>
            <a:r>
              <a:rPr kumimoji="0" lang="en-GB" sz="14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12 preventer prescriptions per year </a:t>
            </a:r>
            <a:endParaRPr kumimoji="0" lang="en-GB" sz="1400" b="1" i="0" u="none" strike="noStrike" kern="1200" cap="none" spc="0" normalizeH="0" baseline="0" noProof="0" dirty="0">
              <a:ln>
                <a:noFill/>
              </a:ln>
              <a:solidFill>
                <a:srgbClr val="5C5C5C"/>
              </a:solidFill>
              <a:effectLst/>
              <a:uLnTx/>
              <a:uFillTx/>
              <a:latin typeface="Arial "/>
              <a:ea typeface="+mn-ea"/>
              <a:cs typeface="+mn-cs"/>
            </a:endParaRPr>
          </a:p>
        </p:txBody>
      </p:sp>
      <p:sp>
        <p:nvSpPr>
          <p:cNvPr id="82" name="Rectangle 81"/>
          <p:cNvSpPr/>
          <p:nvPr/>
        </p:nvSpPr>
        <p:spPr>
          <a:xfrm>
            <a:off x="6389524" y="2354647"/>
            <a:ext cx="5336264" cy="637849"/>
          </a:xfrm>
          <a:prstGeom prst="rect">
            <a:avLst/>
          </a:prstGeom>
          <a:solidFill>
            <a:srgbClr val="003A56"/>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 of under prescribing </a:t>
            </a:r>
            <a:b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preventer medication (n=128)</a:t>
            </a:r>
          </a:p>
        </p:txBody>
      </p:sp>
      <p:sp>
        <p:nvSpPr>
          <p:cNvPr id="81" name="Rectangle 80"/>
          <p:cNvSpPr/>
          <p:nvPr/>
        </p:nvSpPr>
        <p:spPr>
          <a:xfrm>
            <a:off x="533402" y="2349269"/>
            <a:ext cx="5408523" cy="637849"/>
          </a:xfrm>
          <a:prstGeom prst="rect">
            <a:avLst/>
          </a:prstGeom>
          <a:solidFill>
            <a:srgbClr val="005D85"/>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a:t>
            </a:r>
            <a:r>
              <a:rPr kumimoji="0" lang="en-GB" sz="1600" b="1" i="0" u="none" strike="noStrike" kern="1200" cap="none" spc="0" normalizeH="0" baseline="0" noProof="0" dirty="0">
                <a:ln>
                  <a:noFill/>
                </a:ln>
                <a:solidFill>
                  <a:prstClr val="white"/>
                </a:solidFill>
                <a:effectLst/>
                <a:uLnTx/>
                <a:uFillTx/>
                <a:latin typeface="Arial "/>
                <a:ea typeface="+mn-ea"/>
                <a:cs typeface="+mn-cs"/>
              </a:rPr>
              <a:t> of excessive prescribing </a:t>
            </a:r>
            <a:br>
              <a:rPr kumimoji="0" lang="en-GB" sz="1600" b="1" i="0" u="none" strike="noStrike" kern="1200" cap="none" spc="0" normalizeH="0" baseline="0" noProof="0" dirty="0">
                <a:ln>
                  <a:noFill/>
                </a:ln>
                <a:solidFill>
                  <a:prstClr val="white"/>
                </a:solidFill>
                <a:effectLst/>
                <a:uLnTx/>
                <a:uFillTx/>
                <a:latin typeface="Arial "/>
                <a:ea typeface="+mn-ea"/>
                <a:cs typeface="+mn-cs"/>
              </a:rPr>
            </a:br>
            <a:r>
              <a:rPr kumimoji="0" lang="en-GB" sz="1600" b="1" i="0" u="none" strike="noStrike" kern="1200" cap="none" spc="0" normalizeH="0" baseline="0" noProof="0" dirty="0">
                <a:ln>
                  <a:noFill/>
                </a:ln>
                <a:solidFill>
                  <a:prstClr val="white"/>
                </a:solidFill>
                <a:effectLst/>
                <a:uLnTx/>
                <a:uFillTx/>
                <a:latin typeface="Arial "/>
                <a:ea typeface="+mn-ea"/>
                <a:cs typeface="+mn-cs"/>
              </a:rPr>
              <a:t>of reliever medication (n=165)</a:t>
            </a:r>
          </a:p>
        </p:txBody>
      </p:sp>
      <p:sp>
        <p:nvSpPr>
          <p:cNvPr id="136" name="TextBox 135"/>
          <p:cNvSpPr txBox="1"/>
          <p:nvPr/>
        </p:nvSpPr>
        <p:spPr>
          <a:xfrm>
            <a:off x="1075056" y="3717427"/>
            <a:ext cx="2060589" cy="8289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who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were</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relievers</a:t>
            </a:r>
            <a:r>
              <a:rPr kumimoji="0" lang="en-GB" sz="1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time of death</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had been prescribed more than </a:t>
            </a:r>
          </a:p>
        </p:txBody>
      </p:sp>
      <p:sp>
        <p:nvSpPr>
          <p:cNvPr id="137" name="TextBox 136"/>
          <p:cNvSpPr txBox="1"/>
          <p:nvPr/>
        </p:nvSpPr>
        <p:spPr>
          <a:xfrm>
            <a:off x="1642455" y="3180658"/>
            <a:ext cx="795022"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39</a:t>
            </a:r>
            <a:r>
              <a:rPr kumimoji="0" lang="en-GB" sz="3600" b="1" i="0" u="none" strike="noStrike" kern="1200" cap="none" spc="0" normalizeH="0" baseline="1500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p:cNvSpPr txBox="1"/>
          <p:nvPr/>
        </p:nvSpPr>
        <p:spPr>
          <a:xfrm>
            <a:off x="3912512" y="3071921"/>
            <a:ext cx="6527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en-GB" sz="1600" b="0"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35AE8CFA-E3D0-4429-BA46-CBE38DBCC1C1}"/>
              </a:ext>
            </a:extLst>
          </p:cNvPr>
          <p:cNvSpPr txBox="1"/>
          <p:nvPr/>
        </p:nvSpPr>
        <p:spPr>
          <a:xfrm>
            <a:off x="3442923" y="3726396"/>
            <a:ext cx="21878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 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before they died…(65/165)</a:t>
            </a:r>
          </a:p>
        </p:txBody>
      </p:sp>
      <p:sp>
        <p:nvSpPr>
          <p:cNvPr id="193" name="TextBox 192">
            <a:extLst>
              <a:ext uri="{FF2B5EF4-FFF2-40B4-BE49-F238E27FC236}">
                <a16:creationId xmlns:a16="http://schemas.microsoft.com/office/drawing/2014/main" id="{69AF50E4-0FC5-4635-85AC-DCD45890E3AD}"/>
              </a:ext>
            </a:extLst>
          </p:cNvPr>
          <p:cNvSpPr txBox="1"/>
          <p:nvPr/>
        </p:nvSpPr>
        <p:spPr>
          <a:xfrm>
            <a:off x="1415164" y="546438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SABA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prescribed </a:t>
            </a:r>
            <a:r>
              <a:rPr lang="en-GB" sz="1400" b="1" dirty="0">
                <a:latin typeface="Calibri" panose="020F0502020204030204" pitchFamily="34" charset="0"/>
                <a:ea typeface="Calibri" panose="020F0502020204030204" pitchFamily="34" charset="0"/>
                <a:cs typeface="Calibri" panose="020F0502020204030204" pitchFamily="34" charset="0"/>
              </a:rPr>
              <a:t>to</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4</a:t>
            </a:r>
            <a:r>
              <a:rPr lang="en-GB" sz="2800" b="1" baseline="10000" dirty="0">
                <a:solidFill>
                  <a:srgbClr val="005D85"/>
                </a:solidFill>
                <a:latin typeface="Calibri" panose="020F0502020204030204" pitchFamily="34" charset="0"/>
                <a:ea typeface="Calibri" panose="020F0502020204030204" pitchFamily="34" charset="0"/>
                <a:cs typeface="Calibri" panose="020F0502020204030204" pitchFamily="34" charset="0"/>
              </a:rPr>
              <a:t>%</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 </a:t>
            </a:r>
            <a:b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of patients</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4F07BFE9-9356-455E-A40F-05F251CB418A}"/>
              </a:ext>
            </a:extLst>
          </p:cNvPr>
          <p:cNvSpPr txBox="1"/>
          <p:nvPr/>
        </p:nvSpPr>
        <p:spPr>
          <a:xfrm>
            <a:off x="8839200" y="4881705"/>
            <a:ext cx="751871"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80</a:t>
            </a:r>
            <a:r>
              <a:rPr lang="en-GB" sz="3600" b="1" baseline="15000" dirty="0">
                <a:solidFill>
                  <a:srgbClr val="003A56"/>
                </a:solidFill>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rgbClr val="7341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8" name="TextBox 197">
            <a:extLst>
              <a:ext uri="{FF2B5EF4-FFF2-40B4-BE49-F238E27FC236}">
                <a16:creationId xmlns:a16="http://schemas.microsoft.com/office/drawing/2014/main" id="{246E352E-9262-4606-BF9A-2F211998A2D4}"/>
              </a:ext>
            </a:extLst>
          </p:cNvPr>
          <p:cNvSpPr txBox="1"/>
          <p:nvPr/>
        </p:nvSpPr>
        <p:spPr>
          <a:xfrm>
            <a:off x="7152201" y="4178701"/>
            <a:ext cx="2288936" cy="5044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 preventer inhalers</a:t>
            </a:r>
            <a:r>
              <a:rPr lang="en-GB" sz="1400" b="1" dirty="0">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received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fewer than</a:t>
            </a:r>
          </a:p>
        </p:txBody>
      </p:sp>
      <p:sp>
        <p:nvSpPr>
          <p:cNvPr id="199" name="TextBox 198">
            <a:extLst>
              <a:ext uri="{FF2B5EF4-FFF2-40B4-BE49-F238E27FC236}">
                <a16:creationId xmlns:a16="http://schemas.microsoft.com/office/drawing/2014/main" id="{59A37D7E-0D24-48B6-AF48-D43F5E64AC7E}"/>
              </a:ext>
            </a:extLst>
          </p:cNvPr>
          <p:cNvSpPr txBox="1"/>
          <p:nvPr/>
        </p:nvSpPr>
        <p:spPr>
          <a:xfrm>
            <a:off x="7529450" y="3624585"/>
            <a:ext cx="1058766"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Arial "/>
                <a:ea typeface="+mn-ea"/>
                <a:cs typeface="+mn-cs"/>
              </a:rPr>
              <a:t>38</a:t>
            </a:r>
            <a:r>
              <a:rPr lang="en-GB" sz="3600" b="1" baseline="15000" dirty="0">
                <a:solidFill>
                  <a:srgbClr val="003A56"/>
                </a:solidFill>
                <a:latin typeface="Arial "/>
              </a:rPr>
              <a:t>%</a:t>
            </a:r>
            <a:r>
              <a:rPr kumimoji="0" lang="en-GB" sz="3600" b="1" i="0" u="none" strike="noStrike" kern="1200" cap="none" spc="0" normalizeH="0" baseline="0" noProof="0" dirty="0">
                <a:ln>
                  <a:noFill/>
                </a:ln>
                <a:solidFill>
                  <a:srgbClr val="003A56"/>
                </a:solidFill>
                <a:effectLst/>
                <a:uLnTx/>
                <a:uFillTx/>
                <a:latin typeface="Arial "/>
                <a:ea typeface="+mn-ea"/>
                <a:cs typeface="+mn-cs"/>
              </a:rPr>
              <a:t> </a:t>
            </a:r>
            <a:endParaRPr kumimoji="0" lang="en-GB" sz="3600" b="0" i="0" u="none" strike="noStrike" kern="1200" cap="none" spc="0" normalizeH="0" baseline="0" noProof="0" dirty="0">
              <a:ln>
                <a:noFill/>
              </a:ln>
              <a:solidFill>
                <a:srgbClr val="003A56"/>
              </a:solidFill>
              <a:effectLst/>
              <a:uLnTx/>
              <a:uFillTx/>
              <a:latin typeface="Arial "/>
              <a:ea typeface="+mn-ea"/>
              <a:cs typeface="+mn-cs"/>
            </a:endParaRPr>
          </a:p>
        </p:txBody>
      </p:sp>
      <p:sp>
        <p:nvSpPr>
          <p:cNvPr id="200" name="TextBox 199">
            <a:extLst>
              <a:ext uri="{FF2B5EF4-FFF2-40B4-BE49-F238E27FC236}">
                <a16:creationId xmlns:a16="http://schemas.microsoft.com/office/drawing/2014/main" id="{73E95115-CAD0-4124-8DC9-5E49421F5A05}"/>
              </a:ext>
            </a:extLst>
          </p:cNvPr>
          <p:cNvSpPr txBox="1"/>
          <p:nvPr/>
        </p:nvSpPr>
        <p:spPr>
          <a:xfrm>
            <a:off x="10059729" y="357173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en-GB" sz="3600" b="0"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1" name="TextBox 200">
            <a:extLst>
              <a:ext uri="{FF2B5EF4-FFF2-40B4-BE49-F238E27FC236}">
                <a16:creationId xmlns:a16="http://schemas.microsoft.com/office/drawing/2014/main" id="{EA7FF983-8347-47EB-BC66-CA2CBE0DBB63}"/>
              </a:ext>
            </a:extLst>
          </p:cNvPr>
          <p:cNvSpPr txBox="1"/>
          <p:nvPr/>
        </p:nvSpPr>
        <p:spPr>
          <a:xfrm>
            <a:off x="9577599" y="4131222"/>
            <a:ext cx="210348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leading up to their death… (49/128)</a:t>
            </a:r>
          </a:p>
        </p:txBody>
      </p:sp>
      <p:grpSp>
        <p:nvGrpSpPr>
          <p:cNvPr id="10" name="Group 9">
            <a:extLst>
              <a:ext uri="{FF2B5EF4-FFF2-40B4-BE49-F238E27FC236}">
                <a16:creationId xmlns:a16="http://schemas.microsoft.com/office/drawing/2014/main" id="{D3565D00-F806-9EE1-96E2-073F0DDC3D1B}"/>
              </a:ext>
            </a:extLst>
          </p:cNvPr>
          <p:cNvGrpSpPr/>
          <p:nvPr/>
        </p:nvGrpSpPr>
        <p:grpSpPr>
          <a:xfrm>
            <a:off x="533402" y="3439188"/>
            <a:ext cx="417743" cy="957888"/>
            <a:chOff x="654898" y="2775895"/>
            <a:chExt cx="417743" cy="957888"/>
          </a:xfrm>
          <a:solidFill>
            <a:srgbClr val="005D85"/>
          </a:solidFill>
        </p:grpSpPr>
        <p:sp>
          <p:nvSpPr>
            <p:cNvPr id="14" name="Freeform 5">
              <a:extLst>
                <a:ext uri="{FF2B5EF4-FFF2-40B4-BE49-F238E27FC236}">
                  <a16:creationId xmlns:a16="http://schemas.microsoft.com/office/drawing/2014/main" id="{7525080C-8868-152D-3148-94D4F0E5C059}"/>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7" name="Oval 6">
              <a:extLst>
                <a:ext uri="{FF2B5EF4-FFF2-40B4-BE49-F238E27FC236}">
                  <a16:creationId xmlns:a16="http://schemas.microsoft.com/office/drawing/2014/main" id="{976C915A-ADA1-FB73-39E4-E1317570148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80ABA963-982A-CD67-188A-ADE3F7ABF0BF}"/>
              </a:ext>
            </a:extLst>
          </p:cNvPr>
          <p:cNvGrpSpPr/>
          <p:nvPr/>
        </p:nvGrpSpPr>
        <p:grpSpPr>
          <a:xfrm>
            <a:off x="8343801" y="4747723"/>
            <a:ext cx="297373" cy="626065"/>
            <a:chOff x="7161891" y="4388523"/>
            <a:chExt cx="428514" cy="972310"/>
          </a:xfrm>
          <a:solidFill>
            <a:srgbClr val="003A56"/>
          </a:solidFill>
        </p:grpSpPr>
        <p:sp>
          <p:nvSpPr>
            <p:cNvPr id="18" name="Freeform 5">
              <a:extLst>
                <a:ext uri="{FF2B5EF4-FFF2-40B4-BE49-F238E27FC236}">
                  <a16:creationId xmlns:a16="http://schemas.microsoft.com/office/drawing/2014/main" id="{9A31C4D2-6F58-687E-CD73-8581D395FAA2}"/>
                </a:ext>
              </a:extLst>
            </p:cNvPr>
            <p:cNvSpPr>
              <a:spLocks/>
            </p:cNvSpPr>
            <p:nvPr/>
          </p:nvSpPr>
          <p:spPr bwMode="auto">
            <a:xfrm>
              <a:off x="7161891" y="4613511"/>
              <a:ext cx="428514"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9" name="Oval 6">
              <a:extLst>
                <a:ext uri="{FF2B5EF4-FFF2-40B4-BE49-F238E27FC236}">
                  <a16:creationId xmlns:a16="http://schemas.microsoft.com/office/drawing/2014/main" id="{8165CD0D-F424-1A1E-C256-DD9FF9625CE8}"/>
                </a:ext>
              </a:extLst>
            </p:cNvPr>
            <p:cNvSpPr>
              <a:spLocks noChangeArrowheads="1"/>
            </p:cNvSpPr>
            <p:nvPr/>
          </p:nvSpPr>
          <p:spPr bwMode="auto">
            <a:xfrm>
              <a:off x="7281861" y="4388523"/>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76" name="TextBox 75"/>
          <p:cNvSpPr txBox="1"/>
          <p:nvPr/>
        </p:nvSpPr>
        <p:spPr>
          <a:xfrm>
            <a:off x="3089676" y="5002061"/>
            <a:ext cx="840772"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&gt;</a:t>
            </a:r>
            <a:r>
              <a:rPr lang="en-GB" sz="3600" b="1" dirty="0">
                <a:solidFill>
                  <a:srgbClr val="005D85"/>
                </a:solidFill>
                <a:latin typeface="Calibri" panose="020F0502020204030204" pitchFamily="34" charset="0"/>
                <a:ea typeface="Calibri" panose="020F0502020204030204" pitchFamily="34" charset="0"/>
                <a:cs typeface="Calibri" panose="020F0502020204030204" pitchFamily="34" charset="0"/>
              </a:rPr>
              <a:t>50</a:t>
            </a:r>
            <a:endParaRPr kumimoji="0" lang="en-GB" sz="1600" b="1" i="0" u="none" strike="noStrike" kern="1200" cap="none" spc="0" normalizeH="0" baseline="0" noProof="0" dirty="0">
              <a:ln>
                <a:noFill/>
              </a:ln>
              <a:solidFill>
                <a:srgbClr val="389EB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EFBD12-4873-9F59-377B-F5F2E4085430}"/>
              </a:ext>
            </a:extLst>
          </p:cNvPr>
          <p:cNvSpPr txBox="1"/>
          <p:nvPr/>
        </p:nvSpPr>
        <p:spPr>
          <a:xfrm>
            <a:off x="7283287" y="544600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received fewer than </a:t>
            </a:r>
            <a:r>
              <a:rPr lang="en-GB" sz="2800" b="1" dirty="0">
                <a:solidFill>
                  <a:srgbClr val="003A56"/>
                </a:solidFill>
                <a:latin typeface="Calibri" panose="020F0502020204030204" pitchFamily="34" charset="0"/>
                <a:ea typeface="Calibri" panose="020F0502020204030204" pitchFamily="34" charset="0"/>
                <a:cs typeface="Calibri" panose="020F0502020204030204" pitchFamily="34" charset="0"/>
              </a:rPr>
              <a:t>12</a:t>
            </a:r>
            <a: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t> </a:t>
            </a:r>
            <a:b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preventer inhalers</a:t>
            </a:r>
          </a:p>
        </p:txBody>
      </p:sp>
      <p:grpSp>
        <p:nvGrpSpPr>
          <p:cNvPr id="24" name="Group 23">
            <a:extLst>
              <a:ext uri="{FF2B5EF4-FFF2-40B4-BE49-F238E27FC236}">
                <a16:creationId xmlns:a16="http://schemas.microsoft.com/office/drawing/2014/main" id="{AB1DB7BA-05CC-28CA-28E4-07A67200926A}"/>
              </a:ext>
            </a:extLst>
          </p:cNvPr>
          <p:cNvGrpSpPr/>
          <p:nvPr/>
        </p:nvGrpSpPr>
        <p:grpSpPr>
          <a:xfrm>
            <a:off x="6565415" y="3725284"/>
            <a:ext cx="417743" cy="957888"/>
            <a:chOff x="654898" y="2775895"/>
            <a:chExt cx="417743" cy="957888"/>
          </a:xfrm>
          <a:solidFill>
            <a:srgbClr val="003A56"/>
          </a:solidFill>
        </p:grpSpPr>
        <p:sp>
          <p:nvSpPr>
            <p:cNvPr id="25" name="Freeform 5">
              <a:extLst>
                <a:ext uri="{FF2B5EF4-FFF2-40B4-BE49-F238E27FC236}">
                  <a16:creationId xmlns:a16="http://schemas.microsoft.com/office/drawing/2014/main" id="{230ADFAD-BA24-E1DE-97A0-5A58B085B21F}"/>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26" name="Oval 6">
              <a:extLst>
                <a:ext uri="{FF2B5EF4-FFF2-40B4-BE49-F238E27FC236}">
                  <a16:creationId xmlns:a16="http://schemas.microsoft.com/office/drawing/2014/main" id="{8D4993E4-E2A3-5546-72F2-D9A265B5BB5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530E714D-75FF-F7E5-12FE-847A2D67CC83}"/>
              </a:ext>
            </a:extLst>
          </p:cNvPr>
          <p:cNvSpPr txBox="1"/>
          <p:nvPr/>
        </p:nvSpPr>
        <p:spPr>
          <a:xfrm>
            <a:off x="578253" y="1426034"/>
            <a:ext cx="9725490" cy="791435"/>
          </a:xfrm>
          <a:prstGeom prst="rect">
            <a:avLst/>
          </a:prstGeom>
          <a:noFill/>
        </p:spPr>
        <p:txBody>
          <a:bodyPr wrap="square">
            <a:spAutoFit/>
          </a:bodyPr>
          <a:lstStyle/>
          <a:p>
            <a:pPr>
              <a:lnSpc>
                <a:spcPct val="110000"/>
              </a:lnSpc>
            </a:pPr>
            <a:r>
              <a:rPr lang="en-GB" sz="1400" dirty="0">
                <a:latin typeface="Calibri" panose="020F0502020204030204" pitchFamily="34" charset="0"/>
                <a:ea typeface="Calibri" panose="020F0502020204030204" pitchFamily="34" charset="0"/>
                <a:cs typeface="Calibri" panose="020F0502020204030204" pitchFamily="34" charset="0"/>
              </a:rPr>
              <a:t>The NRAD report was an investigation of asthma deaths in the UK by the Royal College of Physicians, and it was </a:t>
            </a:r>
            <a:r>
              <a:rPr lang="en-US" sz="1400" dirty="0">
                <a:latin typeface="Calibri" panose="020F0502020204030204" pitchFamily="34" charset="0"/>
                <a:ea typeface="Calibri" panose="020F0502020204030204" pitchFamily="34" charset="0"/>
                <a:cs typeface="Calibri" panose="020F0502020204030204" pitchFamily="34" charset="0"/>
              </a:rPr>
              <a:t>undertaken over a 3-year period. The aim was to understand the circumstances surrounding asthma deaths in the UK to identify avoidable factors and make recommendations to improve care and reduce the number of deaths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espoke_8296">
            <a:extLst>
              <a:ext uri="{FF2B5EF4-FFF2-40B4-BE49-F238E27FC236}">
                <a16:creationId xmlns:a16="http://schemas.microsoft.com/office/drawing/2014/main" id="{09C5A54E-C5E7-3B42-D581-C9B891FB5C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a:off x="2275367" y="4624585"/>
            <a:ext cx="852345" cy="932707"/>
          </a:xfrm>
          <a:prstGeom prst="rect">
            <a:avLst/>
          </a:prstGeom>
          <a:ln>
            <a:noFill/>
          </a:ln>
        </p:spPr>
      </p:pic>
      <p:pic>
        <p:nvPicPr>
          <p:cNvPr id="13" name="Bespoke_8296">
            <a:extLst>
              <a:ext uri="{FF2B5EF4-FFF2-40B4-BE49-F238E27FC236}">
                <a16:creationId xmlns:a16="http://schemas.microsoft.com/office/drawing/2014/main" id="{D6928821-C46C-A417-92BE-1CCBFE3E5C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flipH="1">
            <a:off x="4536838" y="2928732"/>
            <a:ext cx="852345" cy="932707"/>
          </a:xfrm>
          <a:prstGeom prst="rect">
            <a:avLst/>
          </a:prstGeom>
          <a:ln>
            <a:noFill/>
          </a:ln>
        </p:spPr>
      </p:pic>
      <p:pic>
        <p:nvPicPr>
          <p:cNvPr id="15" name="Bespoke_8296">
            <a:extLst>
              <a:ext uri="{FF2B5EF4-FFF2-40B4-BE49-F238E27FC236}">
                <a16:creationId xmlns:a16="http://schemas.microsoft.com/office/drawing/2014/main" id="{20F36993-6541-0F10-9172-BFA4E4B0CA3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83" r="1483"/>
          <a:stretch/>
        </p:blipFill>
        <p:spPr>
          <a:xfrm flipH="1">
            <a:off x="10434669" y="3344106"/>
            <a:ext cx="852345" cy="932707"/>
          </a:xfrm>
          <a:prstGeom prst="rect">
            <a:avLst/>
          </a:prstGeom>
          <a:ln>
            <a:noFill/>
          </a:ln>
        </p:spPr>
      </p:pic>
    </p:spTree>
    <p:extLst>
      <p:ext uri="{BB962C8B-B14F-4D97-AF65-F5344CB8AC3E}">
        <p14:creationId xmlns:p14="http://schemas.microsoft.com/office/powerpoint/2010/main" val="273407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E098-AC21-0375-158D-2414A8506870}"/>
              </a:ext>
            </a:extLst>
          </p:cNvPr>
          <p:cNvSpPr>
            <a:spLocks noGrp="1"/>
          </p:cNvSpPr>
          <p:nvPr>
            <p:ph type="title"/>
          </p:nvPr>
        </p:nvSpPr>
        <p:spPr>
          <a:xfrm>
            <a:off x="514350" y="365125"/>
            <a:ext cx="10839450" cy="1325563"/>
          </a:xfrm>
        </p:spPr>
        <p:txBody>
          <a:bodyPr/>
          <a:lstStyle/>
          <a:p>
            <a:r>
              <a:rPr lang="en-GB" dirty="0"/>
              <a:t>Asthma slide rule</a:t>
            </a:r>
          </a:p>
        </p:txBody>
      </p:sp>
      <p:sp>
        <p:nvSpPr>
          <p:cNvPr id="3" name="Content Placeholder 2">
            <a:extLst>
              <a:ext uri="{FF2B5EF4-FFF2-40B4-BE49-F238E27FC236}">
                <a16:creationId xmlns:a16="http://schemas.microsoft.com/office/drawing/2014/main" id="{4E1FA9BB-A6F3-93A7-FEB6-9D48CF893A61}"/>
              </a:ext>
            </a:extLst>
          </p:cNvPr>
          <p:cNvSpPr>
            <a:spLocks noGrp="1"/>
          </p:cNvSpPr>
          <p:nvPr>
            <p:ph idx="1"/>
          </p:nvPr>
        </p:nvSpPr>
        <p:spPr>
          <a:xfrm>
            <a:off x="514351" y="1690689"/>
            <a:ext cx="6153150" cy="1990724"/>
          </a:xfrm>
        </p:spPr>
        <p:txBody>
          <a:bodyPr>
            <a:normAutofit fontScale="92500" lnSpcReduction="10000"/>
          </a:bodyPr>
          <a:lstStyle/>
          <a:p>
            <a:pPr marL="0" indent="0">
              <a:lnSpc>
                <a:spcPct val="130000"/>
              </a:lnSpc>
              <a:buNone/>
            </a:pPr>
            <a:r>
              <a:rPr lang="en-GB" dirty="0">
                <a:solidFill>
                  <a:schemeClr val="tx1"/>
                </a:solidFill>
              </a:rPr>
              <a:t>PCRS has collaborated with Astra Zeneca Ltd to produce a tool which supports healthcare processionals with assessing the risk of SABA use in individuals with asthma.</a:t>
            </a:r>
          </a:p>
        </p:txBody>
      </p:sp>
      <p:sp>
        <p:nvSpPr>
          <p:cNvPr id="7" name="Content Placeholder 2">
            <a:extLst>
              <a:ext uri="{FF2B5EF4-FFF2-40B4-BE49-F238E27FC236}">
                <a16:creationId xmlns:a16="http://schemas.microsoft.com/office/drawing/2014/main" id="{9EFB8761-1867-B0C5-371A-C6D815C485CB}"/>
              </a:ext>
            </a:extLst>
          </p:cNvPr>
          <p:cNvSpPr txBox="1">
            <a:spLocks/>
          </p:cNvSpPr>
          <p:nvPr/>
        </p:nvSpPr>
        <p:spPr>
          <a:xfrm>
            <a:off x="514348" y="3964509"/>
            <a:ext cx="3550756" cy="17206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b="1" dirty="0">
                <a:solidFill>
                  <a:schemeClr val="tx1"/>
                </a:solidFill>
              </a:rPr>
              <a:t>Scan the QR code to access the slide rule.</a:t>
            </a:r>
          </a:p>
          <a:p>
            <a:pPr marL="0" indent="0">
              <a:lnSpc>
                <a:spcPct val="130000"/>
              </a:lnSpc>
              <a:buFont typeface="Arial" panose="020B0604020202020204" pitchFamily="34" charset="0"/>
              <a:buNone/>
            </a:pPr>
            <a:r>
              <a:rPr lang="en-GB" b="1" dirty="0">
                <a:solidFill>
                  <a:srgbClr val="FF0000"/>
                </a:solidFill>
              </a:rPr>
              <a:t>UPDATED VERSION COMING SOON!</a:t>
            </a:r>
          </a:p>
        </p:txBody>
      </p:sp>
    </p:spTree>
    <p:extLst>
      <p:ext uri="{BB962C8B-B14F-4D97-AF65-F5344CB8AC3E}">
        <p14:creationId xmlns:p14="http://schemas.microsoft.com/office/powerpoint/2010/main" val="103608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A4B92-07EC-BE66-D4F2-89F140319B86}"/>
              </a:ext>
            </a:extLst>
          </p:cNvPr>
          <p:cNvSpPr txBox="1"/>
          <p:nvPr/>
        </p:nvSpPr>
        <p:spPr>
          <a:xfrm>
            <a:off x="6000749" y="2109282"/>
            <a:ext cx="5524501" cy="1169551"/>
          </a:xfrm>
          <a:prstGeom prst="rect">
            <a:avLst/>
          </a:prstGeom>
          <a:noFill/>
        </p:spPr>
        <p:txBody>
          <a:bodyPr wrap="square" rtlCol="0">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Consider and try to address the possible reasons for uncontrolled asthma before starting or adjusting medications for asthma. For example: alternative diagnoses or comorbidities; suboptimal inhaler technique; passive smoking (including  e-cigarettes); seasonal factors; environmental factors (such as air pollution and indoor mould exposure)</a:t>
            </a:r>
          </a:p>
        </p:txBody>
      </p:sp>
      <p:sp>
        <p:nvSpPr>
          <p:cNvPr id="3" name="TextBox 2">
            <a:extLst>
              <a:ext uri="{FF2B5EF4-FFF2-40B4-BE49-F238E27FC236}">
                <a16:creationId xmlns:a16="http://schemas.microsoft.com/office/drawing/2014/main" id="{7C2B6A8E-5B7B-410D-D795-3E7E51519C75}"/>
              </a:ext>
            </a:extLst>
          </p:cNvPr>
          <p:cNvSpPr txBox="1"/>
          <p:nvPr/>
        </p:nvSpPr>
        <p:spPr>
          <a:xfrm>
            <a:off x="6000749" y="3414852"/>
            <a:ext cx="5524500" cy="1169551"/>
          </a:xfrm>
          <a:prstGeom prst="rect">
            <a:avLst/>
          </a:prstGeom>
          <a:noFill/>
        </p:spPr>
        <p:txBody>
          <a:bodyPr wrap="square" rtlCol="0">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Uncontrolled asthma: </a:t>
            </a:r>
            <a:r>
              <a:rPr lang="en-GB" sz="1400" dirty="0">
                <a:latin typeface="Calibri" panose="020F0502020204030204" pitchFamily="34" charset="0"/>
                <a:ea typeface="Calibri" panose="020F0502020204030204" pitchFamily="34" charset="0"/>
                <a:cs typeface="Calibri" panose="020F0502020204030204" pitchFamily="34" charset="0"/>
              </a:rPr>
              <a:t>Any exacerbation requiring oral corticosteroids or frequent regular symptoms (such as using reliever inhaler 3 or more days a week or night-time waking 1 or more times a week)</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latin typeface="Calibri" panose="020F0502020204030204" pitchFamily="34" charset="0"/>
                <a:ea typeface="Calibri" panose="020F0502020204030204" pitchFamily="34" charset="0"/>
                <a:cs typeface="Calibri" panose="020F0502020204030204" pitchFamily="34" charset="0"/>
              </a:rPr>
              <a:t>Scan the QR code to access our guideline.</a:t>
            </a:r>
          </a:p>
        </p:txBody>
      </p:sp>
      <p:pic>
        <p:nvPicPr>
          <p:cNvPr id="5" name="Picture 4" descr="A screenshot of a chat&#10;&#10;AI-generated content may be incorrect.">
            <a:extLst>
              <a:ext uri="{FF2B5EF4-FFF2-40B4-BE49-F238E27FC236}">
                <a16:creationId xmlns:a16="http://schemas.microsoft.com/office/drawing/2014/main" id="{FF30DBB8-337D-831E-EED8-A95E346E722D}"/>
              </a:ext>
            </a:extLst>
          </p:cNvPr>
          <p:cNvPicPr>
            <a:picLocks noChangeAspect="1"/>
          </p:cNvPicPr>
          <p:nvPr/>
        </p:nvPicPr>
        <p:blipFill>
          <a:blip r:embed="rId3">
            <a:extLst>
              <a:ext uri="{28A0092B-C50C-407E-A947-70E740481C1C}">
                <a14:useLocalDpi xmlns:a14="http://schemas.microsoft.com/office/drawing/2010/main" val="0"/>
              </a:ext>
            </a:extLst>
          </a:blip>
          <a:srcRect t="18257" b="24445"/>
          <a:stretch/>
        </p:blipFill>
        <p:spPr>
          <a:xfrm>
            <a:off x="-1" y="1491455"/>
            <a:ext cx="5775545" cy="4680744"/>
          </a:xfrm>
          <a:prstGeom prst="rect">
            <a:avLst/>
          </a:prstGeom>
        </p:spPr>
      </p:pic>
      <p:pic>
        <p:nvPicPr>
          <p:cNvPr id="6" name="Picture 5" descr="A screenshot of a chat&#10;&#10;AI-generated content may be incorrect.">
            <a:extLst>
              <a:ext uri="{FF2B5EF4-FFF2-40B4-BE49-F238E27FC236}">
                <a16:creationId xmlns:a16="http://schemas.microsoft.com/office/drawing/2014/main" id="{E01882EB-16EE-06B3-5AB3-71109E679E66}"/>
              </a:ext>
            </a:extLst>
          </p:cNvPr>
          <p:cNvPicPr>
            <a:picLocks noChangeAspect="1"/>
          </p:cNvPicPr>
          <p:nvPr/>
        </p:nvPicPr>
        <p:blipFill>
          <a:blip r:embed="rId3">
            <a:extLst>
              <a:ext uri="{28A0092B-C50C-407E-A947-70E740481C1C}">
                <a14:useLocalDpi xmlns:a14="http://schemas.microsoft.com/office/drawing/2010/main" val="0"/>
              </a:ext>
            </a:extLst>
          </a:blip>
          <a:srcRect l="4392" t="81590"/>
          <a:stretch/>
        </p:blipFill>
        <p:spPr>
          <a:xfrm>
            <a:off x="5924549" y="4457700"/>
            <a:ext cx="6294955" cy="1714499"/>
          </a:xfrm>
          <a:prstGeom prst="rect">
            <a:avLst/>
          </a:prstGeom>
        </p:spPr>
      </p:pic>
      <p:sp>
        <p:nvSpPr>
          <p:cNvPr id="8" name="Title 1">
            <a:extLst>
              <a:ext uri="{FF2B5EF4-FFF2-40B4-BE49-F238E27FC236}">
                <a16:creationId xmlns:a16="http://schemas.microsoft.com/office/drawing/2014/main" id="{376EB003-5584-B835-1DDC-310564908897}"/>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Management and treatment of children under 5 years old</a:t>
            </a:r>
            <a:endParaRPr lang="en-GB" sz="3800" dirty="0"/>
          </a:p>
        </p:txBody>
      </p:sp>
      <p:pic>
        <p:nvPicPr>
          <p:cNvPr id="10" name="Picture 9" descr="A screenshot of a chat&#10;&#10;AI-generated content may be incorrect.">
            <a:extLst>
              <a:ext uri="{FF2B5EF4-FFF2-40B4-BE49-F238E27FC236}">
                <a16:creationId xmlns:a16="http://schemas.microsoft.com/office/drawing/2014/main" id="{B3DD9880-86DA-31F7-7057-33269737220D}"/>
              </a:ext>
            </a:extLst>
          </p:cNvPr>
          <p:cNvPicPr>
            <a:picLocks noChangeAspect="1"/>
          </p:cNvPicPr>
          <p:nvPr/>
        </p:nvPicPr>
        <p:blipFill>
          <a:blip r:embed="rId3">
            <a:extLst>
              <a:ext uri="{28A0092B-C50C-407E-A947-70E740481C1C}">
                <a14:useLocalDpi xmlns:a14="http://schemas.microsoft.com/office/drawing/2010/main" val="0"/>
              </a:ext>
            </a:extLst>
          </a:blip>
          <a:srcRect t="10144" b="82526"/>
          <a:stretch/>
        </p:blipFill>
        <p:spPr>
          <a:xfrm>
            <a:off x="5619749" y="1413133"/>
            <a:ext cx="5775545" cy="598775"/>
          </a:xfrm>
          <a:prstGeom prst="rect">
            <a:avLst/>
          </a:prstGeom>
        </p:spPr>
      </p:pic>
      <p:pic>
        <p:nvPicPr>
          <p:cNvPr id="12" name="Picture 11" descr="A qr code with a white background&#10;&#10;AI-generated content may be incorrect.">
            <a:extLst>
              <a:ext uri="{FF2B5EF4-FFF2-40B4-BE49-F238E27FC236}">
                <a16:creationId xmlns:a16="http://schemas.microsoft.com/office/drawing/2014/main" id="{AB716C4B-7F73-FB9B-9E30-DF5C3DD0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88" y="4595811"/>
            <a:ext cx="1438275" cy="1438275"/>
          </a:xfrm>
          <a:prstGeom prst="rect">
            <a:avLst/>
          </a:prstGeom>
        </p:spPr>
      </p:pic>
    </p:spTree>
    <p:extLst>
      <p:ext uri="{BB962C8B-B14F-4D97-AF65-F5344CB8AC3E}">
        <p14:creationId xmlns:p14="http://schemas.microsoft.com/office/powerpoint/2010/main" val="3150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52DA-D52C-DEA6-AC6A-B854D76A10FC}"/>
              </a:ext>
            </a:extLst>
          </p:cNvPr>
          <p:cNvSpPr>
            <a:spLocks noGrp="1"/>
          </p:cNvSpPr>
          <p:nvPr>
            <p:ph type="title"/>
          </p:nvPr>
        </p:nvSpPr>
        <p:spPr>
          <a:xfrm>
            <a:off x="574040" y="317659"/>
            <a:ext cx="10515600" cy="1325563"/>
          </a:xfrm>
        </p:spPr>
        <p:txBody>
          <a:bodyPr>
            <a:normAutofit/>
          </a:bodyPr>
          <a:lstStyle/>
          <a:p>
            <a:r>
              <a:rPr lang="en-GB" sz="4000" dirty="0"/>
              <a:t>How to use this Education pack</a:t>
            </a:r>
          </a:p>
        </p:txBody>
      </p:sp>
      <p:sp>
        <p:nvSpPr>
          <p:cNvPr id="3" name="Content Placeholder 2">
            <a:extLst>
              <a:ext uri="{FF2B5EF4-FFF2-40B4-BE49-F238E27FC236}">
                <a16:creationId xmlns:a16="http://schemas.microsoft.com/office/drawing/2014/main" id="{5AFEE91F-9036-BD10-7386-38A169C03620}"/>
              </a:ext>
            </a:extLst>
          </p:cNvPr>
          <p:cNvSpPr>
            <a:spLocks noGrp="1"/>
          </p:cNvSpPr>
          <p:nvPr>
            <p:ph idx="1"/>
          </p:nvPr>
        </p:nvSpPr>
        <p:spPr>
          <a:xfrm>
            <a:off x="574040" y="1401443"/>
            <a:ext cx="10515600" cy="4794499"/>
          </a:xfrm>
        </p:spPr>
        <p:txBody>
          <a:bodyPr>
            <a:normAutofit fontScale="62500" lnSpcReduction="20000"/>
          </a:bodyPr>
          <a:lstStyle/>
          <a:p>
            <a:pPr>
              <a:lnSpc>
                <a:spcPct val="140000"/>
              </a:lnSpc>
              <a:spcBef>
                <a:spcPts val="0"/>
              </a:spcBef>
            </a:pPr>
            <a:r>
              <a:rPr lang="en-GB" sz="2700" dirty="0">
                <a:solidFill>
                  <a:schemeClr val="tx1"/>
                </a:solidFill>
              </a:rPr>
              <a:t>This education pack has been produced by the Primary Care Respiratory Society (PCRS) as part of its ICB/Health board/Trust toolkit which aims to support UK healthcare commissioners to implement the new asthma guideline. </a:t>
            </a:r>
          </a:p>
          <a:p>
            <a:pPr>
              <a:lnSpc>
                <a:spcPct val="140000"/>
              </a:lnSpc>
              <a:spcBef>
                <a:spcPts val="0"/>
              </a:spcBef>
            </a:pPr>
            <a:r>
              <a:rPr lang="en-GB" sz="2700" dirty="0">
                <a:solidFill>
                  <a:schemeClr val="tx1"/>
                </a:solidFill>
              </a:rPr>
              <a:t>The education pack provides key information about asthma and the new asthma guideline.</a:t>
            </a:r>
          </a:p>
          <a:p>
            <a:pPr>
              <a:lnSpc>
                <a:spcPct val="140000"/>
              </a:lnSpc>
              <a:spcBef>
                <a:spcPts val="0"/>
              </a:spcBef>
            </a:pPr>
            <a:r>
              <a:rPr lang="en-GB" sz="2700" dirty="0">
                <a:solidFill>
                  <a:schemeClr val="tx1"/>
                </a:solidFill>
              </a:rPr>
              <a:t>Use it to enhance your knowledge of asthma and the new guidance, as well as what your ICB/Health board/Trust needs to do to implement it effectively. </a:t>
            </a:r>
          </a:p>
          <a:p>
            <a:pPr>
              <a:lnSpc>
                <a:spcPct val="140000"/>
              </a:lnSpc>
              <a:spcBef>
                <a:spcPts val="0"/>
              </a:spcBef>
            </a:pPr>
            <a:r>
              <a:rPr lang="en-GB" sz="2700" dirty="0">
                <a:solidFill>
                  <a:schemeClr val="tx1"/>
                </a:solidFill>
              </a:rPr>
              <a:t>The PCRS ICB/Health board/Trust toolkit includes:</a:t>
            </a:r>
          </a:p>
          <a:p>
            <a:pPr lvl="1">
              <a:lnSpc>
                <a:spcPct val="140000"/>
              </a:lnSpc>
              <a:spcBef>
                <a:spcPts val="0"/>
              </a:spcBef>
            </a:pPr>
            <a:r>
              <a:rPr lang="en-GB" sz="2300" b="1" dirty="0"/>
              <a:t>Summary infographic: </a:t>
            </a:r>
            <a:r>
              <a:rPr lang="en-GB" sz="2300" dirty="0"/>
              <a:t>Key information for commissioners on implementing the new asthma guideline.</a:t>
            </a:r>
            <a:endParaRPr lang="en-GB" sz="2300" b="1" dirty="0"/>
          </a:p>
          <a:p>
            <a:pPr lvl="1">
              <a:lnSpc>
                <a:spcPct val="140000"/>
              </a:lnSpc>
              <a:spcBef>
                <a:spcPts val="0"/>
              </a:spcBef>
            </a:pPr>
            <a:r>
              <a:rPr lang="en-GB" sz="2300" b="1" dirty="0"/>
              <a:t>Full education pack: </a:t>
            </a:r>
            <a:r>
              <a:rPr lang="en-GB" sz="2300" dirty="0"/>
              <a:t>All the information you need to know about asthma and the new asthma guideline. </a:t>
            </a:r>
          </a:p>
          <a:p>
            <a:pPr marL="715963" lvl="1" indent="0">
              <a:lnSpc>
                <a:spcPct val="140000"/>
              </a:lnSpc>
              <a:spcBef>
                <a:spcPts val="0"/>
              </a:spcBef>
              <a:buNone/>
            </a:pPr>
            <a:r>
              <a:rPr lang="en-GB" sz="2300" i="1" dirty="0"/>
              <a:t>Some slides have been hidden – unhide these for supplementary information.</a:t>
            </a:r>
          </a:p>
          <a:p>
            <a:pPr lvl="1">
              <a:lnSpc>
                <a:spcPct val="140000"/>
              </a:lnSpc>
              <a:spcBef>
                <a:spcPts val="0"/>
              </a:spcBef>
            </a:pPr>
            <a:r>
              <a:rPr lang="en-GB" sz="2300" b="1" dirty="0"/>
              <a:t>Presentation slide set: </a:t>
            </a:r>
            <a:r>
              <a:rPr lang="en-GB" sz="2300" dirty="0"/>
              <a:t>Use this to present the case to your commissioning board/manager.</a:t>
            </a:r>
          </a:p>
          <a:p>
            <a:pPr lvl="1">
              <a:lnSpc>
                <a:spcPct val="140000"/>
              </a:lnSpc>
              <a:spcBef>
                <a:spcPts val="0"/>
              </a:spcBef>
            </a:pPr>
            <a:r>
              <a:rPr lang="en-GB" sz="2300" b="1" dirty="0"/>
              <a:t>Asthma death case studies: </a:t>
            </a:r>
            <a:r>
              <a:rPr lang="en-GB" sz="2300" dirty="0"/>
              <a:t>Three case studies which show why it is so important we get it right.</a:t>
            </a:r>
          </a:p>
          <a:p>
            <a:pPr lvl="1">
              <a:lnSpc>
                <a:spcPct val="140000"/>
              </a:lnSpc>
              <a:spcBef>
                <a:spcPts val="0"/>
              </a:spcBef>
            </a:pPr>
            <a:r>
              <a:rPr lang="en-GB" sz="2300" b="1" dirty="0"/>
              <a:t>Summary resource: ‘</a:t>
            </a:r>
            <a:r>
              <a:rPr lang="en-GB" sz="2300" dirty="0"/>
              <a:t>First steps to implementing the new asthma guideline’. Share this resource with your primary care services.</a:t>
            </a:r>
          </a:p>
          <a:p>
            <a:pPr lvl="1">
              <a:lnSpc>
                <a:spcPct val="140000"/>
              </a:lnSpc>
              <a:spcBef>
                <a:spcPts val="0"/>
              </a:spcBef>
            </a:pPr>
            <a:r>
              <a:rPr lang="en-GB" sz="2300" b="1" dirty="0">
                <a:solidFill>
                  <a:srgbClr val="000000"/>
                </a:solidFill>
              </a:rPr>
              <a:t>FeNO plan on a page: </a:t>
            </a:r>
            <a:r>
              <a:rPr lang="en-GB" sz="2300" dirty="0">
                <a:solidFill>
                  <a:srgbClr val="000000"/>
                </a:solidFill>
              </a:rPr>
              <a:t>A resource and on-demand webinar on how to pitch FeNO to healthcare commissioners.</a:t>
            </a:r>
          </a:p>
          <a:p>
            <a:pPr lvl="1">
              <a:lnSpc>
                <a:spcPct val="140000"/>
              </a:lnSpc>
              <a:spcBef>
                <a:spcPts val="0"/>
              </a:spcBef>
            </a:pPr>
            <a:r>
              <a:rPr lang="en-GB" sz="2300" b="1" dirty="0"/>
              <a:t>Patient video: </a:t>
            </a:r>
            <a:r>
              <a:rPr lang="en-GB" sz="2300" dirty="0"/>
              <a:t>Hear from some of the PCRS patient reference group on why implementing the new asthma guideline is so important to individuals with asthma.</a:t>
            </a:r>
          </a:p>
        </p:txBody>
      </p:sp>
      <p:sp>
        <p:nvSpPr>
          <p:cNvPr id="4" name="Callout: Left Arrow 3">
            <a:extLst>
              <a:ext uri="{FF2B5EF4-FFF2-40B4-BE49-F238E27FC236}">
                <a16:creationId xmlns:a16="http://schemas.microsoft.com/office/drawing/2014/main" id="{99095871-7067-79E3-AED2-58FC6E13A44E}"/>
              </a:ext>
            </a:extLst>
          </p:cNvPr>
          <p:cNvSpPr/>
          <p:nvPr/>
        </p:nvSpPr>
        <p:spPr>
          <a:xfrm>
            <a:off x="9164319" y="2973274"/>
            <a:ext cx="2693063" cy="1612372"/>
          </a:xfrm>
          <a:prstGeom prst="leftArrowCallout">
            <a:avLst>
              <a:gd name="adj1" fmla="val 29726"/>
              <a:gd name="adj2" fmla="val 25000"/>
              <a:gd name="adj3" fmla="val 25000"/>
              <a:gd name="adj4" fmla="val 64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GB" sz="1500" b="1" dirty="0">
                <a:solidFill>
                  <a:schemeClr val="accent6"/>
                </a:solidFill>
                <a:latin typeface="Calibri" panose="020F0502020204030204" pitchFamily="34" charset="0"/>
                <a:ea typeface="Calibri" panose="020F0502020204030204" pitchFamily="34" charset="0"/>
                <a:cs typeface="Calibri" panose="020F0502020204030204" pitchFamily="34" charset="0"/>
              </a:rPr>
              <a:t>Check the notes sections of both presentations for additional information and speaker notes</a:t>
            </a:r>
          </a:p>
        </p:txBody>
      </p:sp>
    </p:spTree>
    <p:extLst>
      <p:ext uri="{BB962C8B-B14F-4D97-AF65-F5344CB8AC3E}">
        <p14:creationId xmlns:p14="http://schemas.microsoft.com/office/powerpoint/2010/main" val="267136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4EA3F-D80A-FFDB-6FC3-45209B8CCE20}"/>
              </a:ext>
            </a:extLst>
          </p:cNvPr>
          <p:cNvSpPr/>
          <p:nvPr/>
        </p:nvSpPr>
        <p:spPr>
          <a:xfrm>
            <a:off x="8959472" y="2817018"/>
            <a:ext cx="3232528" cy="33582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MART, based on a single study, outperformed both moderate-dose ICS plus SABA and low-dose ICS/LABA plus SABA in reducing exacerbations, reliever inhaler use, and adverse events.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Economic analysis also showed that MART was cost-effective, offering more QALYs and lower costs than the other treatment options.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The comparison between low-to-moderate dose ICS plus SABA and low-dose ICS/LABA showed fewer exacerbations with the former, but more hospital admissions.</a:t>
            </a:r>
          </a:p>
        </p:txBody>
      </p:sp>
      <p:sp>
        <p:nvSpPr>
          <p:cNvPr id="4" name="Title 1">
            <a:extLst>
              <a:ext uri="{FF2B5EF4-FFF2-40B4-BE49-F238E27FC236}">
                <a16:creationId xmlns:a16="http://schemas.microsoft.com/office/drawing/2014/main" id="{5B8526A0-3B3E-4134-860A-FC41E9451DA6}"/>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(5-11 years)</a:t>
            </a:r>
            <a:endParaRPr lang="en-GB" sz="3800" dirty="0"/>
          </a:p>
        </p:txBody>
      </p:sp>
      <p:pic>
        <p:nvPicPr>
          <p:cNvPr id="11" name="Picture 10" descr="A screenshot of a computer screen&#10;&#10;AI-generated content may be incorrect.">
            <a:extLst>
              <a:ext uri="{FF2B5EF4-FFF2-40B4-BE49-F238E27FC236}">
                <a16:creationId xmlns:a16="http://schemas.microsoft.com/office/drawing/2014/main" id="{80F8FE62-0111-760E-6E5D-57D3D479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455"/>
            <a:ext cx="8959472" cy="4745859"/>
          </a:xfrm>
          <a:prstGeom prst="rect">
            <a:avLst/>
          </a:prstGeom>
        </p:spPr>
      </p:pic>
      <p:sp>
        <p:nvSpPr>
          <p:cNvPr id="7" name="Arrow: Left 6">
            <a:extLst>
              <a:ext uri="{FF2B5EF4-FFF2-40B4-BE49-F238E27FC236}">
                <a16:creationId xmlns:a16="http://schemas.microsoft.com/office/drawing/2014/main" id="{315A7FF9-85E4-796D-A28A-3B745A31EE53}"/>
              </a:ext>
            </a:extLst>
          </p:cNvPr>
          <p:cNvSpPr/>
          <p:nvPr/>
        </p:nvSpPr>
        <p:spPr>
          <a:xfrm>
            <a:off x="8229600" y="1491455"/>
            <a:ext cx="3962400" cy="1688121"/>
          </a:xfrm>
          <a:prstGeom prst="leftArrow">
            <a:avLst>
              <a:gd name="adj1" fmla="val 62922"/>
              <a:gd name="adj2" fmla="val 50000"/>
            </a:avLst>
          </a:prstGeom>
          <a:solidFill>
            <a:srgbClr val="00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Early inhaled corticosteroids!! </a:t>
            </a:r>
          </a:p>
          <a:p>
            <a:endParaRPr lang="en-GB" sz="6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MART now features in 5-11 years pathway </a:t>
            </a:r>
          </a:p>
        </p:txBody>
      </p:sp>
    </p:spTree>
    <p:extLst>
      <p:ext uri="{BB962C8B-B14F-4D97-AF65-F5344CB8AC3E}">
        <p14:creationId xmlns:p14="http://schemas.microsoft.com/office/powerpoint/2010/main" val="159419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109-CFB7-7068-77CA-7290B5045DD1}"/>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(12 years+)</a:t>
            </a:r>
            <a:endParaRPr lang="en-GB" sz="3800" dirty="0"/>
          </a:p>
        </p:txBody>
      </p:sp>
      <p:pic>
        <p:nvPicPr>
          <p:cNvPr id="9" name="Picture 8" descr="A screenshot of a computer screen&#10;&#10;AI-generated content may be incorrect.">
            <a:extLst>
              <a:ext uri="{FF2B5EF4-FFF2-40B4-BE49-F238E27FC236}">
                <a16:creationId xmlns:a16="http://schemas.microsoft.com/office/drawing/2014/main" id="{F90E5D3A-4120-4505-C532-9484157A63B3}"/>
              </a:ext>
            </a:extLst>
          </p:cNvPr>
          <p:cNvPicPr>
            <a:picLocks noChangeAspect="1"/>
          </p:cNvPicPr>
          <p:nvPr/>
        </p:nvPicPr>
        <p:blipFill>
          <a:blip r:embed="rId3">
            <a:extLst>
              <a:ext uri="{28A0092B-C50C-407E-A947-70E740481C1C}">
                <a14:useLocalDpi xmlns:a14="http://schemas.microsoft.com/office/drawing/2010/main" val="0"/>
              </a:ext>
            </a:extLst>
          </a:blip>
          <a:srcRect t="17332"/>
          <a:stretch/>
        </p:blipFill>
        <p:spPr>
          <a:xfrm>
            <a:off x="0" y="1568321"/>
            <a:ext cx="8922531" cy="447568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9DC64F38-7B1C-D279-19ED-67757FA4202E}"/>
              </a:ext>
            </a:extLst>
          </p:cNvPr>
          <p:cNvPicPr>
            <a:picLocks noChangeAspect="1"/>
          </p:cNvPicPr>
          <p:nvPr/>
        </p:nvPicPr>
        <p:blipFill>
          <a:blip r:embed="rId3">
            <a:extLst>
              <a:ext uri="{28A0092B-C50C-407E-A947-70E740481C1C}">
                <a14:useLocalDpi xmlns:a14="http://schemas.microsoft.com/office/drawing/2010/main" val="0"/>
              </a:ext>
            </a:extLst>
          </a:blip>
          <a:srcRect r="34459" b="82845"/>
          <a:stretch/>
        </p:blipFill>
        <p:spPr>
          <a:xfrm>
            <a:off x="6610738" y="2003017"/>
            <a:ext cx="5362575" cy="851695"/>
          </a:xfrm>
          <a:prstGeom prst="rect">
            <a:avLst/>
          </a:prstGeom>
        </p:spPr>
      </p:pic>
      <p:sp>
        <p:nvSpPr>
          <p:cNvPr id="3" name="Arrow: Left 2">
            <a:extLst>
              <a:ext uri="{FF2B5EF4-FFF2-40B4-BE49-F238E27FC236}">
                <a16:creationId xmlns:a16="http://schemas.microsoft.com/office/drawing/2014/main" id="{C5AE1C99-9581-0E22-05DB-2FD5F2EFBF87}"/>
              </a:ext>
            </a:extLst>
          </p:cNvPr>
          <p:cNvSpPr/>
          <p:nvPr/>
        </p:nvSpPr>
        <p:spPr>
          <a:xfrm>
            <a:off x="8591162" y="3468282"/>
            <a:ext cx="2724539" cy="2226584"/>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A SABA free single-track approach </a:t>
            </a:r>
          </a:p>
        </p:txBody>
      </p:sp>
    </p:spTree>
    <p:extLst>
      <p:ext uri="{BB962C8B-B14F-4D97-AF65-F5344CB8AC3E}">
        <p14:creationId xmlns:p14="http://schemas.microsoft.com/office/powerpoint/2010/main" val="19514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4215-26C7-6898-F116-5B17FA7C62EA}"/>
              </a:ext>
            </a:extLst>
          </p:cNvPr>
          <p:cNvPicPr>
            <a:picLocks noChangeAspect="1"/>
          </p:cNvPicPr>
          <p:nvPr/>
        </p:nvPicPr>
        <p:blipFill>
          <a:blip r:embed="rId3"/>
          <a:stretch>
            <a:fillRect/>
          </a:stretch>
        </p:blipFill>
        <p:spPr>
          <a:xfrm>
            <a:off x="212333" y="133565"/>
            <a:ext cx="5986436" cy="5986436"/>
          </a:xfrm>
          <a:prstGeom prst="rect">
            <a:avLst/>
          </a:prstGeom>
        </p:spPr>
      </p:pic>
      <p:grpSp>
        <p:nvGrpSpPr>
          <p:cNvPr id="2" name="Group 1">
            <a:extLst>
              <a:ext uri="{FF2B5EF4-FFF2-40B4-BE49-F238E27FC236}">
                <a16:creationId xmlns:a16="http://schemas.microsoft.com/office/drawing/2014/main" id="{C43EA783-B2EA-D615-18AA-D6128F4A9061}"/>
              </a:ext>
            </a:extLst>
          </p:cNvPr>
          <p:cNvGrpSpPr/>
          <p:nvPr/>
        </p:nvGrpSpPr>
        <p:grpSpPr>
          <a:xfrm>
            <a:off x="6416656" y="289550"/>
            <a:ext cx="3814969" cy="2743200"/>
            <a:chOff x="6416656" y="289550"/>
            <a:chExt cx="3814969" cy="2743200"/>
          </a:xfrm>
        </p:grpSpPr>
        <p:sp>
          <p:nvSpPr>
            <p:cNvPr id="5" name="Arrow: Left 4">
              <a:extLst>
                <a:ext uri="{FF2B5EF4-FFF2-40B4-BE49-F238E27FC236}">
                  <a16:creationId xmlns:a16="http://schemas.microsoft.com/office/drawing/2014/main" id="{23C7D92F-BCB2-E49B-D2F1-27AFFFFDF222}"/>
                </a:ext>
              </a:extLst>
            </p:cNvPr>
            <p:cNvSpPr/>
            <p:nvPr/>
          </p:nvSpPr>
          <p:spPr>
            <a:xfrm>
              <a:off x="6416656" y="289550"/>
              <a:ext cx="3814969" cy="2743200"/>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719AF1-C936-E87E-59BD-96AC2D6A7B1E}"/>
                </a:ext>
              </a:extLst>
            </p:cNvPr>
            <p:cNvSpPr txBox="1"/>
            <p:nvPr/>
          </p:nvSpPr>
          <p:spPr>
            <a:xfrm>
              <a:off x="7100799" y="1153318"/>
              <a:ext cx="3130826" cy="1015663"/>
            </a:xfrm>
            <a:prstGeom prst="rect">
              <a:avLst/>
            </a:prstGeom>
            <a:noFill/>
          </p:spPr>
          <p:txBody>
            <a:bodyPr wrap="square" rtlCol="0">
              <a:spAutoFit/>
            </a:bodyPr>
            <a:lstStyle/>
            <a:p>
              <a:pPr algn="l" fontAlgn="base">
                <a:spcAft>
                  <a:spcPts val="1500"/>
                </a:spcAft>
              </a:pPr>
              <a:r>
                <a:rPr lang="en-GB" sz="2000" b="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A simple and effective evidence-based approach to asthma management</a:t>
              </a:r>
            </a:p>
          </p:txBody>
        </p:sp>
      </p:grpSp>
      <p:sp>
        <p:nvSpPr>
          <p:cNvPr id="9" name="Rectangle 8">
            <a:extLst>
              <a:ext uri="{FF2B5EF4-FFF2-40B4-BE49-F238E27FC236}">
                <a16:creationId xmlns:a16="http://schemas.microsoft.com/office/drawing/2014/main" id="{EFFE88D7-54C0-BB64-75B0-40193C6455AC}"/>
              </a:ext>
            </a:extLst>
          </p:cNvPr>
          <p:cNvSpPr/>
          <p:nvPr/>
        </p:nvSpPr>
        <p:spPr>
          <a:xfrm>
            <a:off x="6416656" y="3126783"/>
            <a:ext cx="5155953" cy="2898815"/>
          </a:xfrm>
          <a:prstGeom prst="rect">
            <a:avLst/>
          </a:prstGeom>
          <a:solidFill>
            <a:srgbClr val="617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Anti-inflammatory reliever (AIR) therapy </a:t>
            </a:r>
          </a:p>
          <a:p>
            <a:r>
              <a:rPr lang="en-GB" dirty="0">
                <a:solidFill>
                  <a:schemeClr val="bg1"/>
                </a:solidFill>
              </a:rPr>
              <a:t>Treatment with a reliever inhaler that contains a combination of an inhaled corticosteroid and formoterol. When this is used in response to symptoms without regular maintenance therapy it is called as-needed AIR therapy. </a:t>
            </a:r>
          </a:p>
          <a:p>
            <a:endParaRPr lang="en-GB" dirty="0">
              <a:solidFill>
                <a:schemeClr val="bg1"/>
              </a:solidFill>
            </a:endParaRPr>
          </a:p>
          <a:p>
            <a:r>
              <a:rPr lang="en-GB" sz="1600" dirty="0">
                <a:solidFill>
                  <a:schemeClr val="bg1"/>
                </a:solidFill>
              </a:rPr>
              <a:t>In November 2024 the only product licensed for as-needed AIR therapy contained budesonide/formoterol.</a:t>
            </a:r>
          </a:p>
        </p:txBody>
      </p:sp>
    </p:spTree>
    <p:extLst>
      <p:ext uri="{BB962C8B-B14F-4D97-AF65-F5344CB8AC3E}">
        <p14:creationId xmlns:p14="http://schemas.microsoft.com/office/powerpoint/2010/main" val="110610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4AE7-5137-494D-A291-E46BC713C6FB}"/>
              </a:ext>
            </a:extLst>
          </p:cNvPr>
          <p:cNvSpPr>
            <a:spLocks noGrp="1"/>
          </p:cNvSpPr>
          <p:nvPr>
            <p:ph type="title"/>
          </p:nvPr>
        </p:nvSpPr>
        <p:spPr>
          <a:xfrm>
            <a:off x="500800" y="122267"/>
            <a:ext cx="10515600" cy="1325563"/>
          </a:xfrm>
        </p:spPr>
        <p:txBody>
          <a:bodyPr>
            <a:normAutofit/>
          </a:bodyPr>
          <a:lstStyle/>
          <a:p>
            <a:r>
              <a:rPr lang="en-GB" b="1" dirty="0"/>
              <a:t>AIR/MART benefit- think TRAMS</a:t>
            </a:r>
          </a:p>
        </p:txBody>
      </p:sp>
      <p:sp>
        <p:nvSpPr>
          <p:cNvPr id="3" name="Content Placeholder 2">
            <a:extLst>
              <a:ext uri="{FF2B5EF4-FFF2-40B4-BE49-F238E27FC236}">
                <a16:creationId xmlns:a16="http://schemas.microsoft.com/office/drawing/2014/main" id="{FDE60C12-CE13-93A8-006F-5F31CF3AD817}"/>
              </a:ext>
            </a:extLst>
          </p:cNvPr>
          <p:cNvSpPr>
            <a:spLocks noGrp="1"/>
          </p:cNvSpPr>
          <p:nvPr>
            <p:ph idx="1"/>
          </p:nvPr>
        </p:nvSpPr>
        <p:spPr>
          <a:xfrm>
            <a:off x="1359136" y="1401479"/>
            <a:ext cx="10125740" cy="815068"/>
          </a:xfrm>
        </p:spPr>
        <p:txBody>
          <a:bodyPr>
            <a:noAutofit/>
          </a:bodyPr>
          <a:lstStyle/>
          <a:p>
            <a:pPr marL="0" indent="0">
              <a:lnSpc>
                <a:spcPct val="130000"/>
              </a:lnSpc>
              <a:spcBef>
                <a:spcPts val="0"/>
              </a:spcBef>
              <a:buNone/>
            </a:pPr>
            <a:r>
              <a:rPr lang="en-GB" sz="1700" b="1" dirty="0">
                <a:solidFill>
                  <a:srgbClr val="005D85"/>
                </a:solidFill>
              </a:rPr>
              <a:t>Treatment consistency from ≥12 years </a:t>
            </a:r>
          </a:p>
          <a:p>
            <a:pPr marL="0" indent="0">
              <a:lnSpc>
                <a:spcPct val="130000"/>
              </a:lnSpc>
              <a:spcBef>
                <a:spcPts val="0"/>
              </a:spcBef>
              <a:buNone/>
            </a:pPr>
            <a:r>
              <a:rPr lang="en-GB" sz="1700" b="0" i="0" dirty="0">
                <a:solidFill>
                  <a:srgbClr val="1C1C1C"/>
                </a:solidFill>
                <a:effectLst/>
                <a:latin typeface="Inter"/>
              </a:rPr>
              <a:t>MART standardisation for ages 12+ ensures uniform asthma management.</a:t>
            </a:r>
          </a:p>
        </p:txBody>
      </p:sp>
      <p:sp>
        <p:nvSpPr>
          <p:cNvPr id="8" name="Content Placeholder 2">
            <a:extLst>
              <a:ext uri="{FF2B5EF4-FFF2-40B4-BE49-F238E27FC236}">
                <a16:creationId xmlns:a16="http://schemas.microsoft.com/office/drawing/2014/main" id="{E45F1570-352B-CCFA-941B-D9233606DEFE}"/>
              </a:ext>
            </a:extLst>
          </p:cNvPr>
          <p:cNvSpPr txBox="1">
            <a:spLocks/>
          </p:cNvSpPr>
          <p:nvPr/>
        </p:nvSpPr>
        <p:spPr>
          <a:xfrm>
            <a:off x="1359136" y="5267537"/>
            <a:ext cx="11393228" cy="83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Simplified management</a:t>
            </a:r>
          </a:p>
          <a:p>
            <a:pPr marL="0" indent="0">
              <a:lnSpc>
                <a:spcPct val="130000"/>
              </a:lnSpc>
              <a:spcBef>
                <a:spcPts val="0"/>
              </a:spcBef>
              <a:buFont typeface="Arial" panose="020B0604020202020204" pitchFamily="34" charset="0"/>
              <a:buNone/>
            </a:pPr>
            <a:r>
              <a:rPr lang="en-GB" sz="1700" dirty="0">
                <a:solidFill>
                  <a:srgbClr val="1C1C1C"/>
                </a:solidFill>
                <a:latin typeface="Inter"/>
              </a:rPr>
              <a:t>One inhaler improves adherence by eliminating multiple inhalers.</a:t>
            </a:r>
            <a:r>
              <a:rPr lang="en-GB" sz="1700" dirty="0"/>
              <a:t> </a:t>
            </a:r>
            <a:endParaRPr lang="en-GB" sz="1700" b="1" dirty="0"/>
          </a:p>
          <a:p>
            <a:pPr marL="0" indent="0">
              <a:lnSpc>
                <a:spcPct val="130000"/>
              </a:lnSpc>
              <a:spcBef>
                <a:spcPts val="0"/>
              </a:spcBef>
              <a:buFont typeface="Arial" panose="020B0604020202020204" pitchFamily="34" charset="0"/>
              <a:buNone/>
            </a:pPr>
            <a:endParaRPr lang="en-GB" sz="1700" dirty="0"/>
          </a:p>
        </p:txBody>
      </p:sp>
      <p:pic>
        <p:nvPicPr>
          <p:cNvPr id="10" name="Picture 9" descr="A blue trolley with white wheels&#10;&#10;AI-generated content may be incorrect.">
            <a:extLst>
              <a:ext uri="{FF2B5EF4-FFF2-40B4-BE49-F238E27FC236}">
                <a16:creationId xmlns:a16="http://schemas.microsoft.com/office/drawing/2014/main" id="{0D8BD953-B6BC-0967-36A4-AA0481A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930" y="3986972"/>
            <a:ext cx="2985046" cy="2391864"/>
          </a:xfrm>
          <a:prstGeom prst="rect">
            <a:avLst/>
          </a:prstGeom>
        </p:spPr>
      </p:pic>
      <p:pic>
        <p:nvPicPr>
          <p:cNvPr id="12" name="Picture 11" descr="A group of green squares with white letters&#10;&#10;AI-generated content may be incorrect.">
            <a:extLst>
              <a:ext uri="{FF2B5EF4-FFF2-40B4-BE49-F238E27FC236}">
                <a16:creationId xmlns:a16="http://schemas.microsoft.com/office/drawing/2014/main" id="{FCD98CF6-CB92-469C-07AD-F4D044A383BA}"/>
              </a:ext>
            </a:extLst>
          </p:cNvPr>
          <p:cNvPicPr>
            <a:picLocks noChangeAspect="1"/>
          </p:cNvPicPr>
          <p:nvPr/>
        </p:nvPicPr>
        <p:blipFill>
          <a:blip r:embed="rId4">
            <a:extLst>
              <a:ext uri="{28A0092B-C50C-407E-A947-70E740481C1C}">
                <a14:useLocalDpi xmlns:a14="http://schemas.microsoft.com/office/drawing/2010/main" val="0"/>
              </a:ext>
            </a:extLst>
          </a:blip>
          <a:srcRect l="1417" t="2428" r="70755" b="60767"/>
          <a:stretch/>
        </p:blipFill>
        <p:spPr>
          <a:xfrm>
            <a:off x="500800" y="1398472"/>
            <a:ext cx="795554" cy="809360"/>
          </a:xfrm>
          <a:prstGeom prst="rect">
            <a:avLst/>
          </a:prstGeom>
        </p:spPr>
      </p:pic>
      <p:grpSp>
        <p:nvGrpSpPr>
          <p:cNvPr id="18" name="Group 17">
            <a:extLst>
              <a:ext uri="{FF2B5EF4-FFF2-40B4-BE49-F238E27FC236}">
                <a16:creationId xmlns:a16="http://schemas.microsoft.com/office/drawing/2014/main" id="{EE03D74F-969D-91C8-F321-7056B5FF51F1}"/>
              </a:ext>
            </a:extLst>
          </p:cNvPr>
          <p:cNvGrpSpPr/>
          <p:nvPr/>
        </p:nvGrpSpPr>
        <p:grpSpPr>
          <a:xfrm>
            <a:off x="500800" y="2408565"/>
            <a:ext cx="9583901" cy="815820"/>
            <a:chOff x="500800" y="2408565"/>
            <a:chExt cx="9583901" cy="815820"/>
          </a:xfrm>
        </p:grpSpPr>
        <p:sp>
          <p:nvSpPr>
            <p:cNvPr id="6" name="Content Placeholder 2">
              <a:extLst>
                <a:ext uri="{FF2B5EF4-FFF2-40B4-BE49-F238E27FC236}">
                  <a16:creationId xmlns:a16="http://schemas.microsoft.com/office/drawing/2014/main" id="{7811F849-F7BD-E6E5-3D10-F651D7B9FB1E}"/>
                </a:ext>
              </a:extLst>
            </p:cNvPr>
            <p:cNvSpPr txBox="1">
              <a:spLocks/>
            </p:cNvSpPr>
            <p:nvPr/>
          </p:nvSpPr>
          <p:spPr>
            <a:xfrm>
              <a:off x="1359136" y="2409317"/>
              <a:ext cx="8725565"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Risk reduction</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therapy decreases severe asthma attacks and hospital visits with one inhaler. </a:t>
              </a:r>
            </a:p>
          </p:txBody>
        </p:sp>
        <p:pic>
          <p:nvPicPr>
            <p:cNvPr id="13" name="Picture 12" descr="A group of green squares with white letters&#10;&#10;AI-generated content may be incorrect.">
              <a:extLst>
                <a:ext uri="{FF2B5EF4-FFF2-40B4-BE49-F238E27FC236}">
                  <a16:creationId xmlns:a16="http://schemas.microsoft.com/office/drawing/2014/main" id="{FFAB1CE0-0493-4719-880C-AC1D773551B7}"/>
                </a:ext>
              </a:extLst>
            </p:cNvPr>
            <p:cNvPicPr>
              <a:picLocks noChangeAspect="1"/>
            </p:cNvPicPr>
            <p:nvPr/>
          </p:nvPicPr>
          <p:blipFill>
            <a:blip r:embed="rId4">
              <a:extLst>
                <a:ext uri="{28A0092B-C50C-407E-A947-70E740481C1C}">
                  <a14:useLocalDpi xmlns:a14="http://schemas.microsoft.com/office/drawing/2010/main" val="0"/>
                </a:ext>
              </a:extLst>
            </a:blip>
            <a:srcRect l="1751" t="61090" r="70421" b="2105"/>
            <a:stretch/>
          </p:blipFill>
          <p:spPr>
            <a:xfrm>
              <a:off x="500800" y="2408565"/>
              <a:ext cx="795554" cy="809360"/>
            </a:xfrm>
            <a:prstGeom prst="rect">
              <a:avLst/>
            </a:prstGeom>
          </p:spPr>
        </p:pic>
      </p:grpSp>
      <p:grpSp>
        <p:nvGrpSpPr>
          <p:cNvPr id="17" name="Group 16">
            <a:extLst>
              <a:ext uri="{FF2B5EF4-FFF2-40B4-BE49-F238E27FC236}">
                <a16:creationId xmlns:a16="http://schemas.microsoft.com/office/drawing/2014/main" id="{270DF992-22B7-242A-35E5-FA72A25D9F68}"/>
              </a:ext>
            </a:extLst>
          </p:cNvPr>
          <p:cNvGrpSpPr/>
          <p:nvPr/>
        </p:nvGrpSpPr>
        <p:grpSpPr>
          <a:xfrm>
            <a:off x="500800" y="3358246"/>
            <a:ext cx="11190400" cy="809360"/>
            <a:chOff x="500800" y="3358246"/>
            <a:chExt cx="11190400" cy="809360"/>
          </a:xfrm>
        </p:grpSpPr>
        <p:sp>
          <p:nvSpPr>
            <p:cNvPr id="7" name="Content Placeholder 2">
              <a:extLst>
                <a:ext uri="{FF2B5EF4-FFF2-40B4-BE49-F238E27FC236}">
                  <a16:creationId xmlns:a16="http://schemas.microsoft.com/office/drawing/2014/main" id="{60883FC3-7563-B8D9-46F2-218EBC7E9295}"/>
                </a:ext>
              </a:extLst>
            </p:cNvPr>
            <p:cNvSpPr txBox="1">
              <a:spLocks/>
            </p:cNvSpPr>
            <p:nvPr/>
          </p:nvSpPr>
          <p:spPr>
            <a:xfrm>
              <a:off x="1359136" y="3368652"/>
              <a:ext cx="10332064" cy="72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Asthma control </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promotes the lowest effective ICS dose, minimizing long-term corticosteroid risks.</a:t>
              </a:r>
            </a:p>
            <a:p>
              <a:pPr marL="0" indent="0">
                <a:lnSpc>
                  <a:spcPct val="130000"/>
                </a:lnSpc>
                <a:spcBef>
                  <a:spcPts val="0"/>
                </a:spcBef>
                <a:buFont typeface="Arial" panose="020B0604020202020204" pitchFamily="34" charset="0"/>
                <a:buNone/>
              </a:pPr>
              <a:endParaRPr lang="en-GB" sz="1700" dirty="0"/>
            </a:p>
          </p:txBody>
        </p:sp>
        <p:pic>
          <p:nvPicPr>
            <p:cNvPr id="14" name="Picture 13" descr="A group of green squares with white letters&#10;&#10;AI-generated content may be incorrect.">
              <a:extLst>
                <a:ext uri="{FF2B5EF4-FFF2-40B4-BE49-F238E27FC236}">
                  <a16:creationId xmlns:a16="http://schemas.microsoft.com/office/drawing/2014/main" id="{A298E9D7-32FB-7659-43FC-052B795F3C6F}"/>
                </a:ext>
              </a:extLst>
            </p:cNvPr>
            <p:cNvPicPr>
              <a:picLocks noChangeAspect="1"/>
            </p:cNvPicPr>
            <p:nvPr/>
          </p:nvPicPr>
          <p:blipFill>
            <a:blip r:embed="rId4">
              <a:extLst>
                <a:ext uri="{28A0092B-C50C-407E-A947-70E740481C1C}">
                  <a14:useLocalDpi xmlns:a14="http://schemas.microsoft.com/office/drawing/2010/main" val="0"/>
                </a:ext>
              </a:extLst>
            </a:blip>
            <a:srcRect l="36076" t="2727" r="36096" b="60468"/>
            <a:stretch/>
          </p:blipFill>
          <p:spPr>
            <a:xfrm>
              <a:off x="500800" y="3358246"/>
              <a:ext cx="795554" cy="809360"/>
            </a:xfrm>
            <a:prstGeom prst="rect">
              <a:avLst/>
            </a:prstGeom>
          </p:spPr>
        </p:pic>
      </p:grpSp>
      <p:grpSp>
        <p:nvGrpSpPr>
          <p:cNvPr id="19" name="Group 18">
            <a:extLst>
              <a:ext uri="{FF2B5EF4-FFF2-40B4-BE49-F238E27FC236}">
                <a16:creationId xmlns:a16="http://schemas.microsoft.com/office/drawing/2014/main" id="{C7CCB04E-8B35-F5B1-A8C5-DA22EE497DFD}"/>
              </a:ext>
            </a:extLst>
          </p:cNvPr>
          <p:cNvGrpSpPr/>
          <p:nvPr/>
        </p:nvGrpSpPr>
        <p:grpSpPr>
          <a:xfrm>
            <a:off x="476655" y="4313910"/>
            <a:ext cx="9314133" cy="819299"/>
            <a:chOff x="476655" y="4313910"/>
            <a:chExt cx="9314133" cy="819299"/>
          </a:xfrm>
        </p:grpSpPr>
        <p:sp>
          <p:nvSpPr>
            <p:cNvPr id="4" name="Content Placeholder 2">
              <a:extLst>
                <a:ext uri="{FF2B5EF4-FFF2-40B4-BE49-F238E27FC236}">
                  <a16:creationId xmlns:a16="http://schemas.microsoft.com/office/drawing/2014/main" id="{4A43EB96-C613-ECBC-9200-E1F0F3DE2F83}"/>
                </a:ext>
              </a:extLst>
            </p:cNvPr>
            <p:cNvSpPr txBox="1">
              <a:spLocks/>
            </p:cNvSpPr>
            <p:nvPr/>
          </p:nvSpPr>
          <p:spPr>
            <a:xfrm>
              <a:off x="1359136" y="4318141"/>
              <a:ext cx="8431652"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Measurable cost savings</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lowers exacerbations and healthcare costs. </a:t>
              </a:r>
            </a:p>
          </p:txBody>
        </p:sp>
        <p:pic>
          <p:nvPicPr>
            <p:cNvPr id="15" name="Picture 14" descr="A group of green squares with white letters&#10;&#10;AI-generated content may be incorrect.">
              <a:extLst>
                <a:ext uri="{FF2B5EF4-FFF2-40B4-BE49-F238E27FC236}">
                  <a16:creationId xmlns:a16="http://schemas.microsoft.com/office/drawing/2014/main" id="{2EBBC6D3-4CAF-81D5-CC28-7F2ED92E44DD}"/>
                </a:ext>
              </a:extLst>
            </p:cNvPr>
            <p:cNvPicPr>
              <a:picLocks noChangeAspect="1"/>
            </p:cNvPicPr>
            <p:nvPr/>
          </p:nvPicPr>
          <p:blipFill>
            <a:blip r:embed="rId4">
              <a:extLst>
                <a:ext uri="{28A0092B-C50C-407E-A947-70E740481C1C}">
                  <a14:useLocalDpi xmlns:a14="http://schemas.microsoft.com/office/drawing/2010/main" val="0"/>
                </a:ext>
              </a:extLst>
            </a:blip>
            <a:srcRect l="36076" t="57070" r="36096" b="6125"/>
            <a:stretch/>
          </p:blipFill>
          <p:spPr>
            <a:xfrm>
              <a:off x="476655" y="4313910"/>
              <a:ext cx="795554" cy="809360"/>
            </a:xfrm>
            <a:prstGeom prst="rect">
              <a:avLst/>
            </a:prstGeom>
          </p:spPr>
        </p:pic>
      </p:grpSp>
      <p:pic>
        <p:nvPicPr>
          <p:cNvPr id="16" name="Picture 15" descr="A group of green squares with white letters&#10;&#10;AI-generated content may be incorrect.">
            <a:extLst>
              <a:ext uri="{FF2B5EF4-FFF2-40B4-BE49-F238E27FC236}">
                <a16:creationId xmlns:a16="http://schemas.microsoft.com/office/drawing/2014/main" id="{24C83DC9-EBF6-FFD0-037A-988983D1EB55}"/>
              </a:ext>
            </a:extLst>
          </p:cNvPr>
          <p:cNvPicPr>
            <a:picLocks noChangeAspect="1"/>
          </p:cNvPicPr>
          <p:nvPr/>
        </p:nvPicPr>
        <p:blipFill>
          <a:blip r:embed="rId4">
            <a:extLst>
              <a:ext uri="{28A0092B-C50C-407E-A947-70E740481C1C}">
                <a14:useLocalDpi xmlns:a14="http://schemas.microsoft.com/office/drawing/2010/main" val="0"/>
              </a:ext>
            </a:extLst>
          </a:blip>
          <a:srcRect l="69295" t="28869" r="2877" b="34326"/>
          <a:stretch/>
        </p:blipFill>
        <p:spPr>
          <a:xfrm>
            <a:off x="476655" y="5263591"/>
            <a:ext cx="795554" cy="809360"/>
          </a:xfrm>
          <a:prstGeom prst="rect">
            <a:avLst/>
          </a:prstGeom>
        </p:spPr>
      </p:pic>
    </p:spTree>
    <p:extLst>
      <p:ext uri="{BB962C8B-B14F-4D97-AF65-F5344CB8AC3E}">
        <p14:creationId xmlns:p14="http://schemas.microsoft.com/office/powerpoint/2010/main" val="284044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2B1-6696-523E-0E13-1FC03587BF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497443-AE09-7615-15C8-38523289D8AF}"/>
              </a:ext>
            </a:extLst>
          </p:cNvPr>
          <p:cNvSpPr/>
          <p:nvPr/>
        </p:nvSpPr>
        <p:spPr>
          <a:xfrm>
            <a:off x="447259" y="5397620"/>
            <a:ext cx="11203689" cy="595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54C6F0C-9FEF-C9D5-5A10-482D3979C0AF}"/>
              </a:ext>
            </a:extLst>
          </p:cNvPr>
          <p:cNvSpPr>
            <a:spLocks noGrp="1"/>
          </p:cNvSpPr>
          <p:nvPr>
            <p:ph type="title"/>
          </p:nvPr>
        </p:nvSpPr>
        <p:spPr>
          <a:xfrm>
            <a:off x="494155" y="333784"/>
            <a:ext cx="10515600" cy="1325563"/>
          </a:xfrm>
        </p:spPr>
        <p:txBody>
          <a:bodyPr/>
          <a:lstStyle/>
          <a:p>
            <a:r>
              <a:rPr lang="en-GB" dirty="0"/>
              <a:t>Treatment: </a:t>
            </a:r>
            <a:r>
              <a:rPr lang="en-GB" sz="4400" dirty="0"/>
              <a:t>AIR and MART (ICS/LABA)</a:t>
            </a:r>
            <a:endParaRPr lang="en-GB" dirty="0"/>
          </a:p>
        </p:txBody>
      </p:sp>
      <p:sp>
        <p:nvSpPr>
          <p:cNvPr id="4" name="Rectangle 1">
            <a:extLst>
              <a:ext uri="{FF2B5EF4-FFF2-40B4-BE49-F238E27FC236}">
                <a16:creationId xmlns:a16="http://schemas.microsoft.com/office/drawing/2014/main" id="{DDFDCD45-CFC5-D4CC-6C56-C6CEF797757E}"/>
              </a:ext>
            </a:extLst>
          </p:cNvPr>
          <p:cNvSpPr>
            <a:spLocks noGrp="1" noChangeArrowheads="1"/>
          </p:cNvSpPr>
          <p:nvPr>
            <p:ph idx="1"/>
          </p:nvPr>
        </p:nvSpPr>
        <p:spPr bwMode="auto">
          <a:xfrm>
            <a:off x="523973" y="1427236"/>
            <a:ext cx="11203689" cy="3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Reduced exacerbations and hospital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dmissions: </a:t>
            </a:r>
            <a:r>
              <a:rPr kumimoji="0" lang="en-US" altLang="en-US" sz="1800" b="0" i="0" u="none" strike="noStrike" cap="none" normalizeH="0" baseline="0" dirty="0">
                <a:ln>
                  <a:noFill/>
                </a:ln>
                <a:solidFill>
                  <a:schemeClr val="tx1"/>
                </a:solidFill>
                <a:effectLst/>
                <a:ea typeface="Calibri" panose="020F0502020204030204" pitchFamily="34" charset="0"/>
              </a:rPr>
              <a:t>MART (ICS/LABA) therapy reduces severe asthma attacks                     and hospital admissions by combining  maintenance and reliever therapy in a single inhaler​​.</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Cost-effective: </a:t>
            </a:r>
            <a:r>
              <a:rPr kumimoji="0" lang="en-US" altLang="en-US" sz="1800" b="0" i="0" u="none" strike="noStrike" cap="none" normalizeH="0" baseline="0" dirty="0">
                <a:ln>
                  <a:noFill/>
                </a:ln>
                <a:solidFill>
                  <a:schemeClr val="tx1"/>
                </a:solidFill>
                <a:effectLst/>
                <a:ea typeface="Calibri" panose="020F0502020204030204" pitchFamily="34" charset="0"/>
              </a:rPr>
              <a:t>MART is a cost-effective approach, leading to fewer exacerbations and healthcare visits, ultimately saving costs​​.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Simplified treatment: </a:t>
            </a:r>
            <a:r>
              <a:rPr kumimoji="0" lang="en-US" altLang="en-US" sz="1800" b="0" i="0" u="none" strike="noStrike" cap="none" normalizeH="0" baseline="0" dirty="0">
                <a:ln>
                  <a:noFill/>
                </a:ln>
                <a:solidFill>
                  <a:schemeClr val="tx1"/>
                </a:solidFill>
                <a:effectLst/>
                <a:ea typeface="Calibri" panose="020F0502020204030204" pitchFamily="34" charset="0"/>
              </a:rPr>
              <a:t>Single-inhaler MART simplifies management, improving adherence by reducing the need for  multiple inhalers​​.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Consistent guidelines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cross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ges: </a:t>
            </a:r>
            <a:r>
              <a:rPr kumimoji="0" lang="en-US" altLang="en-US" sz="1800" b="0" i="0" u="none" strike="noStrike" cap="none" normalizeH="0" baseline="0" dirty="0">
                <a:ln>
                  <a:noFill/>
                </a:ln>
                <a:solidFill>
                  <a:schemeClr val="tx1"/>
                </a:solidFill>
                <a:effectLst/>
                <a:ea typeface="Calibri" panose="020F0502020204030204" pitchFamily="34" charset="0"/>
              </a:rPr>
              <a:t>Standardised MART use for ages 12+ aligns                                                               treatment approaches, ensuring consistent asthma management across age groups​.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Long-term health </a:t>
            </a:r>
            <a:r>
              <a:rPr lang="en-US" altLang="en-US" sz="1800" b="1" dirty="0">
                <a:solidFill>
                  <a:schemeClr val="tx1"/>
                </a:solidFill>
                <a:ea typeface="Calibri" panose="020F0502020204030204" pitchFamily="34" charset="0"/>
              </a:rPr>
              <a:t>b</a:t>
            </a:r>
            <a:r>
              <a:rPr kumimoji="0" lang="en-US" altLang="en-US" sz="1800" b="1" i="0" u="none" strike="noStrike" cap="none" normalizeH="0" baseline="0" dirty="0">
                <a:ln>
                  <a:noFill/>
                </a:ln>
                <a:solidFill>
                  <a:schemeClr val="tx1"/>
                </a:solidFill>
                <a:effectLst/>
                <a:ea typeface="Calibri" panose="020F0502020204030204" pitchFamily="34" charset="0"/>
              </a:rPr>
              <a:t>enefits: </a:t>
            </a:r>
            <a:r>
              <a:rPr kumimoji="0" lang="en-US" altLang="en-US" sz="1800" b="0" i="0" u="none" strike="noStrike" cap="none" normalizeH="0" baseline="0" dirty="0">
                <a:ln>
                  <a:noFill/>
                </a:ln>
                <a:solidFill>
                  <a:schemeClr val="tx1"/>
                </a:solidFill>
                <a:effectLst/>
                <a:ea typeface="Calibri" panose="020F0502020204030204" pitchFamily="34" charset="0"/>
              </a:rPr>
              <a:t>Encourages the lowest effective dose of ICS, reducing risks                                          associated with long-term corticosteroid use​.</a:t>
            </a:r>
          </a:p>
        </p:txBody>
      </p:sp>
      <p:sp>
        <p:nvSpPr>
          <p:cNvPr id="5" name="TextBox 4">
            <a:extLst>
              <a:ext uri="{FF2B5EF4-FFF2-40B4-BE49-F238E27FC236}">
                <a16:creationId xmlns:a16="http://schemas.microsoft.com/office/drawing/2014/main" id="{BE408979-007C-187C-30B8-697AA27A477B}"/>
              </a:ext>
            </a:extLst>
          </p:cNvPr>
          <p:cNvSpPr txBox="1"/>
          <p:nvPr/>
        </p:nvSpPr>
        <p:spPr>
          <a:xfrm>
            <a:off x="523972" y="5456127"/>
            <a:ext cx="10060885" cy="430887"/>
          </a:xfrm>
          <a:prstGeom prst="rect">
            <a:avLst/>
          </a:prstGeom>
          <a:noFill/>
        </p:spPr>
        <p:txBody>
          <a:bodyPr wrap="square">
            <a:spAutoFit/>
          </a:bodyPr>
          <a:lstStyle/>
          <a:p>
            <a:pPr eaLnBrk="0" fontAlgn="base" hangingPunct="0">
              <a:lnSpc>
                <a:spcPct val="100000"/>
              </a:lnSpc>
              <a:spcBef>
                <a:spcPct val="0"/>
              </a:spcBef>
              <a:spcAft>
                <a:spcPct val="0"/>
              </a:spcAft>
            </a:pPr>
            <a:r>
              <a:rPr kumimoji="0" lang="en-GB" sz="2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Scan the QR code to view the PCRS MART top tips article.</a:t>
            </a:r>
            <a:endParaRPr kumimoji="0" lang="en-US" altLang="en-US"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qr code with a white background&#10;&#10;AI-generated content may be incorrect.">
            <a:hlinkClick r:id="rId3"/>
            <a:extLst>
              <a:ext uri="{FF2B5EF4-FFF2-40B4-BE49-F238E27FC236}">
                <a16:creationId xmlns:a16="http://schemas.microsoft.com/office/drawing/2014/main" id="{D9F54E31-DD16-2F6A-DFE9-20E2B468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685" y="4536243"/>
            <a:ext cx="1610139" cy="1610139"/>
          </a:xfrm>
          <a:prstGeom prst="rect">
            <a:avLst/>
          </a:prstGeom>
        </p:spPr>
      </p:pic>
      <p:pic>
        <p:nvPicPr>
          <p:cNvPr id="10" name="Picture 9">
            <a:extLst>
              <a:ext uri="{FF2B5EF4-FFF2-40B4-BE49-F238E27FC236}">
                <a16:creationId xmlns:a16="http://schemas.microsoft.com/office/drawing/2014/main" id="{8A7CA1C4-0F54-93FF-0A54-4DCBA21DC8B4}"/>
              </a:ext>
            </a:extLst>
          </p:cNvPr>
          <p:cNvPicPr>
            <a:picLocks noChangeAspect="1"/>
          </p:cNvPicPr>
          <p:nvPr/>
        </p:nvPicPr>
        <p:blipFill>
          <a:blip r:embed="rId5"/>
          <a:stretch>
            <a:fillRect/>
          </a:stretch>
        </p:blipFill>
        <p:spPr>
          <a:xfrm>
            <a:off x="8754460" y="3849327"/>
            <a:ext cx="1504732" cy="21340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10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510500-D27D-0762-E49D-BBAE91C766CF}"/>
              </a:ext>
            </a:extLst>
          </p:cNvPr>
          <p:cNvPicPr>
            <a:picLocks noGrp="1" noChangeAspect="1"/>
          </p:cNvPicPr>
          <p:nvPr>
            <p:ph idx="1"/>
          </p:nvPr>
        </p:nvPicPr>
        <p:blipFill>
          <a:blip r:embed="rId3"/>
          <a:stretch>
            <a:fillRect/>
          </a:stretch>
        </p:blipFill>
        <p:spPr>
          <a:xfrm>
            <a:off x="2276061" y="74475"/>
            <a:ext cx="7323059" cy="6024839"/>
          </a:xfrm>
        </p:spPr>
      </p:pic>
      <p:sp>
        <p:nvSpPr>
          <p:cNvPr id="2" name="Arrow: Left 1">
            <a:extLst>
              <a:ext uri="{FF2B5EF4-FFF2-40B4-BE49-F238E27FC236}">
                <a16:creationId xmlns:a16="http://schemas.microsoft.com/office/drawing/2014/main" id="{B27319A6-327E-EB13-6200-84DD60FE86BD}"/>
              </a:ext>
            </a:extLst>
          </p:cNvPr>
          <p:cNvSpPr/>
          <p:nvPr/>
        </p:nvSpPr>
        <p:spPr>
          <a:xfrm>
            <a:off x="9308619" y="2422569"/>
            <a:ext cx="2589195" cy="194430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Educational tools  support guideline implementation</a:t>
            </a:r>
          </a:p>
        </p:txBody>
      </p:sp>
    </p:spTree>
    <p:extLst>
      <p:ext uri="{BB962C8B-B14F-4D97-AF65-F5344CB8AC3E}">
        <p14:creationId xmlns:p14="http://schemas.microsoft.com/office/powerpoint/2010/main" val="273833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9DE6A-05ED-F329-8E13-E5512071BC89}"/>
              </a:ext>
            </a:extLst>
          </p:cNvPr>
          <p:cNvPicPr>
            <a:picLocks noChangeAspect="1"/>
          </p:cNvPicPr>
          <p:nvPr/>
        </p:nvPicPr>
        <p:blipFill>
          <a:blip r:embed="rId3"/>
          <a:stretch>
            <a:fillRect/>
          </a:stretch>
        </p:blipFill>
        <p:spPr>
          <a:xfrm>
            <a:off x="863875" y="111516"/>
            <a:ext cx="5745646" cy="6115764"/>
          </a:xfrm>
          <a:prstGeom prst="rect">
            <a:avLst/>
          </a:prstGeom>
        </p:spPr>
      </p:pic>
      <p:sp>
        <p:nvSpPr>
          <p:cNvPr id="8" name="Rectangle 7">
            <a:extLst>
              <a:ext uri="{FF2B5EF4-FFF2-40B4-BE49-F238E27FC236}">
                <a16:creationId xmlns:a16="http://schemas.microsoft.com/office/drawing/2014/main" id="{61D53BF2-5326-113A-AE2C-B7CD4BBEEB80}"/>
              </a:ext>
            </a:extLst>
          </p:cNvPr>
          <p:cNvSpPr/>
          <p:nvPr/>
        </p:nvSpPr>
        <p:spPr>
          <a:xfrm>
            <a:off x="7166113" y="1898374"/>
            <a:ext cx="4502426" cy="4124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rgbClr val="FFE38B"/>
                </a:solidFill>
              </a:rPr>
              <a:t>Stepping down TIPS</a:t>
            </a:r>
          </a:p>
          <a:p>
            <a:pPr algn="ctr"/>
            <a:r>
              <a:rPr lang="en-GB" b="1" u="sng" dirty="0">
                <a:solidFill>
                  <a:srgbClr val="FFE38B"/>
                </a:solidFill>
              </a:rPr>
              <a:t>(adults and young people 12+)</a:t>
            </a:r>
          </a:p>
          <a:p>
            <a:pPr algn="ctr"/>
            <a:endParaRPr lang="en-GB" dirty="0"/>
          </a:p>
          <a:p>
            <a:r>
              <a:rPr lang="en-GB" dirty="0"/>
              <a:t> </a:t>
            </a:r>
            <a:r>
              <a:rPr lang="en-GB" b="1" dirty="0"/>
              <a:t>Consider reducing asthma therapy if:</a:t>
            </a:r>
          </a:p>
          <a:p>
            <a:pPr marL="285750" indent="-285750">
              <a:buFont typeface="Arial" panose="020B0604020202020204" pitchFamily="34" charset="0"/>
              <a:buChar char="•"/>
            </a:pPr>
            <a:r>
              <a:rPr lang="en-GB" dirty="0"/>
              <a:t>Asthma is well controlled for 3 months.</a:t>
            </a:r>
          </a:p>
          <a:p>
            <a:endParaRPr lang="en-GB" dirty="0"/>
          </a:p>
          <a:p>
            <a:r>
              <a:rPr lang="en-GB" dirty="0"/>
              <a:t>- Discuss the risks and benefits of this change, factoring in the treatment's effectiveness, side effects, and the individual’s preferences.</a:t>
            </a:r>
          </a:p>
          <a:p>
            <a:r>
              <a:rPr lang="en-GB" dirty="0"/>
              <a:t>- If stepping down from low-dose ICS or low-dose MART, switch to low-dose ICS/formoterol as needed. </a:t>
            </a:r>
          </a:p>
          <a:p>
            <a:r>
              <a:rPr lang="en-GB" dirty="0"/>
              <a:t>- Establish a plan for self-monitoring and follow-up, and update the PAAP</a:t>
            </a:r>
          </a:p>
        </p:txBody>
      </p:sp>
    </p:spTree>
    <p:extLst>
      <p:ext uri="{BB962C8B-B14F-4D97-AF65-F5344CB8AC3E}">
        <p14:creationId xmlns:p14="http://schemas.microsoft.com/office/powerpoint/2010/main" val="129390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C41-5059-01A7-E15F-98EADA4A7298}"/>
              </a:ext>
            </a:extLst>
          </p:cNvPr>
          <p:cNvSpPr>
            <a:spLocks noGrp="1"/>
          </p:cNvSpPr>
          <p:nvPr>
            <p:ph type="title"/>
          </p:nvPr>
        </p:nvSpPr>
        <p:spPr>
          <a:xfrm>
            <a:off x="589280" y="144105"/>
            <a:ext cx="10271760" cy="1325563"/>
          </a:xfrm>
        </p:spPr>
        <p:txBody>
          <a:bodyPr anchor="ctr">
            <a:normAutofit/>
          </a:bodyPr>
          <a:lstStyle/>
          <a:p>
            <a:r>
              <a:rPr lang="en-GB" sz="3600" b="1" dirty="0"/>
              <a:t>Supporting the development of local guidelines</a:t>
            </a:r>
            <a:endParaRPr lang="en-GB" sz="3600" dirty="0"/>
          </a:p>
        </p:txBody>
      </p:sp>
      <p:graphicFrame>
        <p:nvGraphicFramePr>
          <p:cNvPr id="6" name="Rectangle 1">
            <a:extLst>
              <a:ext uri="{FF2B5EF4-FFF2-40B4-BE49-F238E27FC236}">
                <a16:creationId xmlns:a16="http://schemas.microsoft.com/office/drawing/2014/main" id="{B3D6818B-EACF-4ED8-7903-FBFA9C6C27D3}"/>
              </a:ext>
            </a:extLst>
          </p:cNvPr>
          <p:cNvGraphicFramePr>
            <a:graphicFrameLocks noGrp="1"/>
          </p:cNvGraphicFramePr>
          <p:nvPr>
            <p:ph idx="1"/>
            <p:extLst>
              <p:ext uri="{D42A27DB-BD31-4B8C-83A1-F6EECF244321}">
                <p14:modId xmlns:p14="http://schemas.microsoft.com/office/powerpoint/2010/main" val="2170609016"/>
              </p:ext>
            </p:extLst>
          </p:nvPr>
        </p:nvGraphicFramePr>
        <p:xfrm>
          <a:off x="589280" y="1469668"/>
          <a:ext cx="10027920" cy="47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A0C5-84B3-62B7-43B7-D1C81F752C7C}"/>
              </a:ext>
            </a:extLst>
          </p:cNvPr>
          <p:cNvSpPr>
            <a:spLocks noGrp="1"/>
          </p:cNvSpPr>
          <p:nvPr>
            <p:ph type="title"/>
          </p:nvPr>
        </p:nvSpPr>
        <p:spPr>
          <a:xfrm>
            <a:off x="421198" y="243795"/>
            <a:ext cx="10515600" cy="1110740"/>
          </a:xfrm>
        </p:spPr>
        <p:txBody>
          <a:bodyPr>
            <a:normAutofit/>
          </a:bodyPr>
          <a:lstStyle/>
          <a:p>
            <a:r>
              <a:rPr lang="en-GB" b="1" dirty="0">
                <a:ea typeface="Calibri" panose="020F0502020204030204" pitchFamily="34" charset="0"/>
              </a:rPr>
              <a:t>Risks of blanket switches of inhaler types</a:t>
            </a:r>
          </a:p>
        </p:txBody>
      </p:sp>
      <p:sp>
        <p:nvSpPr>
          <p:cNvPr id="3" name="Content Placeholder 2">
            <a:extLst>
              <a:ext uri="{FF2B5EF4-FFF2-40B4-BE49-F238E27FC236}">
                <a16:creationId xmlns:a16="http://schemas.microsoft.com/office/drawing/2014/main" id="{247950FF-EE4D-F1DA-7E55-D68C2A035BE3}"/>
              </a:ext>
            </a:extLst>
          </p:cNvPr>
          <p:cNvSpPr>
            <a:spLocks noGrp="1"/>
          </p:cNvSpPr>
          <p:nvPr>
            <p:ph idx="1"/>
          </p:nvPr>
        </p:nvSpPr>
        <p:spPr>
          <a:xfrm>
            <a:off x="256674" y="1475865"/>
            <a:ext cx="7475622" cy="4518524"/>
          </a:xfrm>
        </p:spPr>
        <p:txBody>
          <a:bodyPr/>
          <a:lstStyle/>
          <a:p>
            <a:pPr marL="0" indent="0">
              <a:buNone/>
            </a:pPr>
            <a:br>
              <a:rPr lang="en-GB" dirty="0"/>
            </a:br>
            <a:endParaRPr lang="en-GB" dirty="0"/>
          </a:p>
          <a:p>
            <a:pPr marL="0" indent="0">
              <a:buNone/>
            </a:pPr>
            <a:endParaRPr lang="en-GB" dirty="0"/>
          </a:p>
        </p:txBody>
      </p:sp>
      <p:sp>
        <p:nvSpPr>
          <p:cNvPr id="5" name="Rectangle 2">
            <a:extLst>
              <a:ext uri="{FF2B5EF4-FFF2-40B4-BE49-F238E27FC236}">
                <a16:creationId xmlns:a16="http://schemas.microsoft.com/office/drawing/2014/main" id="{1EB05777-96CF-860D-FD28-07C9E35F7F42}"/>
              </a:ext>
            </a:extLst>
          </p:cNvPr>
          <p:cNvSpPr>
            <a:spLocks noChangeArrowheads="1"/>
          </p:cNvSpPr>
          <p:nvPr/>
        </p:nvSpPr>
        <p:spPr bwMode="auto">
          <a:xfrm>
            <a:off x="616402" y="1463106"/>
            <a:ext cx="819064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Adherence issues: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Patients may struggle to adjust to new inhaler types, leading to lower adherence and poorer asthma control​.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Technique challenges: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Switching to unfamiliar devices can cause technique errors, reducing medication effectiveness​.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 preference: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 choice should consider patient comfort with the device; the best inhaler is the one they will reliably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Environmental and health </a:t>
            </a:r>
            <a:r>
              <a:rPr lang="en-US" altLang="en-US" b="1" dirty="0" err="1">
                <a:latin typeface="Calibri" panose="020F0502020204030204" pitchFamily="34" charset="0"/>
                <a:ea typeface="Calibri" panose="020F0502020204030204" pitchFamily="34" charset="0"/>
                <a:cs typeface="Calibri" panose="020F0502020204030204" pitchFamily="34" charset="0"/>
              </a:rPr>
              <a:t>i</a:t>
            </a: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mpact: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Select inhalers based on both environmental impact and patient suitability to balance sustainability with effective asthma management​.</a:t>
            </a:r>
          </a:p>
        </p:txBody>
      </p:sp>
      <p:sp>
        <p:nvSpPr>
          <p:cNvPr id="8" name="Rectangle 7">
            <a:extLst>
              <a:ext uri="{FF2B5EF4-FFF2-40B4-BE49-F238E27FC236}">
                <a16:creationId xmlns:a16="http://schemas.microsoft.com/office/drawing/2014/main" id="{DBD50D66-E854-752D-8E7B-0BB440FBE485}"/>
              </a:ext>
            </a:extLst>
          </p:cNvPr>
          <p:cNvSpPr/>
          <p:nvPr/>
        </p:nvSpPr>
        <p:spPr>
          <a:xfrm>
            <a:off x="8807044" y="3523456"/>
            <a:ext cx="3128282" cy="17442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The best/greenest inhaler is the one the patient will use</a:t>
            </a:r>
          </a:p>
        </p:txBody>
      </p:sp>
      <p:pic>
        <p:nvPicPr>
          <p:cNvPr id="7" name="Picture 6" descr="A cartoon of lungs with a check mark&#10;&#10;AI-generated content may be incorrect.">
            <a:extLst>
              <a:ext uri="{FF2B5EF4-FFF2-40B4-BE49-F238E27FC236}">
                <a16:creationId xmlns:a16="http://schemas.microsoft.com/office/drawing/2014/main" id="{77D7119E-1F43-4A52-1956-954E2CAB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98" y="1758260"/>
            <a:ext cx="1964619" cy="2253004"/>
          </a:xfrm>
          <a:prstGeom prst="rect">
            <a:avLst/>
          </a:prstGeom>
        </p:spPr>
      </p:pic>
      <p:sp>
        <p:nvSpPr>
          <p:cNvPr id="9" name="TextBox 8">
            <a:extLst>
              <a:ext uri="{FF2B5EF4-FFF2-40B4-BE49-F238E27FC236}">
                <a16:creationId xmlns:a16="http://schemas.microsoft.com/office/drawing/2014/main" id="{511D14AA-78E3-4844-C8AE-0B62EA7621B2}"/>
              </a:ext>
            </a:extLst>
          </p:cNvPr>
          <p:cNvSpPr txBox="1"/>
          <p:nvPr/>
        </p:nvSpPr>
        <p:spPr>
          <a:xfrm rot="10800000" flipV="1">
            <a:off x="926539" y="4513577"/>
            <a:ext cx="221312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PCRS resources to support you in this area:</a:t>
            </a:r>
            <a:endPar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1ED8814-15B0-55E6-829D-9B93F565CBAB}"/>
              </a:ext>
            </a:extLst>
          </p:cNvPr>
          <p:cNvGrpSpPr/>
          <p:nvPr/>
        </p:nvGrpSpPr>
        <p:grpSpPr>
          <a:xfrm>
            <a:off x="3125914" y="4011264"/>
            <a:ext cx="1720380" cy="2206564"/>
            <a:chOff x="1808791" y="4079598"/>
            <a:chExt cx="1720380" cy="2206564"/>
          </a:xfrm>
        </p:grpSpPr>
        <p:pic>
          <p:nvPicPr>
            <p:cNvPr id="11" name="Picture 10" descr="A qr code on a black background&#10;&#10;AI-generated content may be incorrect.">
              <a:hlinkClick r:id="rId4"/>
              <a:extLst>
                <a:ext uri="{FF2B5EF4-FFF2-40B4-BE49-F238E27FC236}">
                  <a16:creationId xmlns:a16="http://schemas.microsoft.com/office/drawing/2014/main" id="{525327A4-B806-9F45-DE68-03C84B00A9CF}"/>
                </a:ext>
              </a:extLst>
            </p:cNvPr>
            <p:cNvPicPr>
              <a:picLocks noChangeAspect="1"/>
            </p:cNvPicPr>
            <p:nvPr/>
          </p:nvPicPr>
          <p:blipFill>
            <a:blip r:embed="rId5">
              <a:extLst>
                <a:ext uri="{28A0092B-C50C-407E-A947-70E740481C1C}">
                  <a14:useLocalDpi xmlns:a14="http://schemas.microsoft.com/office/drawing/2010/main" val="0"/>
                </a:ext>
              </a:extLst>
            </a:blip>
            <a:srcRect r="45711"/>
            <a:stretch/>
          </p:blipFill>
          <p:spPr>
            <a:xfrm>
              <a:off x="1808791" y="4503626"/>
              <a:ext cx="1720380" cy="1782536"/>
            </a:xfrm>
            <a:prstGeom prst="rect">
              <a:avLst/>
            </a:prstGeom>
          </p:spPr>
        </p:pic>
        <p:sp>
          <p:nvSpPr>
            <p:cNvPr id="12" name="TextBox 11">
              <a:extLst>
                <a:ext uri="{FF2B5EF4-FFF2-40B4-BE49-F238E27FC236}">
                  <a16:creationId xmlns:a16="http://schemas.microsoft.com/office/drawing/2014/main" id="{D4C378FC-52FC-8001-FB9B-3E64B37320EB}"/>
                </a:ext>
              </a:extLst>
            </p:cNvPr>
            <p:cNvSpPr txBox="1"/>
            <p:nvPr/>
          </p:nvSpPr>
          <p:spPr>
            <a:xfrm rot="10800000" flipV="1">
              <a:off x="1845719" y="4079598"/>
              <a:ext cx="1646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Greener Respiratory Pathway (Maintenance and comorbidities</a:t>
              </a:r>
            </a:p>
          </p:txBody>
        </p:sp>
      </p:grpSp>
      <p:grpSp>
        <p:nvGrpSpPr>
          <p:cNvPr id="19" name="Group 18">
            <a:extLst>
              <a:ext uri="{FF2B5EF4-FFF2-40B4-BE49-F238E27FC236}">
                <a16:creationId xmlns:a16="http://schemas.microsoft.com/office/drawing/2014/main" id="{07D2EDC8-8036-51BB-1C6F-26CF03556EE9}"/>
              </a:ext>
            </a:extLst>
          </p:cNvPr>
          <p:cNvGrpSpPr/>
          <p:nvPr/>
        </p:nvGrpSpPr>
        <p:grpSpPr>
          <a:xfrm>
            <a:off x="4734383" y="3977154"/>
            <a:ext cx="1742041" cy="2088511"/>
            <a:chOff x="5078717" y="4056303"/>
            <a:chExt cx="1742041" cy="2088511"/>
          </a:xfrm>
        </p:grpSpPr>
        <p:sp>
          <p:nvSpPr>
            <p:cNvPr id="6" name="TextBox 5">
              <a:extLst>
                <a:ext uri="{FF2B5EF4-FFF2-40B4-BE49-F238E27FC236}">
                  <a16:creationId xmlns:a16="http://schemas.microsoft.com/office/drawing/2014/main" id="{BF8AA61D-7812-EFBA-75DA-E12133927F20}"/>
                </a:ext>
              </a:extLst>
            </p:cNvPr>
            <p:cNvSpPr txBox="1"/>
            <p:nvPr/>
          </p:nvSpPr>
          <p:spPr>
            <a:xfrm rot="10800000" flipV="1">
              <a:off x="5078717" y="4056303"/>
              <a:ext cx="17420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Short videos on minimising MDI’s and switching to DPIs</a:t>
              </a:r>
            </a:p>
          </p:txBody>
        </p:sp>
        <p:pic>
          <p:nvPicPr>
            <p:cNvPr id="14" name="Picture 13" descr="A qr code with a black background&#10;&#10;AI-generated content may be incorrect.">
              <a:hlinkClick r:id="rId6"/>
              <a:extLst>
                <a:ext uri="{FF2B5EF4-FFF2-40B4-BE49-F238E27FC236}">
                  <a16:creationId xmlns:a16="http://schemas.microsoft.com/office/drawing/2014/main" id="{0767F84F-38A9-D5BA-E382-B741FBB57D76}"/>
                </a:ext>
              </a:extLst>
            </p:cNvPr>
            <p:cNvPicPr>
              <a:picLocks noChangeAspect="1"/>
            </p:cNvPicPr>
            <p:nvPr/>
          </p:nvPicPr>
          <p:blipFill>
            <a:blip r:embed="rId7">
              <a:extLst>
                <a:ext uri="{28A0092B-C50C-407E-A947-70E740481C1C}">
                  <a14:useLocalDpi xmlns:a14="http://schemas.microsoft.com/office/drawing/2010/main" val="0"/>
                </a:ext>
              </a:extLst>
            </a:blip>
            <a:srcRect r="39417"/>
            <a:stretch/>
          </p:blipFill>
          <p:spPr>
            <a:xfrm>
              <a:off x="5114636" y="4594082"/>
              <a:ext cx="1670205" cy="1550732"/>
            </a:xfrm>
            <a:prstGeom prst="rect">
              <a:avLst/>
            </a:prstGeom>
          </p:spPr>
        </p:pic>
      </p:grpSp>
      <p:grpSp>
        <p:nvGrpSpPr>
          <p:cNvPr id="18" name="Group 17">
            <a:extLst>
              <a:ext uri="{FF2B5EF4-FFF2-40B4-BE49-F238E27FC236}">
                <a16:creationId xmlns:a16="http://schemas.microsoft.com/office/drawing/2014/main" id="{76F72DBC-B554-3533-7B17-0442F6411F93}"/>
              </a:ext>
            </a:extLst>
          </p:cNvPr>
          <p:cNvGrpSpPr/>
          <p:nvPr/>
        </p:nvGrpSpPr>
        <p:grpSpPr>
          <a:xfrm>
            <a:off x="6513352" y="4011264"/>
            <a:ext cx="1732987" cy="2108854"/>
            <a:chOff x="6523806" y="4054813"/>
            <a:chExt cx="1732987" cy="2108854"/>
          </a:xfrm>
        </p:grpSpPr>
        <p:sp>
          <p:nvSpPr>
            <p:cNvPr id="15" name="TextBox 14">
              <a:extLst>
                <a:ext uri="{FF2B5EF4-FFF2-40B4-BE49-F238E27FC236}">
                  <a16:creationId xmlns:a16="http://schemas.microsoft.com/office/drawing/2014/main" id="{B38B5F06-EB8E-3C56-B134-366B14FCC159}"/>
                </a:ext>
              </a:extLst>
            </p:cNvPr>
            <p:cNvSpPr txBox="1"/>
            <p:nvPr/>
          </p:nvSpPr>
          <p:spPr>
            <a:xfrm rot="10800000" flipV="1">
              <a:off x="6523806" y="4054813"/>
              <a:ext cx="1732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‘Blanket’ switching of inhaler types: Why is this a bad idea? -</a:t>
              </a:r>
            </a:p>
          </p:txBody>
        </p:sp>
        <p:pic>
          <p:nvPicPr>
            <p:cNvPr id="17" name="Picture 16" descr="A qr code on a black background&#10;&#10;AI-generated content may be incorrect.">
              <a:hlinkClick r:id="rId8"/>
              <a:extLst>
                <a:ext uri="{FF2B5EF4-FFF2-40B4-BE49-F238E27FC236}">
                  <a16:creationId xmlns:a16="http://schemas.microsoft.com/office/drawing/2014/main" id="{FF1274D3-8494-7C67-231E-C11A06253037}"/>
                </a:ext>
              </a:extLst>
            </p:cNvPr>
            <p:cNvPicPr>
              <a:picLocks noChangeAspect="1"/>
            </p:cNvPicPr>
            <p:nvPr/>
          </p:nvPicPr>
          <p:blipFill>
            <a:blip r:embed="rId9">
              <a:extLst>
                <a:ext uri="{28A0092B-C50C-407E-A947-70E740481C1C}">
                  <a14:useLocalDpi xmlns:a14="http://schemas.microsoft.com/office/drawing/2010/main" val="0"/>
                </a:ext>
              </a:extLst>
            </a:blip>
            <a:srcRect r="40652"/>
            <a:stretch/>
          </p:blipFill>
          <p:spPr>
            <a:xfrm>
              <a:off x="6552163" y="4580643"/>
              <a:ext cx="1670205" cy="1583024"/>
            </a:xfrm>
            <a:prstGeom prst="rect">
              <a:avLst/>
            </a:prstGeom>
          </p:spPr>
        </p:pic>
      </p:grpSp>
    </p:spTree>
    <p:extLst>
      <p:ext uri="{BB962C8B-B14F-4D97-AF65-F5344CB8AC3E}">
        <p14:creationId xmlns:p14="http://schemas.microsoft.com/office/powerpoint/2010/main" val="14070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1D0-916D-4D40-0865-D9D6D531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0479-F3C3-7772-FCD6-ABB6333C6CA9}"/>
              </a:ext>
            </a:extLst>
          </p:cNvPr>
          <p:cNvSpPr>
            <a:spLocks noGrp="1"/>
          </p:cNvSpPr>
          <p:nvPr>
            <p:ph type="title"/>
          </p:nvPr>
        </p:nvSpPr>
        <p:spPr>
          <a:xfrm>
            <a:off x="533400" y="365125"/>
            <a:ext cx="10312400" cy="1325563"/>
          </a:xfrm>
        </p:spPr>
        <p:txBody>
          <a:bodyPr anchor="ctr">
            <a:normAutofit/>
          </a:bodyPr>
          <a:lstStyle/>
          <a:p>
            <a:r>
              <a:rPr lang="en-GB" b="1" dirty="0">
                <a:ea typeface="Calibri" panose="020F0502020204030204" pitchFamily="34" charset="0"/>
              </a:rPr>
              <a:t>Addressing health </a:t>
            </a:r>
            <a:r>
              <a:rPr lang="en-GB" dirty="0">
                <a:ea typeface="Calibri" panose="020F0502020204030204" pitchFamily="34" charset="0"/>
              </a:rPr>
              <a:t>i</a:t>
            </a:r>
            <a:r>
              <a:rPr lang="en-GB" b="1" dirty="0">
                <a:ea typeface="Calibri" panose="020F0502020204030204" pitchFamily="34" charset="0"/>
              </a:rPr>
              <a:t>nequalities in asthma </a:t>
            </a:r>
            <a:r>
              <a:rPr lang="en-GB" dirty="0">
                <a:ea typeface="Calibri" panose="020F0502020204030204" pitchFamily="34" charset="0"/>
              </a:rPr>
              <a:t>t</a:t>
            </a:r>
            <a:r>
              <a:rPr lang="en-GB" b="1" dirty="0">
                <a:ea typeface="Calibri" panose="020F0502020204030204" pitchFamily="34" charset="0"/>
              </a:rPr>
              <a:t>reatment</a:t>
            </a:r>
            <a:endParaRPr lang="en-GB" dirty="0">
              <a:ea typeface="Calibri" panose="020F0502020204030204" pitchFamily="34" charset="0"/>
            </a:endParaRPr>
          </a:p>
        </p:txBody>
      </p:sp>
      <p:graphicFrame>
        <p:nvGraphicFramePr>
          <p:cNvPr id="8" name="Content Placeholder 5">
            <a:extLst>
              <a:ext uri="{FF2B5EF4-FFF2-40B4-BE49-F238E27FC236}">
                <a16:creationId xmlns:a16="http://schemas.microsoft.com/office/drawing/2014/main" id="{CD8D9253-79F3-8350-8BF4-19AFDF11056D}"/>
              </a:ext>
            </a:extLst>
          </p:cNvPr>
          <p:cNvGraphicFramePr>
            <a:graphicFrameLocks noGrp="1"/>
          </p:cNvGraphicFramePr>
          <p:nvPr>
            <p:ph idx="1"/>
            <p:extLst>
              <p:ext uri="{D42A27DB-BD31-4B8C-83A1-F6EECF244321}">
                <p14:modId xmlns:p14="http://schemas.microsoft.com/office/powerpoint/2010/main" val="1079562656"/>
              </p:ext>
            </p:extLst>
          </p:nvPr>
        </p:nvGraphicFramePr>
        <p:xfrm>
          <a:off x="533400" y="1825625"/>
          <a:ext cx="105156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1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B75CBEB5-FEBF-549E-C6A2-B49CD06E790F}"/>
              </a:ext>
            </a:extLst>
          </p:cNvPr>
          <p:cNvSpPr/>
          <p:nvPr/>
        </p:nvSpPr>
        <p:spPr>
          <a:xfrm>
            <a:off x="4716058" y="1920504"/>
            <a:ext cx="6390640" cy="4030434"/>
          </a:xfrm>
          <a:prstGeom prst="leftArrow">
            <a:avLst>
              <a:gd name="adj1" fmla="val 71073"/>
              <a:gd name="adj2" fmla="val 471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37BB2AA-D62C-70D7-566C-7833D9729976}"/>
              </a:ext>
            </a:extLst>
          </p:cNvPr>
          <p:cNvSpPr>
            <a:spLocks noGrp="1"/>
          </p:cNvSpPr>
          <p:nvPr>
            <p:ph type="title"/>
          </p:nvPr>
        </p:nvSpPr>
        <p:spPr>
          <a:xfrm>
            <a:off x="528320" y="310355"/>
            <a:ext cx="10580500" cy="1325563"/>
          </a:xfrm>
        </p:spPr>
        <p:txBody>
          <a:bodyPr>
            <a:normAutofit/>
          </a:bodyPr>
          <a:lstStyle/>
          <a:p>
            <a:r>
              <a:rPr lang="en-GB" sz="4000" dirty="0"/>
              <a:t>BTS/NICE/SIGN Asthma guideline</a:t>
            </a:r>
            <a:endParaRPr lang="en-GB" sz="4000" b="1" dirty="0"/>
          </a:p>
        </p:txBody>
      </p:sp>
      <p:pic>
        <p:nvPicPr>
          <p:cNvPr id="5" name="Content Placeholder 4">
            <a:extLst>
              <a:ext uri="{FF2B5EF4-FFF2-40B4-BE49-F238E27FC236}">
                <a16:creationId xmlns:a16="http://schemas.microsoft.com/office/drawing/2014/main" id="{365D8574-232E-EE76-2C9D-DA90B6BBB8B4}"/>
              </a:ext>
            </a:extLst>
          </p:cNvPr>
          <p:cNvPicPr>
            <a:picLocks noGrp="1" noChangeAspect="1"/>
          </p:cNvPicPr>
          <p:nvPr>
            <p:ph idx="1"/>
          </p:nvPr>
        </p:nvPicPr>
        <p:blipFill>
          <a:blip r:embed="rId3"/>
          <a:stretch>
            <a:fillRect/>
          </a:stretch>
        </p:blipFill>
        <p:spPr>
          <a:xfrm>
            <a:off x="628650" y="1920504"/>
            <a:ext cx="3651974" cy="3513368"/>
          </a:xfr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773DC34-B5CB-97B9-D52C-4E4073EDA82E}"/>
              </a:ext>
            </a:extLst>
          </p:cNvPr>
          <p:cNvSpPr txBox="1"/>
          <p:nvPr/>
        </p:nvSpPr>
        <p:spPr>
          <a:xfrm>
            <a:off x="528320" y="5623252"/>
            <a:ext cx="6390640" cy="369332"/>
          </a:xfrm>
          <a:prstGeom prst="rect">
            <a:avLst/>
          </a:prstGeom>
          <a:noFill/>
        </p:spPr>
        <p:txBody>
          <a:bodyPr wrap="square" rtlCol="0">
            <a:spAutoFit/>
          </a:bodyPr>
          <a:lstStyle/>
          <a:p>
            <a:r>
              <a:rPr lang="en-GB" dirty="0">
                <a:hlinkClick r:id="rId4"/>
              </a:rPr>
              <a:t>https://www.nice.org.uk/guidance/ng245</a:t>
            </a:r>
            <a:r>
              <a:rPr lang="en-GB" dirty="0"/>
              <a:t> </a:t>
            </a:r>
          </a:p>
        </p:txBody>
      </p:sp>
      <p:sp>
        <p:nvSpPr>
          <p:cNvPr id="8" name="TextBox 7">
            <a:extLst>
              <a:ext uri="{FF2B5EF4-FFF2-40B4-BE49-F238E27FC236}">
                <a16:creationId xmlns:a16="http://schemas.microsoft.com/office/drawing/2014/main" id="{65092080-A420-B7F7-2E05-308DC46533C5}"/>
              </a:ext>
            </a:extLst>
          </p:cNvPr>
          <p:cNvSpPr txBox="1"/>
          <p:nvPr/>
        </p:nvSpPr>
        <p:spPr>
          <a:xfrm>
            <a:off x="528320" y="1306483"/>
            <a:ext cx="9032240" cy="461665"/>
          </a:xfrm>
          <a:prstGeom prst="rect">
            <a:avLst/>
          </a:prstGeom>
          <a:noFill/>
        </p:spPr>
        <p:txBody>
          <a:bodyPr wrap="square" rtlCol="0">
            <a:spAutoFit/>
          </a:bodyPr>
          <a:lstStyle/>
          <a:p>
            <a:r>
              <a:rPr lang="en-GB" sz="2400" b="1" dirty="0">
                <a:solidFill>
                  <a:srgbClr val="005D85"/>
                </a:solidFill>
                <a:latin typeface="Calibri" panose="020F0502020204030204" pitchFamily="34" charset="0"/>
                <a:ea typeface="Calibri" panose="020F0502020204030204" pitchFamily="34" charset="0"/>
                <a:cs typeface="Calibri" panose="020F0502020204030204" pitchFamily="34" charset="0"/>
              </a:rPr>
              <a:t>A unique opportunity to change and transform asthma care in the UK</a:t>
            </a:r>
          </a:p>
        </p:txBody>
      </p:sp>
      <p:sp>
        <p:nvSpPr>
          <p:cNvPr id="6" name="TextBox 5">
            <a:extLst>
              <a:ext uri="{FF2B5EF4-FFF2-40B4-BE49-F238E27FC236}">
                <a16:creationId xmlns:a16="http://schemas.microsoft.com/office/drawing/2014/main" id="{83228C57-4748-866D-3DEC-F68C2CD6A29F}"/>
              </a:ext>
            </a:extLst>
          </p:cNvPr>
          <p:cNvSpPr txBox="1"/>
          <p:nvPr/>
        </p:nvSpPr>
        <p:spPr>
          <a:xfrm>
            <a:off x="6379304" y="2537899"/>
            <a:ext cx="4820855" cy="2800767"/>
          </a:xfrm>
          <a:prstGeom prst="rect">
            <a:avLst/>
          </a:prstGeom>
          <a:noFill/>
        </p:spPr>
        <p:txBody>
          <a:bodyPr wrap="square" rtlCol="0">
            <a:spAutoFit/>
          </a:bodyPr>
          <a:lstStyle/>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New collaborative guidelines transforming asthma management in the UK</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Focuses on evidence-based approaches for diagnosis and treatment</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Consistency across healthcare commissioners in England, Northern Ireland, Scotland and Wales for effective implementation</a:t>
            </a:r>
          </a:p>
        </p:txBody>
      </p:sp>
    </p:spTree>
    <p:extLst>
      <p:ext uri="{BB962C8B-B14F-4D97-AF65-F5344CB8AC3E}">
        <p14:creationId xmlns:p14="http://schemas.microsoft.com/office/powerpoint/2010/main" val="79655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46D711-B9D7-BDF1-7A6E-7F71801CE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2CA-D160-BB8D-253F-941761DC04F4}"/>
              </a:ext>
            </a:extLst>
          </p:cNvPr>
          <p:cNvSpPr>
            <a:spLocks noGrp="1"/>
          </p:cNvSpPr>
          <p:nvPr>
            <p:ph type="title"/>
          </p:nvPr>
        </p:nvSpPr>
        <p:spPr>
          <a:xfrm>
            <a:off x="503582" y="177827"/>
            <a:ext cx="10405533" cy="1325563"/>
          </a:xfrm>
        </p:spPr>
        <p:txBody>
          <a:bodyPr>
            <a:normAutofit/>
          </a:bodyPr>
          <a:lstStyle/>
          <a:p>
            <a:r>
              <a:rPr lang="en-US" sz="4000" b="1" i="0" u="none" strike="noStrike" dirty="0">
                <a:solidFill>
                  <a:srgbClr val="617C00"/>
                </a:solidFill>
                <a:effectLst/>
                <a:ea typeface="Calibri" panose="020F0502020204030204" pitchFamily="34" charset="0"/>
              </a:rPr>
              <a:t>Reducing inequalities: Addressing disparities</a:t>
            </a:r>
            <a:br>
              <a:rPr lang="en-US" sz="3600" b="1" i="0" u="none" strike="noStrike" dirty="0">
                <a:solidFill>
                  <a:srgbClr val="617C00"/>
                </a:solidFill>
                <a:effectLst/>
                <a:ea typeface="Calibri" panose="020F0502020204030204" pitchFamily="34" charset="0"/>
              </a:rPr>
            </a:br>
            <a:r>
              <a:rPr lang="en-GB" sz="2800" b="1" dirty="0">
                <a:solidFill>
                  <a:srgbClr val="617C00"/>
                </a:solidFill>
                <a:ea typeface="Calibri" panose="020F0502020204030204" pitchFamily="34" charset="0"/>
              </a:rPr>
              <a:t>Key recommendations (2024 Guidelines)</a:t>
            </a:r>
            <a:endParaRPr lang="en-GB" dirty="0">
              <a:solidFill>
                <a:srgbClr val="617C00"/>
              </a:solidFill>
              <a:ea typeface="Calibri" panose="020F0502020204030204" pitchFamily="34" charset="0"/>
            </a:endParaRPr>
          </a:p>
        </p:txBody>
      </p:sp>
      <p:sp>
        <p:nvSpPr>
          <p:cNvPr id="3" name="Content Placeholder 2">
            <a:extLst>
              <a:ext uri="{FF2B5EF4-FFF2-40B4-BE49-F238E27FC236}">
                <a16:creationId xmlns:a16="http://schemas.microsoft.com/office/drawing/2014/main" id="{C061D47E-62DB-266A-B026-17657B181A3B}"/>
              </a:ext>
            </a:extLst>
          </p:cNvPr>
          <p:cNvSpPr>
            <a:spLocks noGrp="1"/>
          </p:cNvSpPr>
          <p:nvPr>
            <p:ph idx="1"/>
          </p:nvPr>
        </p:nvSpPr>
        <p:spPr>
          <a:xfrm>
            <a:off x="790575" y="1612721"/>
            <a:ext cx="10610850" cy="4171950"/>
          </a:xfrm>
        </p:spPr>
        <p:txBody>
          <a:bodyPr>
            <a:normAutofit fontScale="92500"/>
          </a:bodyPr>
          <a:lstStyle/>
          <a:p>
            <a:r>
              <a:rPr lang="en-GB" sz="2400" b="1" dirty="0">
                <a:solidFill>
                  <a:schemeClr val="tx1"/>
                </a:solidFill>
              </a:rPr>
              <a:t>Access to diagnosis &amp; treatment</a:t>
            </a:r>
            <a:r>
              <a:rPr lang="en-GB" sz="2400" dirty="0">
                <a:solidFill>
                  <a:schemeClr val="tx1"/>
                </a:solidFill>
              </a:rPr>
              <a:t> </a:t>
            </a:r>
            <a:r>
              <a:rPr lang="en-GB" sz="2400" i="1" dirty="0">
                <a:solidFill>
                  <a:schemeClr val="tx1"/>
                </a:solidFill>
              </a:rPr>
              <a:t>(Objective testing for asthma diagnosis)</a:t>
            </a:r>
            <a:endParaRPr lang="en-GB" sz="2400" dirty="0">
              <a:solidFill>
                <a:schemeClr val="tx1"/>
              </a:solidFill>
            </a:endParaRPr>
          </a:p>
          <a:p>
            <a:pPr lvl="1"/>
            <a:r>
              <a:rPr lang="en-GB" sz="2000" dirty="0"/>
              <a:t>Ensure </a:t>
            </a:r>
            <a:r>
              <a:rPr lang="en-GB" sz="2000" b="1" dirty="0"/>
              <a:t>FeNO, spirometry, and peak flow (PEF)</a:t>
            </a:r>
            <a:r>
              <a:rPr lang="en-GB" sz="2000" dirty="0"/>
              <a:t> testing in primary care.</a:t>
            </a:r>
          </a:p>
          <a:p>
            <a:pPr lvl="1"/>
            <a:r>
              <a:rPr lang="en-GB" sz="2000" dirty="0"/>
              <a:t>Prioritise </a:t>
            </a:r>
            <a:r>
              <a:rPr lang="en-GB" sz="2000" b="1" dirty="0"/>
              <a:t>ICS (preventer) inhalers</a:t>
            </a:r>
            <a:r>
              <a:rPr lang="en-GB" sz="2000" dirty="0"/>
              <a:t> to reduce SABA overuse.</a:t>
            </a:r>
          </a:p>
          <a:p>
            <a:pPr lvl="1"/>
            <a:r>
              <a:rPr lang="en-GB" sz="2000" dirty="0"/>
              <a:t>Expand </a:t>
            </a:r>
            <a:r>
              <a:rPr lang="en-GB" sz="2000" b="1" dirty="0"/>
              <a:t>specialist asthma clinics</a:t>
            </a:r>
            <a:r>
              <a:rPr lang="en-GB" sz="2000" dirty="0"/>
              <a:t> in underserved areas.</a:t>
            </a:r>
          </a:p>
          <a:p>
            <a:r>
              <a:rPr lang="en-GB" sz="2400" b="1" dirty="0">
                <a:solidFill>
                  <a:schemeClr val="tx1"/>
                </a:solidFill>
              </a:rPr>
              <a:t>Tackling socioeconomic &amp; ethnic disparities</a:t>
            </a:r>
            <a:r>
              <a:rPr lang="en-GB" sz="2400" dirty="0">
                <a:solidFill>
                  <a:schemeClr val="tx1"/>
                </a:solidFill>
              </a:rPr>
              <a:t> </a:t>
            </a:r>
            <a:r>
              <a:rPr lang="en-GB" sz="2400" i="1" dirty="0">
                <a:solidFill>
                  <a:schemeClr val="tx1"/>
                </a:solidFill>
              </a:rPr>
              <a:t>(Tailored asthma management &amp; education)</a:t>
            </a:r>
            <a:endParaRPr lang="en-GB" sz="2400" dirty="0">
              <a:solidFill>
                <a:schemeClr val="tx1"/>
              </a:solidFill>
            </a:endParaRPr>
          </a:p>
          <a:p>
            <a:pPr lvl="1"/>
            <a:r>
              <a:rPr lang="en-GB" sz="2000" dirty="0"/>
              <a:t>Remove healthcare access barriers with </a:t>
            </a:r>
            <a:r>
              <a:rPr lang="en-GB" sz="2000" b="1" dirty="0"/>
              <a:t>targeted interventions</a:t>
            </a:r>
            <a:r>
              <a:rPr lang="en-GB" sz="2000" dirty="0"/>
              <a:t>.</a:t>
            </a:r>
          </a:p>
          <a:p>
            <a:pPr lvl="1"/>
            <a:r>
              <a:rPr lang="en-GB" sz="2000" dirty="0"/>
              <a:t>Provide </a:t>
            </a:r>
            <a:r>
              <a:rPr lang="en-GB" sz="2000" b="1" dirty="0"/>
              <a:t>multilingual asthma resources</a:t>
            </a:r>
            <a:r>
              <a:rPr lang="en-GB" sz="2000" dirty="0"/>
              <a:t> and culturally and age tailored care.</a:t>
            </a:r>
          </a:p>
          <a:p>
            <a:pPr lvl="1"/>
            <a:r>
              <a:rPr lang="en-GB" sz="2000" dirty="0"/>
              <a:t>Strengthen </a:t>
            </a:r>
            <a:r>
              <a:rPr lang="en-GB" sz="2000" b="1" dirty="0"/>
              <a:t>community outreach</a:t>
            </a:r>
            <a:r>
              <a:rPr lang="en-GB" sz="2000" dirty="0"/>
              <a:t> and education.</a:t>
            </a:r>
          </a:p>
          <a:p>
            <a:r>
              <a:rPr lang="en-GB" sz="2400" b="1" dirty="0">
                <a:solidFill>
                  <a:schemeClr val="tx1"/>
                </a:solidFill>
              </a:rPr>
              <a:t>Environmental improvements</a:t>
            </a:r>
            <a:r>
              <a:rPr lang="en-GB" sz="2400" dirty="0">
                <a:solidFill>
                  <a:schemeClr val="tx1"/>
                </a:solidFill>
              </a:rPr>
              <a:t> </a:t>
            </a:r>
            <a:r>
              <a:rPr lang="en-GB" sz="2400" i="1" dirty="0">
                <a:solidFill>
                  <a:schemeClr val="tx1"/>
                </a:solidFill>
              </a:rPr>
              <a:t>(Reducing risk factors)</a:t>
            </a:r>
            <a:endParaRPr lang="en-GB" sz="2400" dirty="0">
              <a:solidFill>
                <a:schemeClr val="tx1"/>
              </a:solidFill>
            </a:endParaRPr>
          </a:p>
          <a:p>
            <a:pPr lvl="1"/>
            <a:r>
              <a:rPr lang="en-GB" sz="2000" dirty="0"/>
              <a:t>Improve </a:t>
            </a:r>
            <a:r>
              <a:rPr lang="en-GB" sz="2000" b="1" dirty="0"/>
              <a:t>housing conditions</a:t>
            </a:r>
            <a:r>
              <a:rPr lang="en-GB" sz="2000" dirty="0"/>
              <a:t> to minimise asthma triggers.</a:t>
            </a:r>
          </a:p>
          <a:p>
            <a:pPr lvl="1"/>
            <a:r>
              <a:rPr lang="en-GB" sz="2000" dirty="0"/>
              <a:t>Implement </a:t>
            </a:r>
            <a:r>
              <a:rPr lang="en-GB" sz="2000" b="1" dirty="0"/>
              <a:t>clean air initiatives</a:t>
            </a:r>
            <a:r>
              <a:rPr lang="en-GB" sz="2000" dirty="0"/>
              <a:t> in high-risk areas.</a:t>
            </a:r>
          </a:p>
          <a:p>
            <a:pPr lvl="1"/>
            <a:r>
              <a:rPr lang="en-GB" sz="2000" dirty="0"/>
              <a:t>Support </a:t>
            </a:r>
            <a:r>
              <a:rPr lang="en-GB" sz="2000" b="1" dirty="0"/>
              <a:t>asthma-friendly policies</a:t>
            </a:r>
            <a:r>
              <a:rPr lang="en-GB" sz="2000" dirty="0"/>
              <a:t> in schools and workplaces.</a:t>
            </a:r>
          </a:p>
          <a:p>
            <a:pPr marL="0" indent="0">
              <a:buNone/>
            </a:pPr>
            <a:endParaRPr lang="en-GB" dirty="0"/>
          </a:p>
        </p:txBody>
      </p:sp>
    </p:spTree>
    <p:extLst>
      <p:ext uri="{BB962C8B-B14F-4D97-AF65-F5344CB8AC3E}">
        <p14:creationId xmlns:p14="http://schemas.microsoft.com/office/powerpoint/2010/main" val="65667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A8E49F-2D1D-D8A3-C034-18A6EA9D9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A4E5-8491-6A56-36EF-DB1B9CF1A45C}"/>
              </a:ext>
            </a:extLst>
          </p:cNvPr>
          <p:cNvSpPr>
            <a:spLocks noGrp="1"/>
          </p:cNvSpPr>
          <p:nvPr>
            <p:ph type="title"/>
          </p:nvPr>
        </p:nvSpPr>
        <p:spPr>
          <a:xfrm>
            <a:off x="347133" y="319351"/>
            <a:ext cx="10515600" cy="1325563"/>
          </a:xfrm>
        </p:spPr>
        <p:txBody>
          <a:bodyPr>
            <a:normAutofit/>
          </a:bodyPr>
          <a:lstStyle/>
          <a:p>
            <a:r>
              <a:rPr lang="en-US" sz="4000" b="1" i="0" u="none" strike="noStrike" dirty="0">
                <a:solidFill>
                  <a:srgbClr val="617C00"/>
                </a:solidFill>
                <a:effectLst/>
                <a:latin typeface="Calibri" panose="020F0502020204030204" pitchFamily="34" charset="0"/>
              </a:rPr>
              <a:t>Reducing Inequalities</a:t>
            </a:r>
            <a:r>
              <a:rPr lang="en-US" sz="4000" b="0" i="0" u="none" strike="noStrike" dirty="0">
                <a:solidFill>
                  <a:srgbClr val="617C00"/>
                </a:solidFill>
                <a:effectLst/>
                <a:latin typeface="Calibri" panose="020F0502020204030204" pitchFamily="34" charset="0"/>
              </a:rPr>
              <a:t>: Addressing disparities</a:t>
            </a:r>
            <a:endParaRPr lang="en-GB" sz="4000" dirty="0">
              <a:solidFill>
                <a:srgbClr val="617C00"/>
              </a:solidFill>
            </a:endParaRPr>
          </a:p>
        </p:txBody>
      </p:sp>
      <p:sp>
        <p:nvSpPr>
          <p:cNvPr id="3" name="Content Placeholder 2">
            <a:extLst>
              <a:ext uri="{FF2B5EF4-FFF2-40B4-BE49-F238E27FC236}">
                <a16:creationId xmlns:a16="http://schemas.microsoft.com/office/drawing/2014/main" id="{A8967B21-E701-5511-F0C3-AF5112C64CB3}"/>
              </a:ext>
            </a:extLst>
          </p:cNvPr>
          <p:cNvSpPr>
            <a:spLocks noGrp="1"/>
          </p:cNvSpPr>
          <p:nvPr>
            <p:ph idx="1"/>
          </p:nvPr>
        </p:nvSpPr>
        <p:spPr>
          <a:xfrm>
            <a:off x="685800" y="1514475"/>
            <a:ext cx="8410575" cy="4545965"/>
          </a:xfrm>
        </p:spPr>
        <p:txBody>
          <a:bodyPr>
            <a:normAutofit fontScale="92500"/>
          </a:bodyPr>
          <a:lstStyle/>
          <a:p>
            <a:r>
              <a:rPr lang="en-GB" sz="2400" b="1" dirty="0">
                <a:solidFill>
                  <a:schemeClr val="tx1"/>
                </a:solidFill>
              </a:rPr>
              <a:t>Enhancing self-management &amp; education</a:t>
            </a:r>
            <a:r>
              <a:rPr lang="en-GB" sz="2400" dirty="0">
                <a:solidFill>
                  <a:schemeClr val="tx1"/>
                </a:solidFill>
              </a:rPr>
              <a:t> </a:t>
            </a:r>
            <a:r>
              <a:rPr lang="en-GB" sz="2400" i="1" dirty="0">
                <a:solidFill>
                  <a:schemeClr val="tx1"/>
                </a:solidFill>
              </a:rPr>
              <a:t>(Encouraging adherence)</a:t>
            </a:r>
            <a:endParaRPr lang="en-GB" sz="2400" dirty="0">
              <a:solidFill>
                <a:schemeClr val="tx1"/>
              </a:solidFill>
            </a:endParaRPr>
          </a:p>
          <a:p>
            <a:pPr lvl="1"/>
            <a:r>
              <a:rPr lang="en-GB" sz="2000" dirty="0"/>
              <a:t>Train </a:t>
            </a:r>
            <a:r>
              <a:rPr lang="en-GB" sz="2000" b="1" dirty="0"/>
              <a:t>healthcare teams</a:t>
            </a:r>
            <a:r>
              <a:rPr lang="en-GB" sz="2000" dirty="0"/>
              <a:t> in inclusive asthma care.</a:t>
            </a:r>
          </a:p>
          <a:p>
            <a:pPr lvl="1"/>
            <a:r>
              <a:rPr lang="en-GB" sz="2000" dirty="0"/>
              <a:t>Promote </a:t>
            </a:r>
            <a:r>
              <a:rPr lang="en-GB" sz="2000" b="1" dirty="0"/>
              <a:t>Personalised Asthma Action Plans (PAAPs)</a:t>
            </a:r>
            <a:r>
              <a:rPr lang="en-GB" sz="2000" dirty="0"/>
              <a:t>.</a:t>
            </a:r>
          </a:p>
          <a:p>
            <a:pPr lvl="1"/>
            <a:r>
              <a:rPr lang="en-GB" sz="2000" dirty="0"/>
              <a:t>Use </a:t>
            </a:r>
            <a:r>
              <a:rPr lang="en-GB" sz="2000" b="1" dirty="0"/>
              <a:t>telehealth and digital reminders</a:t>
            </a:r>
            <a:r>
              <a:rPr lang="en-GB" sz="2000" dirty="0"/>
              <a:t> for medication adherence.</a:t>
            </a:r>
          </a:p>
          <a:p>
            <a:r>
              <a:rPr lang="en-GB" sz="2400" b="1" dirty="0">
                <a:solidFill>
                  <a:schemeClr val="tx1"/>
                </a:solidFill>
              </a:rPr>
              <a:t>Monitoring &amp; evaluating impact</a:t>
            </a:r>
            <a:r>
              <a:rPr lang="en-GB" sz="2400" dirty="0">
                <a:solidFill>
                  <a:schemeClr val="tx1"/>
                </a:solidFill>
              </a:rPr>
              <a:t> </a:t>
            </a:r>
            <a:r>
              <a:rPr lang="en-GB" sz="2400" i="1" dirty="0">
                <a:solidFill>
                  <a:schemeClr val="tx1"/>
                </a:solidFill>
              </a:rPr>
              <a:t>(Proactive risk management)</a:t>
            </a:r>
            <a:endParaRPr lang="en-GB" sz="2400" dirty="0">
              <a:solidFill>
                <a:schemeClr val="tx1"/>
              </a:solidFill>
            </a:endParaRPr>
          </a:p>
          <a:p>
            <a:pPr lvl="1"/>
            <a:r>
              <a:rPr lang="en-GB" sz="2000" dirty="0"/>
              <a:t>Reduce </a:t>
            </a:r>
            <a:r>
              <a:rPr lang="en-GB" sz="2000" b="1" dirty="0"/>
              <a:t>emergency admissions</a:t>
            </a:r>
            <a:r>
              <a:rPr lang="en-GB" sz="2000" dirty="0"/>
              <a:t> with better monitoring.</a:t>
            </a:r>
          </a:p>
          <a:p>
            <a:pPr lvl="1"/>
            <a:r>
              <a:rPr lang="en-GB" sz="2000" dirty="0"/>
              <a:t>Promote </a:t>
            </a:r>
            <a:r>
              <a:rPr lang="en-GB" sz="2000" b="1" dirty="0"/>
              <a:t>ICS-based treatments</a:t>
            </a:r>
            <a:r>
              <a:rPr lang="en-GB" sz="2000" dirty="0"/>
              <a:t> over SABA reliance.</a:t>
            </a:r>
          </a:p>
          <a:p>
            <a:pPr lvl="1"/>
            <a:r>
              <a:rPr lang="en-GB" sz="2000" dirty="0"/>
              <a:t>Enhance </a:t>
            </a:r>
            <a:r>
              <a:rPr lang="en-GB" sz="2000" b="1" dirty="0"/>
              <a:t>patient-reported asthma control &amp; quality of life</a:t>
            </a:r>
            <a:r>
              <a:rPr lang="en-GB" sz="2000" dirty="0"/>
              <a:t>.</a:t>
            </a:r>
          </a:p>
          <a:p>
            <a:r>
              <a:rPr lang="en-GB" sz="2400" b="1" dirty="0">
                <a:solidFill>
                  <a:schemeClr val="tx1"/>
                </a:solidFill>
              </a:rPr>
              <a:t>Alignment with ICB/Health board/Trust priorities</a:t>
            </a:r>
            <a:r>
              <a:rPr lang="en-GB" sz="2400" dirty="0">
                <a:solidFill>
                  <a:schemeClr val="tx1"/>
                </a:solidFill>
              </a:rPr>
              <a:t> </a:t>
            </a:r>
            <a:r>
              <a:rPr lang="en-GB" sz="2400" i="1" dirty="0">
                <a:solidFill>
                  <a:schemeClr val="tx1"/>
                </a:solidFill>
              </a:rPr>
              <a:t>(Integrating guidelines into local strategies)</a:t>
            </a:r>
            <a:endParaRPr lang="en-GB" sz="2400" dirty="0">
              <a:solidFill>
                <a:schemeClr val="tx1"/>
              </a:solidFill>
            </a:endParaRPr>
          </a:p>
          <a:p>
            <a:pPr lvl="1"/>
            <a:r>
              <a:rPr lang="en-GB" sz="2000" dirty="0"/>
              <a:t>Implement </a:t>
            </a:r>
            <a:r>
              <a:rPr lang="en-GB" sz="2000" b="1" dirty="0"/>
              <a:t>evidence-based asthma management</a:t>
            </a:r>
            <a:r>
              <a:rPr lang="en-GB" sz="2000" dirty="0"/>
              <a:t>.</a:t>
            </a:r>
          </a:p>
          <a:p>
            <a:pPr lvl="1"/>
            <a:r>
              <a:rPr lang="en-GB" sz="2000" dirty="0"/>
              <a:t>Support </a:t>
            </a:r>
            <a:r>
              <a:rPr lang="en-GB" sz="2000" b="1" dirty="0"/>
              <a:t>community-driven solutions</a:t>
            </a:r>
            <a:r>
              <a:rPr lang="en-GB" sz="2000" dirty="0"/>
              <a:t> to disparities.</a:t>
            </a:r>
          </a:p>
          <a:p>
            <a:pPr lvl="1"/>
            <a:r>
              <a:rPr lang="en-GB" sz="2000" dirty="0"/>
              <a:t>Embed guidelines into </a:t>
            </a:r>
            <a:r>
              <a:rPr lang="en-GB" sz="2000" b="1" dirty="0"/>
              <a:t>local ICB/Health board respiratory strategies</a:t>
            </a:r>
            <a:r>
              <a:rPr lang="en-GB" sz="2000" dirty="0"/>
              <a:t>.</a:t>
            </a:r>
          </a:p>
          <a:p>
            <a:pPr marL="457200" lvl="1" indent="0">
              <a:buNone/>
            </a:pPr>
            <a:endParaRPr lang="en-GB" dirty="0"/>
          </a:p>
          <a:p>
            <a:endParaRPr lang="en-GB" dirty="0"/>
          </a:p>
        </p:txBody>
      </p:sp>
      <p:sp>
        <p:nvSpPr>
          <p:cNvPr id="4" name="Rectangle 3">
            <a:extLst>
              <a:ext uri="{FF2B5EF4-FFF2-40B4-BE49-F238E27FC236}">
                <a16:creationId xmlns:a16="http://schemas.microsoft.com/office/drawing/2014/main" id="{C9D90D43-7B4E-5347-4E81-EF4F356034E8}"/>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B99124DB-7EBA-FEF8-A6BB-A5AE8FFC0002}"/>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Health Inequalities Hub</a:t>
            </a:r>
          </a:p>
        </p:txBody>
      </p:sp>
      <p:pic>
        <p:nvPicPr>
          <p:cNvPr id="8" name="Picture 7" descr="A qr code with a white background&#10;&#10;AI-generated content may be incorrect.">
            <a:extLst>
              <a:ext uri="{FF2B5EF4-FFF2-40B4-BE49-F238E27FC236}">
                <a16:creationId xmlns:a16="http://schemas.microsoft.com/office/drawing/2014/main" id="{7B810A93-2AE8-94B1-D5A5-EA6E8729C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242" y="3313064"/>
            <a:ext cx="2409873" cy="2409873"/>
          </a:xfrm>
          <a:prstGeom prst="rect">
            <a:avLst/>
          </a:prstGeom>
        </p:spPr>
      </p:pic>
    </p:spTree>
    <p:extLst>
      <p:ext uri="{BB962C8B-B14F-4D97-AF65-F5344CB8AC3E}">
        <p14:creationId xmlns:p14="http://schemas.microsoft.com/office/powerpoint/2010/main" val="88346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AE3E0-5A2F-D4DB-0B48-0675942F6EAB}"/>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ED3AAE-991E-B305-BC6A-392CB8AE71FF}"/>
              </a:ext>
            </a:extLst>
          </p:cNvPr>
          <p:cNvSpPr>
            <a:spLocks noGrp="1"/>
          </p:cNvSpPr>
          <p:nvPr>
            <p:ph type="title"/>
          </p:nvPr>
        </p:nvSpPr>
        <p:spPr>
          <a:xfrm>
            <a:off x="559750" y="383018"/>
            <a:ext cx="10515600" cy="1325563"/>
          </a:xfrm>
        </p:spPr>
        <p:txBody>
          <a:bodyPr>
            <a:normAutofit/>
          </a:bodyPr>
          <a:lstStyle/>
          <a:p>
            <a:r>
              <a:rPr lang="en-GB" b="1" dirty="0">
                <a:latin typeface="+mn-lt"/>
              </a:rPr>
              <a:t>Encouraging environmentally </a:t>
            </a:r>
            <a:r>
              <a:rPr lang="en-GB" dirty="0">
                <a:latin typeface="+mn-lt"/>
              </a:rPr>
              <a:t>s</a:t>
            </a:r>
            <a:r>
              <a:rPr lang="en-GB" b="1" dirty="0">
                <a:latin typeface="+mn-lt"/>
              </a:rPr>
              <a:t>ustainable </a:t>
            </a:r>
            <a:r>
              <a:rPr lang="en-GB" dirty="0">
                <a:latin typeface="+mn-lt"/>
              </a:rPr>
              <a:t>p</a:t>
            </a:r>
            <a:r>
              <a:rPr lang="en-GB" b="1" dirty="0">
                <a:latin typeface="+mn-lt"/>
              </a:rPr>
              <a:t>ractices</a:t>
            </a:r>
          </a:p>
        </p:txBody>
      </p:sp>
      <p:sp>
        <p:nvSpPr>
          <p:cNvPr id="4" name="Rectangle 1">
            <a:extLst>
              <a:ext uri="{FF2B5EF4-FFF2-40B4-BE49-F238E27FC236}">
                <a16:creationId xmlns:a16="http://schemas.microsoft.com/office/drawing/2014/main" id="{D6B7BA87-145D-9512-BE58-5F3FD56D19FD}"/>
              </a:ext>
            </a:extLst>
          </p:cNvPr>
          <p:cNvSpPr>
            <a:spLocks noGrp="1" noChangeArrowheads="1"/>
          </p:cNvSpPr>
          <p:nvPr>
            <p:ph idx="1"/>
          </p:nvPr>
        </p:nvSpPr>
        <p:spPr bwMode="auto">
          <a:xfrm>
            <a:off x="559750" y="1673280"/>
            <a:ext cx="8325833" cy="41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Individualised inhaler </a:t>
            </a:r>
            <a:r>
              <a:rPr lang="en-US" altLang="en-US" sz="2200" b="1" dirty="0">
                <a:solidFill>
                  <a:srgbClr val="003A56"/>
                </a:solidFill>
                <a:ea typeface="Calibri" panose="020F0502020204030204" pitchFamily="34" charset="0"/>
              </a:rPr>
              <a:t>c</a:t>
            </a:r>
            <a:r>
              <a:rPr kumimoji="0" lang="en-US" altLang="en-US" sz="2200" b="1" i="0" u="none" strike="noStrike" cap="none" normalizeH="0" baseline="0" dirty="0">
                <a:ln>
                  <a:noFill/>
                </a:ln>
                <a:solidFill>
                  <a:srgbClr val="003A56"/>
                </a:solidFill>
                <a:effectLst/>
                <a:ea typeface="Calibri" panose="020F0502020204030204" pitchFamily="34" charset="0"/>
              </a:rPr>
              <a:t>hoices: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Consider suitability of dry powder inhalers (DPIs) where appropriate to reduce environmental impact.</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Balance sustainability and adherence:</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Ensure treatment choices are both sustainable and suitable for patient adherence.</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Educational resources: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Provide accessible resources for healthcare professionals and patients.</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Integration with strategies: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Align greener pathways with local and national sustainability goals.</a:t>
            </a:r>
          </a:p>
        </p:txBody>
      </p:sp>
      <p:pic>
        <p:nvPicPr>
          <p:cNvPr id="5" name="Picture 4" descr="A qr code with black squares&#10;&#10;AI-generated content may be incorrect.">
            <a:extLst>
              <a:ext uri="{FF2B5EF4-FFF2-40B4-BE49-F238E27FC236}">
                <a16:creationId xmlns:a16="http://schemas.microsoft.com/office/drawing/2014/main" id="{E88B3F69-F439-AF37-7A0B-1CFC07F7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452" y="3452706"/>
            <a:ext cx="2319130" cy="2319130"/>
          </a:xfrm>
          <a:prstGeom prst="rect">
            <a:avLst/>
          </a:prstGeom>
        </p:spPr>
      </p:pic>
      <p:sp>
        <p:nvSpPr>
          <p:cNvPr id="7" name="Title 1">
            <a:extLst>
              <a:ext uri="{FF2B5EF4-FFF2-40B4-BE49-F238E27FC236}">
                <a16:creationId xmlns:a16="http://schemas.microsoft.com/office/drawing/2014/main" id="{C6234965-A579-4250-79E7-A5042EF65D0E}"/>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Greener Healthcare Hub</a:t>
            </a:r>
          </a:p>
        </p:txBody>
      </p:sp>
    </p:spTree>
    <p:extLst>
      <p:ext uri="{BB962C8B-B14F-4D97-AF65-F5344CB8AC3E}">
        <p14:creationId xmlns:p14="http://schemas.microsoft.com/office/powerpoint/2010/main" val="394710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309880" y="326835"/>
            <a:ext cx="10515600" cy="908504"/>
          </a:xfrm>
        </p:spPr>
        <p:txBody>
          <a:bodyPr anchor="ctr">
            <a:normAutofit fontScale="90000"/>
          </a:bodyPr>
          <a:lstStyle/>
          <a:p>
            <a:r>
              <a:rPr lang="en-GB" b="1" dirty="0">
                <a:latin typeface="+mn-lt"/>
              </a:rPr>
              <a:t>Risks of SABA overuse in schools</a:t>
            </a:r>
            <a:br>
              <a:rPr lang="en-GB" b="1" dirty="0"/>
            </a:br>
            <a:endParaRPr lang="en-GB" dirty="0"/>
          </a:p>
        </p:txBody>
      </p:sp>
      <p:graphicFrame>
        <p:nvGraphicFramePr>
          <p:cNvPr id="5" name="Content Placeholder 2">
            <a:extLst>
              <a:ext uri="{FF2B5EF4-FFF2-40B4-BE49-F238E27FC236}">
                <a16:creationId xmlns:a16="http://schemas.microsoft.com/office/drawing/2014/main" id="{7CCC9E15-5D6A-9F7A-565F-AF0630AAE9E9}"/>
              </a:ext>
            </a:extLst>
          </p:cNvPr>
          <p:cNvGraphicFramePr>
            <a:graphicFrameLocks noGrp="1"/>
          </p:cNvGraphicFramePr>
          <p:nvPr>
            <p:ph idx="1"/>
            <p:extLst>
              <p:ext uri="{D42A27DB-BD31-4B8C-83A1-F6EECF244321}">
                <p14:modId xmlns:p14="http://schemas.microsoft.com/office/powerpoint/2010/main" val="3693517808"/>
              </p:ext>
            </p:extLst>
          </p:nvPr>
        </p:nvGraphicFramePr>
        <p:xfrm>
          <a:off x="238760" y="1009338"/>
          <a:ext cx="5471160" cy="49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0241598-B3CC-F435-C3A7-20F2ED00D6E4}"/>
              </a:ext>
            </a:extLst>
          </p:cNvPr>
          <p:cNvSpPr txBox="1">
            <a:spLocks noChangeArrowheads="1"/>
          </p:cNvSpPr>
          <p:nvPr/>
        </p:nvSpPr>
        <p:spPr bwMode="auto">
          <a:xfrm>
            <a:off x="5934075" y="1633523"/>
            <a:ext cx="56102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Asthma-friendly schools: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Build networks to enhance safety and awareness within schools.</a:t>
            </a:r>
          </a:p>
          <a:p>
            <a:pPr marL="0" indent="0" eaLnBrk="0" fontAlgn="base" hangingPunct="0">
              <a:lnSpc>
                <a:spcPct val="100000"/>
              </a:lnSpc>
              <a:spcBef>
                <a:spcPct val="0"/>
              </a:spcBef>
              <a:spcAft>
                <a:spcPct val="0"/>
              </a:spcAft>
              <a:buNone/>
            </a:pPr>
            <a:r>
              <a:rPr lang="en-US" altLang="en-US" sz="1800" dirty="0">
                <a:solidFill>
                  <a:schemeClr val="tx1"/>
                </a:solidFill>
                <a:ea typeface="Calibri" panose="020F0502020204030204" pitchFamily="34" charset="0"/>
                <a:hlinkClick r:id="rId8">
                  <a:extLst>
                    <a:ext uri="{A12FA001-AC4F-418D-AE19-62706E023703}">
                      <ahyp:hlinkClr xmlns:ahyp="http://schemas.microsoft.com/office/drawing/2018/hyperlinkcolor" val="tx"/>
                    </a:ext>
                  </a:extLst>
                </a:hlinkClick>
              </a:rPr>
              <a:t>www.transformationpartners.nhs.uk/resource/london-asthma-toolkit/schools/asthma-friendly-schools/</a:t>
            </a:r>
            <a:r>
              <a:rPr lang="en-US" altLang="en-US" sz="1800" dirty="0">
                <a:solidFill>
                  <a:schemeClr val="tx1"/>
                </a:solidFill>
                <a:ea typeface="Calibri" panose="020F0502020204030204" pitchFamily="34" charset="0"/>
              </a:rPr>
              <a:t> </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Education for empowerment:</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Provide tailored education for children, parents, and caregivers.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Sector collaboration:</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Foster strong communication between healthcare providers, schools, and families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Emergency preparedness: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Ensure schools are equipped to manage asthma emergencies effectively.</a:t>
            </a:r>
          </a:p>
        </p:txBody>
      </p:sp>
      <p:sp>
        <p:nvSpPr>
          <p:cNvPr id="4" name="Rectangle 1">
            <a:extLst>
              <a:ext uri="{FF2B5EF4-FFF2-40B4-BE49-F238E27FC236}">
                <a16:creationId xmlns:a16="http://schemas.microsoft.com/office/drawing/2014/main" id="{264A60CC-1E08-93ED-276C-8A076A396E0D}"/>
              </a:ext>
            </a:extLst>
          </p:cNvPr>
          <p:cNvSpPr txBox="1">
            <a:spLocks noChangeArrowheads="1"/>
          </p:cNvSpPr>
          <p:nvPr/>
        </p:nvSpPr>
        <p:spPr bwMode="auto">
          <a:xfrm>
            <a:off x="5934075" y="897776"/>
            <a:ext cx="4000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b="1" dirty="0">
                <a:solidFill>
                  <a:srgbClr val="005D85"/>
                </a:solidFill>
                <a:ea typeface="Calibri" panose="020F0502020204030204" pitchFamily="34" charset="0"/>
              </a:rPr>
              <a:t>Promoting asthma awareness in schools</a:t>
            </a:r>
            <a:endParaRPr lang="en-US" altLang="en-US" sz="1800" dirty="0">
              <a:solidFill>
                <a:schemeClr val="tx1"/>
              </a:solidFill>
              <a:ea typeface="Calibri" panose="020F0502020204030204" pitchFamily="34" charset="0"/>
            </a:endParaRPr>
          </a:p>
        </p:txBody>
      </p:sp>
    </p:spTree>
    <p:extLst>
      <p:ext uri="{BB962C8B-B14F-4D97-AF65-F5344CB8AC3E}">
        <p14:creationId xmlns:p14="http://schemas.microsoft.com/office/powerpoint/2010/main" val="102593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4CEC-9A15-9ACD-E6D5-65473F6B6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9BF4-A686-DA03-EBB7-9647C5C2ACBC}"/>
              </a:ext>
            </a:extLst>
          </p:cNvPr>
          <p:cNvSpPr>
            <a:spLocks noGrp="1"/>
          </p:cNvSpPr>
          <p:nvPr>
            <p:ph type="title"/>
          </p:nvPr>
        </p:nvSpPr>
        <p:spPr>
          <a:xfrm>
            <a:off x="838200" y="4479925"/>
            <a:ext cx="10515600" cy="1325563"/>
          </a:xfrm>
        </p:spPr>
        <p:txBody>
          <a:bodyPr>
            <a:normAutofit/>
          </a:bodyPr>
          <a:lstStyle/>
          <a:p>
            <a:pPr algn="ctr"/>
            <a:r>
              <a:rPr lang="en-GB" sz="6000" dirty="0"/>
              <a:t>Self-management</a:t>
            </a:r>
          </a:p>
        </p:txBody>
      </p:sp>
      <p:pic>
        <p:nvPicPr>
          <p:cNvPr id="3" name="Picture 2" descr="A cartoon of lungs with a number&#10;&#10;AI-generated content may be incorrect.">
            <a:extLst>
              <a:ext uri="{FF2B5EF4-FFF2-40B4-BE49-F238E27FC236}">
                <a16:creationId xmlns:a16="http://schemas.microsoft.com/office/drawing/2014/main" id="{EA4E2668-0DFC-65F4-AC5B-C869FE33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4" y="557213"/>
            <a:ext cx="4923692" cy="4114800"/>
          </a:xfrm>
          <a:prstGeom prst="rect">
            <a:avLst/>
          </a:prstGeom>
        </p:spPr>
      </p:pic>
    </p:spTree>
    <p:extLst>
      <p:ext uri="{BB962C8B-B14F-4D97-AF65-F5344CB8AC3E}">
        <p14:creationId xmlns:p14="http://schemas.microsoft.com/office/powerpoint/2010/main" val="310577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AC3-641E-08BE-C32D-88B408EC41B4}"/>
              </a:ext>
            </a:extLst>
          </p:cNvPr>
          <p:cNvSpPr>
            <a:spLocks noGrp="1"/>
          </p:cNvSpPr>
          <p:nvPr>
            <p:ph type="title"/>
          </p:nvPr>
        </p:nvSpPr>
        <p:spPr>
          <a:xfrm>
            <a:off x="533400" y="70606"/>
            <a:ext cx="10689364"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0E3A581-159A-5B69-E9E1-9E7D7658DEBC}"/>
              </a:ext>
            </a:extLst>
          </p:cNvPr>
          <p:cNvSpPr>
            <a:spLocks noGrp="1"/>
          </p:cNvSpPr>
          <p:nvPr>
            <p:ph idx="1"/>
          </p:nvPr>
        </p:nvSpPr>
        <p:spPr>
          <a:xfrm>
            <a:off x="533400" y="1417250"/>
            <a:ext cx="10515600" cy="585054"/>
          </a:xfrm>
        </p:spPr>
        <p:txBody>
          <a:bodyPr>
            <a:normAutofit/>
          </a:bodyPr>
          <a:lstStyle/>
          <a:p>
            <a:pPr marL="0" indent="0">
              <a:buNone/>
            </a:pPr>
            <a:r>
              <a:rPr lang="en-GB" b="1" dirty="0"/>
              <a:t>Why is it important?</a:t>
            </a:r>
          </a:p>
        </p:txBody>
      </p:sp>
      <p:sp>
        <p:nvSpPr>
          <p:cNvPr id="7" name="Arrow: Right 6">
            <a:extLst>
              <a:ext uri="{FF2B5EF4-FFF2-40B4-BE49-F238E27FC236}">
                <a16:creationId xmlns:a16="http://schemas.microsoft.com/office/drawing/2014/main" id="{5CF44458-037C-A8C4-A3C7-9669E91FE70B}"/>
              </a:ext>
            </a:extLst>
          </p:cNvPr>
          <p:cNvSpPr/>
          <p:nvPr/>
        </p:nvSpPr>
        <p:spPr>
          <a:xfrm>
            <a:off x="5322620" y="3731003"/>
            <a:ext cx="1122197" cy="121140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Content Placeholder 2">
            <a:extLst>
              <a:ext uri="{FF2B5EF4-FFF2-40B4-BE49-F238E27FC236}">
                <a16:creationId xmlns:a16="http://schemas.microsoft.com/office/drawing/2014/main" id="{6C8FAC01-8EF7-86B7-46D2-14A5CCB6FF63}"/>
              </a:ext>
            </a:extLst>
          </p:cNvPr>
          <p:cNvSpPr txBox="1">
            <a:spLocks/>
          </p:cNvSpPr>
          <p:nvPr/>
        </p:nvSpPr>
        <p:spPr>
          <a:xfrm>
            <a:off x="6641872" y="2710337"/>
            <a:ext cx="4843952" cy="3525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3A56"/>
                </a:solidFill>
              </a:rPr>
              <a:t>This will:</a:t>
            </a:r>
            <a:endParaRPr lang="en-GB" sz="2000" dirty="0">
              <a:solidFill>
                <a:srgbClr val="003A56"/>
              </a:solidFill>
            </a:endParaRPr>
          </a:p>
          <a:p>
            <a:pPr marL="538163" indent="0">
              <a:buNone/>
            </a:pPr>
            <a:r>
              <a:rPr lang="en-GB" sz="2000" dirty="0">
                <a:solidFill>
                  <a:schemeClr val="tx1"/>
                </a:solidFill>
              </a:rPr>
              <a:t>Reduce costs to the NHS</a:t>
            </a:r>
          </a:p>
          <a:p>
            <a:pPr marL="538163" indent="0">
              <a:buNone/>
            </a:pPr>
            <a:r>
              <a:rPr lang="en-GB" sz="2000" dirty="0">
                <a:solidFill>
                  <a:schemeClr val="tx1"/>
                </a:solidFill>
              </a:rPr>
              <a:t>Address health inequalities </a:t>
            </a:r>
          </a:p>
          <a:p>
            <a:pPr marL="538163" indent="0">
              <a:buNone/>
            </a:pPr>
            <a:r>
              <a:rPr lang="en-GB" sz="2000" dirty="0">
                <a:solidFill>
                  <a:schemeClr val="tx1"/>
                </a:solidFill>
              </a:rPr>
              <a:t>Reduce the adverse outcomes and death associated with asthma and bring us in line with Europe in this area of care</a:t>
            </a:r>
          </a:p>
          <a:p>
            <a:pPr marL="538163" indent="0">
              <a:buNone/>
            </a:pPr>
            <a:r>
              <a:rPr lang="en-GB" sz="2000" dirty="0">
                <a:solidFill>
                  <a:schemeClr val="tx1"/>
                </a:solidFill>
              </a:rPr>
              <a:t>Support greener respiratory healthcare and NHS carbon emission targets</a:t>
            </a:r>
          </a:p>
        </p:txBody>
      </p:sp>
      <p:sp>
        <p:nvSpPr>
          <p:cNvPr id="9" name="TextBox 8">
            <a:extLst>
              <a:ext uri="{FF2B5EF4-FFF2-40B4-BE49-F238E27FC236}">
                <a16:creationId xmlns:a16="http://schemas.microsoft.com/office/drawing/2014/main" id="{76B2EC75-C938-9644-59BC-C7A98AD7E282}"/>
              </a:ext>
            </a:extLst>
          </p:cNvPr>
          <p:cNvSpPr txBox="1"/>
          <p:nvPr/>
        </p:nvSpPr>
        <p:spPr>
          <a:xfrm>
            <a:off x="1908455" y="5638233"/>
            <a:ext cx="4530725" cy="461665"/>
          </a:xfrm>
          <a:prstGeom prst="rect">
            <a:avLst/>
          </a:prstGeom>
          <a:noFill/>
        </p:spPr>
        <p:txBody>
          <a:bodyPr wrap="square" rtlCol="0">
            <a:spAutoFit/>
          </a:bodyPr>
          <a:lstStyle/>
          <a:p>
            <a:r>
              <a:rPr lang="en-GB" sz="1200" i="1" dirty="0"/>
              <a:t>*Self-management programmes must be accessible to individuals of different abilities, ethnicities and backgrounds. </a:t>
            </a:r>
          </a:p>
        </p:txBody>
      </p:sp>
      <p:sp>
        <p:nvSpPr>
          <p:cNvPr id="6" name="Content Placeholder 2">
            <a:extLst>
              <a:ext uri="{FF2B5EF4-FFF2-40B4-BE49-F238E27FC236}">
                <a16:creationId xmlns:a16="http://schemas.microsoft.com/office/drawing/2014/main" id="{F58B0DB1-08C9-D3B3-0D34-2145482AA79D}"/>
              </a:ext>
            </a:extLst>
          </p:cNvPr>
          <p:cNvSpPr txBox="1">
            <a:spLocks/>
          </p:cNvSpPr>
          <p:nvPr/>
        </p:nvSpPr>
        <p:spPr>
          <a:xfrm>
            <a:off x="533400" y="1921965"/>
            <a:ext cx="10515600" cy="74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Effective self-management is providing ALL</a:t>
            </a:r>
            <a:r>
              <a:rPr lang="en-GB" sz="1600" dirty="0">
                <a:solidFill>
                  <a:schemeClr val="tx1"/>
                </a:solidFill>
              </a:rPr>
              <a:t>*</a:t>
            </a:r>
            <a:r>
              <a:rPr lang="en-GB" sz="2000" dirty="0">
                <a:solidFill>
                  <a:schemeClr val="tx1"/>
                </a:solidFill>
              </a:rPr>
              <a:t> people with asthma with the information, education  and support they need to have agency and control of their own condition. If patients:</a:t>
            </a:r>
          </a:p>
          <a:p>
            <a:pPr marL="0" indent="0">
              <a:buFont typeface="Arial" panose="020B0604020202020204" pitchFamily="34" charset="0"/>
              <a:buNone/>
            </a:pPr>
            <a:endParaRPr lang="en-GB" dirty="0">
              <a:solidFill>
                <a:schemeClr val="tx1"/>
              </a:solidFill>
            </a:endParaRPr>
          </a:p>
        </p:txBody>
      </p:sp>
      <p:pic>
        <p:nvPicPr>
          <p:cNvPr id="10" name="Picture 9" descr="A green square with a white tick&#10;&#10;AI-generated content may be incorrect.">
            <a:extLst>
              <a:ext uri="{FF2B5EF4-FFF2-40B4-BE49-F238E27FC236}">
                <a16:creationId xmlns:a16="http://schemas.microsoft.com/office/drawing/2014/main" id="{347E93F1-C583-C3C6-BD61-01B797C5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147933"/>
            <a:ext cx="372540" cy="381481"/>
          </a:xfrm>
          <a:prstGeom prst="rect">
            <a:avLst/>
          </a:prstGeom>
        </p:spPr>
      </p:pic>
      <p:pic>
        <p:nvPicPr>
          <p:cNvPr id="11" name="Picture 10" descr="A green square with a white tick&#10;&#10;AI-generated content may be incorrect.">
            <a:extLst>
              <a:ext uri="{FF2B5EF4-FFF2-40B4-BE49-F238E27FC236}">
                <a16:creationId xmlns:a16="http://schemas.microsoft.com/office/drawing/2014/main" id="{6D26EF6B-99FB-032B-52F0-A082D9B3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532021"/>
            <a:ext cx="372540" cy="381481"/>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BBA0F169-C0F7-E557-4F00-8EC683F40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967010"/>
            <a:ext cx="372540" cy="381481"/>
          </a:xfrm>
          <a:prstGeom prst="rect">
            <a:avLst/>
          </a:prstGeom>
        </p:spPr>
      </p:pic>
      <p:pic>
        <p:nvPicPr>
          <p:cNvPr id="13" name="Picture 12" descr="A green square with a white tick&#10;&#10;AI-generated content may be incorrect.">
            <a:extLst>
              <a:ext uri="{FF2B5EF4-FFF2-40B4-BE49-F238E27FC236}">
                <a16:creationId xmlns:a16="http://schemas.microsoft.com/office/drawing/2014/main" id="{9E9B9F09-7316-9867-8D94-9C08AC77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5170847"/>
            <a:ext cx="372540" cy="381481"/>
          </a:xfrm>
          <a:prstGeom prst="rect">
            <a:avLst/>
          </a:prstGeom>
        </p:spPr>
      </p:pic>
      <p:pic>
        <p:nvPicPr>
          <p:cNvPr id="16" name="Picture 15" descr="A diagram of a medical procedure&#10;&#10;AI-generated content may be incorrect.">
            <a:extLst>
              <a:ext uri="{FF2B5EF4-FFF2-40B4-BE49-F238E27FC236}">
                <a16:creationId xmlns:a16="http://schemas.microsoft.com/office/drawing/2014/main" id="{69D3F56A-8810-CBA3-FE8B-88FF8C984C10}"/>
              </a:ext>
            </a:extLst>
          </p:cNvPr>
          <p:cNvPicPr>
            <a:picLocks noChangeAspect="1"/>
          </p:cNvPicPr>
          <p:nvPr/>
        </p:nvPicPr>
        <p:blipFill>
          <a:blip r:embed="rId4">
            <a:extLst>
              <a:ext uri="{28A0092B-C50C-407E-A947-70E740481C1C}">
                <a14:useLocalDpi xmlns:a14="http://schemas.microsoft.com/office/drawing/2010/main" val="0"/>
              </a:ext>
            </a:extLst>
          </a:blip>
          <a:srcRect r="15938"/>
          <a:stretch/>
        </p:blipFill>
        <p:spPr>
          <a:xfrm>
            <a:off x="0" y="2613591"/>
            <a:ext cx="5125566" cy="3429747"/>
          </a:xfrm>
          <a:prstGeom prst="rect">
            <a:avLst/>
          </a:prstGeom>
        </p:spPr>
      </p:pic>
    </p:spTree>
    <p:extLst>
      <p:ext uri="{BB962C8B-B14F-4D97-AF65-F5344CB8AC3E}">
        <p14:creationId xmlns:p14="http://schemas.microsoft.com/office/powerpoint/2010/main" val="108249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B39-91AF-4CFC-4043-886B07630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A7212E-5170-63D8-104B-84243223500F}"/>
              </a:ext>
            </a:extLst>
          </p:cNvPr>
          <p:cNvSpPr/>
          <p:nvPr/>
        </p:nvSpPr>
        <p:spPr>
          <a:xfrm>
            <a:off x="1439930" y="3728513"/>
            <a:ext cx="9029699" cy="4758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B5C291-4CC4-2DED-DDA9-D88200AD183A}"/>
              </a:ext>
            </a:extLst>
          </p:cNvPr>
          <p:cNvSpPr>
            <a:spLocks noGrp="1"/>
          </p:cNvSpPr>
          <p:nvPr>
            <p:ph type="title"/>
          </p:nvPr>
        </p:nvSpPr>
        <p:spPr>
          <a:xfrm>
            <a:off x="536711" y="175417"/>
            <a:ext cx="10817087"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B6149960-6919-4DE0-3EE2-DB44BAF98F42}"/>
              </a:ext>
            </a:extLst>
          </p:cNvPr>
          <p:cNvSpPr>
            <a:spLocks noGrp="1"/>
          </p:cNvSpPr>
          <p:nvPr>
            <p:ph idx="1"/>
          </p:nvPr>
        </p:nvSpPr>
        <p:spPr>
          <a:xfrm>
            <a:off x="536712" y="1401243"/>
            <a:ext cx="10817087" cy="928480"/>
          </a:xfrm>
        </p:spPr>
        <p:txBody>
          <a:bodyPr>
            <a:normAutofit lnSpcReduction="10000"/>
          </a:bodyPr>
          <a:lstStyle/>
          <a:p>
            <a:pPr marL="0" indent="0">
              <a:buNone/>
            </a:pPr>
            <a:r>
              <a:rPr lang="en-GB" b="1" dirty="0"/>
              <a:t>What does the new asthma guideline say about </a:t>
            </a:r>
          </a:p>
          <a:p>
            <a:pPr marL="0" indent="0">
              <a:buNone/>
            </a:pPr>
            <a:r>
              <a:rPr lang="en-GB" b="1" dirty="0"/>
              <a:t>self-management that is relevant to your ICB/Health board/Trust?</a:t>
            </a:r>
            <a:endParaRPr lang="en-GB" sz="2000" dirty="0"/>
          </a:p>
          <a:p>
            <a:pPr marL="0" indent="0">
              <a:buNone/>
            </a:pPr>
            <a:endParaRPr lang="en-GB" sz="2000" dirty="0"/>
          </a:p>
          <a:p>
            <a:pPr marL="0" indent="0">
              <a:buNone/>
            </a:pPr>
            <a:endParaRPr lang="en-GB" dirty="0"/>
          </a:p>
        </p:txBody>
      </p:sp>
      <p:sp>
        <p:nvSpPr>
          <p:cNvPr id="4" name="TextBox 3">
            <a:extLst>
              <a:ext uri="{FF2B5EF4-FFF2-40B4-BE49-F238E27FC236}">
                <a16:creationId xmlns:a16="http://schemas.microsoft.com/office/drawing/2014/main" id="{DA0C09D4-057C-E0B3-F6FD-BDC01C64E01B}"/>
              </a:ext>
            </a:extLst>
          </p:cNvPr>
          <p:cNvSpPr txBox="1"/>
          <p:nvPr/>
        </p:nvSpPr>
        <p:spPr>
          <a:xfrm>
            <a:off x="10748682" y="3480995"/>
            <a:ext cx="1407458" cy="1169551"/>
          </a:xfrm>
          <a:prstGeom prst="rect">
            <a:avLst/>
          </a:prstGeom>
          <a:noFill/>
        </p:spPr>
        <p:txBody>
          <a:bodyPr wrap="square" rtlCol="0">
            <a:spAutoFit/>
          </a:bodyPr>
          <a:lstStyle/>
          <a:p>
            <a:r>
              <a:rPr lang="en-GB" sz="1400" b="1" dirty="0">
                <a:solidFill>
                  <a:schemeClr val="accent6"/>
                </a:solidFill>
              </a:rPr>
              <a:t>Already being delivered by GPs, community and hospitals</a:t>
            </a:r>
          </a:p>
        </p:txBody>
      </p:sp>
      <p:sp>
        <p:nvSpPr>
          <p:cNvPr id="5" name="Content Placeholder 2">
            <a:extLst>
              <a:ext uri="{FF2B5EF4-FFF2-40B4-BE49-F238E27FC236}">
                <a16:creationId xmlns:a16="http://schemas.microsoft.com/office/drawing/2014/main" id="{6FE532A5-2F43-39E5-8362-863849FE6EE4}"/>
              </a:ext>
            </a:extLst>
          </p:cNvPr>
          <p:cNvSpPr txBox="1">
            <a:spLocks/>
          </p:cNvSpPr>
          <p:nvPr/>
        </p:nvSpPr>
        <p:spPr>
          <a:xfrm>
            <a:off x="536712" y="2419707"/>
            <a:ext cx="10817087" cy="360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GB" sz="2000" b="1" dirty="0">
                <a:solidFill>
                  <a:schemeClr val="tx1"/>
                </a:solidFill>
              </a:rPr>
              <a:t>Asthma self-management programmes</a:t>
            </a:r>
            <a:r>
              <a:rPr lang="en-GB" sz="2000" dirty="0">
                <a:solidFill>
                  <a:schemeClr val="tx1"/>
                </a:solidFill>
              </a:rPr>
              <a:t>, comprising a documented personalised action plan and education </a:t>
            </a:r>
            <a:r>
              <a:rPr lang="en-GB" sz="2000" b="1" dirty="0">
                <a:solidFill>
                  <a:schemeClr val="tx1"/>
                </a:solidFill>
              </a:rPr>
              <a:t>must be offered to all people with asthma </a:t>
            </a:r>
            <a:r>
              <a:rPr lang="en-GB" sz="2000" dirty="0">
                <a:solidFill>
                  <a:schemeClr val="tx1"/>
                </a:solidFill>
              </a:rPr>
              <a:t>and reviewed at hospital admissions, acute consultations and annual reviews.</a:t>
            </a:r>
          </a:p>
          <a:p>
            <a:pPr marL="0" indent="0" algn="ctr">
              <a:lnSpc>
                <a:spcPct val="130000"/>
              </a:lnSpc>
              <a:buNone/>
            </a:pPr>
            <a:r>
              <a:rPr lang="en-GB" sz="1600" b="1" dirty="0">
                <a:solidFill>
                  <a:srgbClr val="003A56"/>
                </a:solidFill>
              </a:rPr>
              <a:t>*Self-management programmes tailored specifically to children and young people should be available*</a:t>
            </a:r>
            <a:endParaRPr lang="en-GB" sz="2000" b="1" dirty="0">
              <a:solidFill>
                <a:srgbClr val="003A56"/>
              </a:solidFill>
            </a:endParaRPr>
          </a:p>
          <a:p>
            <a:pPr>
              <a:lnSpc>
                <a:spcPct val="130000"/>
              </a:lnSpc>
            </a:pPr>
            <a:r>
              <a:rPr lang="en-GB" sz="2000" b="1" dirty="0">
                <a:solidFill>
                  <a:schemeClr val="tx1"/>
                </a:solidFill>
              </a:rPr>
              <a:t>Strategies and the availability of specialists for advice should be in place to ensure access</a:t>
            </a:r>
            <a:r>
              <a:rPr lang="en-GB" sz="2000" dirty="0">
                <a:solidFill>
                  <a:schemeClr val="tx1"/>
                </a:solidFill>
              </a:rPr>
              <a:t> to support and information </a:t>
            </a:r>
            <a:r>
              <a:rPr lang="en-GB" sz="2000" b="1" dirty="0">
                <a:solidFill>
                  <a:schemeClr val="tx1"/>
                </a:solidFill>
              </a:rPr>
              <a:t>across the primary care spectrum</a:t>
            </a:r>
            <a:r>
              <a:rPr lang="en-GB" sz="2000" dirty="0">
                <a:solidFill>
                  <a:schemeClr val="tx1"/>
                </a:solidFill>
              </a:rPr>
              <a:t>. </a:t>
            </a:r>
          </a:p>
          <a:p>
            <a:pPr>
              <a:lnSpc>
                <a:spcPct val="130000"/>
              </a:lnSpc>
            </a:pPr>
            <a:r>
              <a:rPr lang="en-GB" sz="2000" b="1" dirty="0">
                <a:solidFill>
                  <a:schemeClr val="tx1"/>
                </a:solidFill>
              </a:rPr>
              <a:t>Schools and health services should collaborate </a:t>
            </a:r>
            <a:r>
              <a:rPr lang="en-GB" sz="2000" dirty="0">
                <a:solidFill>
                  <a:schemeClr val="tx1"/>
                </a:solidFill>
              </a:rPr>
              <a:t>to provide in-school asthma self-management education programmes by trained personnel (Make use of the </a:t>
            </a:r>
            <a:r>
              <a:rPr lang="en-GB" sz="2000" dirty="0">
                <a:solidFill>
                  <a:schemeClr val="tx1"/>
                </a:solidFill>
                <a:hlinkClick r:id="rId3">
                  <a:extLst>
                    <a:ext uri="{A12FA001-AC4F-418D-AE19-62706E023703}">
                      <ahyp:hlinkClr xmlns:ahyp="http://schemas.microsoft.com/office/drawing/2018/hyperlinkcolor" val="tx"/>
                    </a:ext>
                  </a:extLst>
                </a:hlinkClick>
              </a:rPr>
              <a:t>Asthma Friendly Schools </a:t>
            </a:r>
            <a:r>
              <a:rPr lang="en-GB" sz="2000" dirty="0">
                <a:solidFill>
                  <a:schemeClr val="tx1"/>
                </a:solidFill>
              </a:rPr>
              <a:t>network).</a:t>
            </a:r>
            <a:endParaRPr lang="en-GB" dirty="0">
              <a:solidFill>
                <a:schemeClr val="tx1"/>
              </a:solidFill>
            </a:endParaRPr>
          </a:p>
        </p:txBody>
      </p:sp>
      <p:cxnSp>
        <p:nvCxnSpPr>
          <p:cNvPr id="6" name="Straight Arrow Connector 5">
            <a:extLst>
              <a:ext uri="{FF2B5EF4-FFF2-40B4-BE49-F238E27FC236}">
                <a16:creationId xmlns:a16="http://schemas.microsoft.com/office/drawing/2014/main" id="{ABBADF00-575E-557F-A87E-FA1FB5B04D0B}"/>
              </a:ext>
            </a:extLst>
          </p:cNvPr>
          <p:cNvCxnSpPr>
            <a:cxnSpLocks/>
          </p:cNvCxnSpPr>
          <p:nvPr/>
        </p:nvCxnSpPr>
        <p:spPr>
          <a:xfrm flipH="1" flipV="1">
            <a:off x="9852211" y="3360063"/>
            <a:ext cx="896471" cy="2689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6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170-474D-6B6C-C176-AA006DBDDE32}"/>
              </a:ext>
            </a:extLst>
          </p:cNvPr>
          <p:cNvSpPr>
            <a:spLocks noGrp="1"/>
          </p:cNvSpPr>
          <p:nvPr>
            <p:ph type="title"/>
          </p:nvPr>
        </p:nvSpPr>
        <p:spPr>
          <a:xfrm>
            <a:off x="521971" y="386938"/>
            <a:ext cx="10831829"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F903814-6C09-F48E-D79B-9009F12D8807}"/>
              </a:ext>
            </a:extLst>
          </p:cNvPr>
          <p:cNvSpPr>
            <a:spLocks noGrp="1"/>
          </p:cNvSpPr>
          <p:nvPr>
            <p:ph idx="1"/>
          </p:nvPr>
        </p:nvSpPr>
        <p:spPr>
          <a:xfrm>
            <a:off x="639597" y="1495836"/>
            <a:ext cx="3814898" cy="623868"/>
          </a:xfrm>
        </p:spPr>
        <p:txBody>
          <a:bodyPr>
            <a:normAutofit/>
          </a:bodyPr>
          <a:lstStyle/>
          <a:p>
            <a:pPr marL="0" indent="0">
              <a:buNone/>
            </a:pPr>
            <a:r>
              <a:rPr lang="en-GB" b="1" dirty="0"/>
              <a:t>AIR and MART plans</a:t>
            </a:r>
            <a:endParaRPr lang="en-GB" sz="2000" dirty="0"/>
          </a:p>
        </p:txBody>
      </p:sp>
      <p:graphicFrame>
        <p:nvGraphicFramePr>
          <p:cNvPr id="6" name="Diagram 5">
            <a:extLst>
              <a:ext uri="{FF2B5EF4-FFF2-40B4-BE49-F238E27FC236}">
                <a16:creationId xmlns:a16="http://schemas.microsoft.com/office/drawing/2014/main" id="{86A4A219-9471-ED8F-6E6D-F8E9E863A13B}"/>
              </a:ext>
            </a:extLst>
          </p:cNvPr>
          <p:cNvGraphicFramePr/>
          <p:nvPr>
            <p:extLst>
              <p:ext uri="{D42A27DB-BD31-4B8C-83A1-F6EECF244321}">
                <p14:modId xmlns:p14="http://schemas.microsoft.com/office/powerpoint/2010/main" val="669479465"/>
              </p:ext>
            </p:extLst>
          </p:nvPr>
        </p:nvGraphicFramePr>
        <p:xfrm>
          <a:off x="639597" y="2108212"/>
          <a:ext cx="4745318" cy="349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8BA3EB-F415-0EE3-A209-41C664E90956}"/>
              </a:ext>
            </a:extLst>
          </p:cNvPr>
          <p:cNvSpPr txBox="1"/>
          <p:nvPr/>
        </p:nvSpPr>
        <p:spPr>
          <a:xfrm>
            <a:off x="521971" y="5718567"/>
            <a:ext cx="7419137" cy="307777"/>
          </a:xfrm>
          <a:prstGeom prst="rect">
            <a:avLst/>
          </a:prstGeom>
          <a:noFill/>
        </p:spPr>
        <p:txBody>
          <a:bodyPr wrap="square" rtlCol="0">
            <a:spAutoFit/>
          </a:bodyPr>
          <a:lstStyle/>
          <a:p>
            <a:r>
              <a:rPr lang="en-GB" sz="1400" i="1" dirty="0"/>
              <a:t>For more information on AIR/MART treatment see the Treatment section of this Slide Kit</a:t>
            </a:r>
          </a:p>
        </p:txBody>
      </p:sp>
      <p:pic>
        <p:nvPicPr>
          <p:cNvPr id="5" name="Picture 4" descr="A screenshot of a computer&#10;&#10;Description automatically generated">
            <a:extLst>
              <a:ext uri="{FF2B5EF4-FFF2-40B4-BE49-F238E27FC236}">
                <a16:creationId xmlns:a16="http://schemas.microsoft.com/office/drawing/2014/main" id="{239D3488-3ADA-0B76-B0AE-DBED3C9136AF}"/>
              </a:ext>
            </a:extLst>
          </p:cNvPr>
          <p:cNvPicPr>
            <a:picLocks noChangeAspect="1"/>
          </p:cNvPicPr>
          <p:nvPr/>
        </p:nvPicPr>
        <p:blipFill rotWithShape="1">
          <a:blip r:embed="rId8">
            <a:extLst>
              <a:ext uri="{28A0092B-C50C-407E-A947-70E740481C1C}">
                <a14:useLocalDpi xmlns:a14="http://schemas.microsoft.com/office/drawing/2010/main" val="0"/>
              </a:ext>
            </a:extLst>
          </a:blip>
          <a:srcRect l="20665" t="17634" r="25239" b="8773"/>
          <a:stretch/>
        </p:blipFill>
        <p:spPr>
          <a:xfrm>
            <a:off x="5727687" y="1712501"/>
            <a:ext cx="2304961" cy="16658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79DE68C-885A-E951-D7BD-1BC1C54E3631}"/>
              </a:ext>
            </a:extLst>
          </p:cNvPr>
          <p:cNvPicPr>
            <a:picLocks noChangeAspect="1"/>
          </p:cNvPicPr>
          <p:nvPr/>
        </p:nvPicPr>
        <p:blipFill rotWithShape="1">
          <a:blip r:embed="rId9">
            <a:extLst>
              <a:ext uri="{28A0092B-C50C-407E-A947-70E740481C1C}">
                <a14:useLocalDpi xmlns:a14="http://schemas.microsoft.com/office/drawing/2010/main" val="0"/>
              </a:ext>
            </a:extLst>
          </a:blip>
          <a:srcRect l="20984" t="24844" r="25958" b="1586"/>
          <a:stretch/>
        </p:blipFill>
        <p:spPr>
          <a:xfrm>
            <a:off x="8085323" y="1670030"/>
            <a:ext cx="2304961" cy="1697902"/>
          </a:xfrm>
          <a:prstGeom prst="rect">
            <a:avLst/>
          </a:prstGeom>
        </p:spPr>
      </p:pic>
      <p:sp>
        <p:nvSpPr>
          <p:cNvPr id="4" name="Content Placeholder 2">
            <a:extLst>
              <a:ext uri="{FF2B5EF4-FFF2-40B4-BE49-F238E27FC236}">
                <a16:creationId xmlns:a16="http://schemas.microsoft.com/office/drawing/2014/main" id="{5BE03D5E-D5EA-35C8-8C10-5C822EECA64E}"/>
              </a:ext>
            </a:extLst>
          </p:cNvPr>
          <p:cNvSpPr txBox="1">
            <a:spLocks/>
          </p:cNvSpPr>
          <p:nvPr/>
        </p:nvSpPr>
        <p:spPr>
          <a:xfrm>
            <a:off x="5549188" y="3489972"/>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PCRS MART action plan</a:t>
            </a:r>
          </a:p>
        </p:txBody>
      </p:sp>
      <p:sp>
        <p:nvSpPr>
          <p:cNvPr id="8" name="Content Placeholder 2">
            <a:extLst>
              <a:ext uri="{FF2B5EF4-FFF2-40B4-BE49-F238E27FC236}">
                <a16:creationId xmlns:a16="http://schemas.microsoft.com/office/drawing/2014/main" id="{4F0B8218-6311-8180-0E66-AD0E2A506A25}"/>
              </a:ext>
            </a:extLst>
          </p:cNvPr>
          <p:cNvSpPr txBox="1">
            <a:spLocks/>
          </p:cNvSpPr>
          <p:nvPr/>
        </p:nvSpPr>
        <p:spPr>
          <a:xfrm>
            <a:off x="5722682" y="750804"/>
            <a:ext cx="4650044" cy="96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AIR and MART action plans are available via the PCRS and Asthma and Lung UK websites.</a:t>
            </a:r>
          </a:p>
        </p:txBody>
      </p:sp>
      <p:sp>
        <p:nvSpPr>
          <p:cNvPr id="9" name="Content Placeholder 2">
            <a:extLst>
              <a:ext uri="{FF2B5EF4-FFF2-40B4-BE49-F238E27FC236}">
                <a16:creationId xmlns:a16="http://schemas.microsoft.com/office/drawing/2014/main" id="{CB18814C-F73D-98A1-D127-C794D340D462}"/>
              </a:ext>
            </a:extLst>
          </p:cNvPr>
          <p:cNvSpPr txBox="1">
            <a:spLocks/>
          </p:cNvSpPr>
          <p:nvPr/>
        </p:nvSpPr>
        <p:spPr>
          <a:xfrm>
            <a:off x="8334159" y="3489971"/>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A+LUK AIR action plan</a:t>
            </a:r>
          </a:p>
        </p:txBody>
      </p:sp>
      <p:pic>
        <p:nvPicPr>
          <p:cNvPr id="12" name="Picture 11" descr="A qr code with a white background&#10;&#10;AI-generated content may be incorrect.">
            <a:hlinkClick r:id="rId10"/>
            <a:extLst>
              <a:ext uri="{FF2B5EF4-FFF2-40B4-BE49-F238E27FC236}">
                <a16:creationId xmlns:a16="http://schemas.microsoft.com/office/drawing/2014/main" id="{0320C2E0-32C3-6A98-1BEE-935D4667B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4705" y="3868981"/>
            <a:ext cx="1737943" cy="1737943"/>
          </a:xfrm>
          <a:prstGeom prst="rect">
            <a:avLst/>
          </a:prstGeom>
        </p:spPr>
      </p:pic>
      <p:pic>
        <p:nvPicPr>
          <p:cNvPr id="14" name="Picture 13" descr="A qr code on a black background&#10;&#10;AI-generated content may be incorrect.">
            <a:extLst>
              <a:ext uri="{FF2B5EF4-FFF2-40B4-BE49-F238E27FC236}">
                <a16:creationId xmlns:a16="http://schemas.microsoft.com/office/drawing/2014/main" id="{EA158FC0-8567-9B23-1321-FF398B8FC9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4373" y="3789462"/>
            <a:ext cx="1908546" cy="1896979"/>
          </a:xfrm>
          <a:prstGeom prst="rect">
            <a:avLst/>
          </a:prstGeom>
        </p:spPr>
      </p:pic>
      <p:pic>
        <p:nvPicPr>
          <p:cNvPr id="10" name="Picture 2" descr="Asthma + Lung UK - Wikipedia">
            <a:extLst>
              <a:ext uri="{FF2B5EF4-FFF2-40B4-BE49-F238E27FC236}">
                <a16:creationId xmlns:a16="http://schemas.microsoft.com/office/drawing/2014/main" id="{AE068C8F-2FB4-AFBE-EF71-B3C97F3EBF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0982" y="4228339"/>
            <a:ext cx="976047" cy="9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8E48-2F70-0094-D142-C8A91E0DE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081A2-87E7-2C79-7328-0BC1CE7C6D66}"/>
              </a:ext>
            </a:extLst>
          </p:cNvPr>
          <p:cNvSpPr>
            <a:spLocks noGrp="1"/>
          </p:cNvSpPr>
          <p:nvPr>
            <p:ph type="title"/>
          </p:nvPr>
        </p:nvSpPr>
        <p:spPr>
          <a:xfrm>
            <a:off x="838200" y="4504578"/>
            <a:ext cx="10515600" cy="1325563"/>
          </a:xfrm>
        </p:spPr>
        <p:txBody>
          <a:bodyPr>
            <a:normAutofit/>
          </a:bodyPr>
          <a:lstStyle/>
          <a:p>
            <a:pPr algn="ctr"/>
            <a:r>
              <a:rPr lang="en-GB" sz="6000" dirty="0"/>
              <a:t>Monitoring progress</a:t>
            </a:r>
          </a:p>
        </p:txBody>
      </p:sp>
      <p:pic>
        <p:nvPicPr>
          <p:cNvPr id="3" name="Picture 2" descr="A cartoon of lungs with a blue circle and white text&#10;&#10;AI-generated content may be incorrect.">
            <a:extLst>
              <a:ext uri="{FF2B5EF4-FFF2-40B4-BE49-F238E27FC236}">
                <a16:creationId xmlns:a16="http://schemas.microsoft.com/office/drawing/2014/main" id="{4ADF32BD-B2AC-7FF8-9148-3390801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38" y="557213"/>
            <a:ext cx="4932124" cy="4114800"/>
          </a:xfrm>
          <a:prstGeom prst="rect">
            <a:avLst/>
          </a:prstGeom>
        </p:spPr>
      </p:pic>
    </p:spTree>
    <p:extLst>
      <p:ext uri="{BB962C8B-B14F-4D97-AF65-F5344CB8AC3E}">
        <p14:creationId xmlns:p14="http://schemas.microsoft.com/office/powerpoint/2010/main" val="313071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FEAD6-86C4-FF59-3029-A3ADB734309C}"/>
              </a:ext>
            </a:extLst>
          </p:cNvPr>
          <p:cNvSpPr/>
          <p:nvPr/>
        </p:nvSpPr>
        <p:spPr>
          <a:xfrm>
            <a:off x="525778" y="2350060"/>
            <a:ext cx="5436872" cy="36189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9EBC65C-70CC-40A1-B943-4E40FC5D6CB0}"/>
              </a:ext>
            </a:extLst>
          </p:cNvPr>
          <p:cNvSpPr/>
          <p:nvPr/>
        </p:nvSpPr>
        <p:spPr>
          <a:xfrm>
            <a:off x="6229349" y="2350060"/>
            <a:ext cx="5436872" cy="18074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1C93A7-9A30-61B4-E28C-4C47DFC2C141}"/>
              </a:ext>
            </a:extLst>
          </p:cNvPr>
          <p:cNvSpPr/>
          <p:nvPr/>
        </p:nvSpPr>
        <p:spPr>
          <a:xfrm>
            <a:off x="6229349" y="4322939"/>
            <a:ext cx="5436872" cy="16460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ADFB54-EE9C-CF9C-8613-03B3399B54D0}"/>
              </a:ext>
            </a:extLst>
          </p:cNvPr>
          <p:cNvSpPr>
            <a:spLocks noGrp="1"/>
          </p:cNvSpPr>
          <p:nvPr>
            <p:ph type="title"/>
          </p:nvPr>
        </p:nvSpPr>
        <p:spPr>
          <a:xfrm>
            <a:off x="525778" y="201070"/>
            <a:ext cx="10828020" cy="1325563"/>
          </a:xfrm>
        </p:spPr>
        <p:txBody>
          <a:bodyPr/>
          <a:lstStyle/>
          <a:p>
            <a:r>
              <a:rPr lang="en-GB" dirty="0"/>
              <a:t>Monitoring asthma control</a:t>
            </a:r>
          </a:p>
        </p:txBody>
      </p:sp>
      <p:sp>
        <p:nvSpPr>
          <p:cNvPr id="3" name="Content Placeholder 2">
            <a:extLst>
              <a:ext uri="{FF2B5EF4-FFF2-40B4-BE49-F238E27FC236}">
                <a16:creationId xmlns:a16="http://schemas.microsoft.com/office/drawing/2014/main" id="{746397A2-3C64-D17D-ABD0-D88FD4CC5310}"/>
              </a:ext>
            </a:extLst>
          </p:cNvPr>
          <p:cNvSpPr>
            <a:spLocks noGrp="1"/>
          </p:cNvSpPr>
          <p:nvPr>
            <p:ph idx="1"/>
          </p:nvPr>
        </p:nvSpPr>
        <p:spPr>
          <a:xfrm>
            <a:off x="627380" y="2476350"/>
            <a:ext cx="5173345" cy="3400462"/>
          </a:xfrm>
        </p:spPr>
        <p:txBody>
          <a:bodyPr>
            <a:normAutofit fontScale="85000" lnSpcReduction="10000"/>
          </a:bodyPr>
          <a:lstStyle/>
          <a:p>
            <a:pPr marL="0" indent="0">
              <a:lnSpc>
                <a:spcPct val="110000"/>
              </a:lnSpc>
              <a:buNone/>
            </a:pPr>
            <a:r>
              <a:rPr lang="en-GB" sz="2600" dirty="0"/>
              <a:t>Conducting regular inhaler technique checks</a:t>
            </a:r>
          </a:p>
          <a:p>
            <a:pPr>
              <a:lnSpc>
                <a:spcPct val="110000"/>
              </a:lnSpc>
            </a:pPr>
            <a:r>
              <a:rPr lang="en-GB" sz="2400" dirty="0">
                <a:solidFill>
                  <a:schemeClr val="tx1"/>
                </a:solidFill>
              </a:rPr>
              <a:t>Individuals with asthma must know how to use their inhalers properly. This will ensure optimum delivery of medication to the lungs.</a:t>
            </a:r>
          </a:p>
          <a:p>
            <a:pPr>
              <a:lnSpc>
                <a:spcPct val="110000"/>
              </a:lnSpc>
            </a:pPr>
            <a:r>
              <a:rPr lang="en-GB" sz="2400" dirty="0">
                <a:solidFill>
                  <a:schemeClr val="tx1"/>
                </a:solidFill>
              </a:rPr>
              <a:t>This should be done at annual reviews and for ALL new prescriptions of asthma inhalers.</a:t>
            </a:r>
          </a:p>
          <a:p>
            <a:pPr>
              <a:lnSpc>
                <a:spcPct val="110000"/>
              </a:lnSpc>
            </a:pPr>
            <a:r>
              <a:rPr lang="en-GB" sz="2400" dirty="0">
                <a:solidFill>
                  <a:schemeClr val="tx1"/>
                </a:solidFill>
              </a:rPr>
              <a:t>Up to 80% of asthma patient use their inhalers incorrectly.</a:t>
            </a:r>
          </a:p>
        </p:txBody>
      </p:sp>
      <p:sp>
        <p:nvSpPr>
          <p:cNvPr id="4" name="Content Placeholder 2">
            <a:extLst>
              <a:ext uri="{FF2B5EF4-FFF2-40B4-BE49-F238E27FC236}">
                <a16:creationId xmlns:a16="http://schemas.microsoft.com/office/drawing/2014/main" id="{E52706DE-AD98-334E-F041-7CE0FA3DB724}"/>
              </a:ext>
            </a:extLst>
          </p:cNvPr>
          <p:cNvSpPr txBox="1">
            <a:spLocks/>
          </p:cNvSpPr>
          <p:nvPr/>
        </p:nvSpPr>
        <p:spPr>
          <a:xfrm>
            <a:off x="525778" y="1390350"/>
            <a:ext cx="9960003" cy="794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t>Monitoring progress for individuals with asthma is about ensuring effective asthma control and quality of life. This can be done by:</a:t>
            </a:r>
          </a:p>
        </p:txBody>
      </p:sp>
      <p:sp>
        <p:nvSpPr>
          <p:cNvPr id="5" name="Content Placeholder 2">
            <a:extLst>
              <a:ext uri="{FF2B5EF4-FFF2-40B4-BE49-F238E27FC236}">
                <a16:creationId xmlns:a16="http://schemas.microsoft.com/office/drawing/2014/main" id="{3B53D7AA-F108-2185-60D8-765BFD0460D2}"/>
              </a:ext>
            </a:extLst>
          </p:cNvPr>
          <p:cNvSpPr txBox="1">
            <a:spLocks/>
          </p:cNvSpPr>
          <p:nvPr/>
        </p:nvSpPr>
        <p:spPr>
          <a:xfrm>
            <a:off x="6350562" y="2447887"/>
            <a:ext cx="5114363" cy="170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Ensuring annual reviews are done by appropriately trained healthcare profession</a:t>
            </a:r>
          </a:p>
          <a:p>
            <a:r>
              <a:rPr lang="en-GB" sz="2000" dirty="0">
                <a:solidFill>
                  <a:schemeClr val="tx1"/>
                </a:solidFill>
              </a:rPr>
              <a:t>PCRS </a:t>
            </a:r>
            <a:r>
              <a:rPr lang="en-GB" sz="2000" dirty="0">
                <a:solidFill>
                  <a:schemeClr val="tx1"/>
                </a:solidFill>
                <a:hlinkClick r:id="rId3">
                  <a:extLst>
                    <a:ext uri="{A12FA001-AC4F-418D-AE19-62706E023703}">
                      <ahyp:hlinkClr xmlns:ahyp="http://schemas.microsoft.com/office/drawing/2018/hyperlinkcolor" val="tx"/>
                    </a:ext>
                  </a:extLst>
                </a:hlinkClick>
              </a:rPr>
              <a:t>Fit to Care </a:t>
            </a:r>
            <a:r>
              <a:rPr lang="en-GB" sz="2000" dirty="0">
                <a:solidFill>
                  <a:schemeClr val="tx1"/>
                </a:solidFill>
              </a:rPr>
              <a:t>resource can support healthcare professionals with their skills and knowledge of respiratory care.</a:t>
            </a:r>
          </a:p>
        </p:txBody>
      </p:sp>
      <p:sp>
        <p:nvSpPr>
          <p:cNvPr id="10" name="Content Placeholder 2">
            <a:extLst>
              <a:ext uri="{FF2B5EF4-FFF2-40B4-BE49-F238E27FC236}">
                <a16:creationId xmlns:a16="http://schemas.microsoft.com/office/drawing/2014/main" id="{7F52CCB5-ABD5-A1C7-7F05-71598E311193}"/>
              </a:ext>
            </a:extLst>
          </p:cNvPr>
          <p:cNvSpPr txBox="1">
            <a:spLocks/>
          </p:cNvSpPr>
          <p:nvPr/>
        </p:nvSpPr>
        <p:spPr>
          <a:xfrm>
            <a:off x="6350562" y="4322939"/>
            <a:ext cx="5261685" cy="16365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Assessing asthma control and treatment options at all appropriate opportunities</a:t>
            </a:r>
          </a:p>
          <a:p>
            <a:pPr>
              <a:lnSpc>
                <a:spcPct val="110000"/>
              </a:lnSpc>
            </a:pPr>
            <a:r>
              <a:rPr lang="en-GB" sz="2200" dirty="0">
                <a:solidFill>
                  <a:schemeClr val="tx1"/>
                </a:solidFill>
              </a:rPr>
              <a:t>This will support effective step up and step down of treatment and treatment options discussions with the patient.</a:t>
            </a:r>
          </a:p>
        </p:txBody>
      </p:sp>
    </p:spTree>
    <p:extLst>
      <p:ext uri="{BB962C8B-B14F-4D97-AF65-F5344CB8AC3E}">
        <p14:creationId xmlns:p14="http://schemas.microsoft.com/office/powerpoint/2010/main" val="9842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A063A-3227-3991-FCD1-ED6D303B825B}"/>
              </a:ext>
            </a:extLst>
          </p:cNvPr>
          <p:cNvSpPr/>
          <p:nvPr/>
        </p:nvSpPr>
        <p:spPr>
          <a:xfrm>
            <a:off x="533400" y="1333500"/>
            <a:ext cx="4686300" cy="46142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1451F0-B646-41AE-BA53-7ED312EB0F75}"/>
              </a:ext>
            </a:extLst>
          </p:cNvPr>
          <p:cNvSpPr>
            <a:spLocks noGrp="1"/>
          </p:cNvSpPr>
          <p:nvPr>
            <p:ph type="title"/>
          </p:nvPr>
        </p:nvSpPr>
        <p:spPr>
          <a:xfrm>
            <a:off x="533400" y="500591"/>
            <a:ext cx="10292080" cy="718608"/>
          </a:xfrm>
        </p:spPr>
        <p:txBody>
          <a:bodyPr>
            <a:normAutofit/>
          </a:bodyPr>
          <a:lstStyle/>
          <a:p>
            <a:r>
              <a:rPr lang="en-GB" sz="4000" b="1" dirty="0">
                <a:ea typeface="Calibri" panose="020F0502020204030204" pitchFamily="34" charset="0"/>
              </a:rPr>
              <a:t>Background and purpose</a:t>
            </a:r>
            <a:endParaRPr lang="en-GB" sz="4000" dirty="0">
              <a:ea typeface="Calibri" panose="020F0502020204030204" pitchFamily="34" charset="0"/>
            </a:endParaRPr>
          </a:p>
        </p:txBody>
      </p:sp>
      <p:sp>
        <p:nvSpPr>
          <p:cNvPr id="3" name="Content Placeholder 2">
            <a:extLst>
              <a:ext uri="{FF2B5EF4-FFF2-40B4-BE49-F238E27FC236}">
                <a16:creationId xmlns:a16="http://schemas.microsoft.com/office/drawing/2014/main" id="{E65C39E5-7BAE-271D-3BD3-D4899197A442}"/>
              </a:ext>
            </a:extLst>
          </p:cNvPr>
          <p:cNvSpPr>
            <a:spLocks noGrp="1"/>
          </p:cNvSpPr>
          <p:nvPr>
            <p:ph idx="1"/>
          </p:nvPr>
        </p:nvSpPr>
        <p:spPr>
          <a:xfrm>
            <a:off x="594149" y="1419142"/>
            <a:ext cx="4587451" cy="4448176"/>
          </a:xfrm>
        </p:spPr>
        <p:txBody>
          <a:bodyPr>
            <a:noAutofit/>
          </a:bodyPr>
          <a:lstStyle/>
          <a:p>
            <a:pPr marL="0" indent="0">
              <a:lnSpc>
                <a:spcPct val="130000"/>
              </a:lnSpc>
              <a:spcBef>
                <a:spcPts val="0"/>
              </a:spcBef>
              <a:buNone/>
            </a:pPr>
            <a:r>
              <a:rPr lang="en-GB" sz="1800" dirty="0">
                <a:solidFill>
                  <a:schemeClr val="tx1"/>
                </a:solidFill>
              </a:rPr>
              <a:t>The </a:t>
            </a:r>
            <a:r>
              <a:rPr lang="en-GB" sz="1800" b="1" dirty="0">
                <a:solidFill>
                  <a:schemeClr val="tx1"/>
                </a:solidFill>
              </a:rPr>
              <a:t>BTS (British Thoracic Society), SIGN (Scottish Intercollegiate Guidelines Network), and NICE (National Institute for Health and Care Excellence)</a:t>
            </a:r>
            <a:r>
              <a:rPr lang="en-GB" sz="1800" dirty="0">
                <a:solidFill>
                  <a:schemeClr val="tx1"/>
                </a:solidFill>
              </a:rPr>
              <a:t> have collaborated to create updated guidelines for asthma care.</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These guidelines provide a unified, evidence-based approach to </a:t>
            </a:r>
            <a:r>
              <a:rPr lang="en-GB" sz="1800" b="1" dirty="0">
                <a:solidFill>
                  <a:schemeClr val="tx1"/>
                </a:solidFill>
              </a:rPr>
              <a:t>diagnosis, treatment, and management</a:t>
            </a:r>
            <a:r>
              <a:rPr lang="en-GB" sz="1800" dirty="0">
                <a:solidFill>
                  <a:schemeClr val="tx1"/>
                </a:solidFill>
              </a:rPr>
              <a:t> of asthma across all age groups.</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They aim to improve </a:t>
            </a:r>
            <a:r>
              <a:rPr lang="en-GB" sz="1800" b="1" dirty="0">
                <a:solidFill>
                  <a:schemeClr val="tx1"/>
                </a:solidFill>
              </a:rPr>
              <a:t>asthma outcomes, reduce healthcare inequalities, and ensure best practice</a:t>
            </a:r>
            <a:r>
              <a:rPr lang="en-GB" sz="1800" dirty="0">
                <a:solidFill>
                  <a:schemeClr val="tx1"/>
                </a:solidFill>
              </a:rPr>
              <a:t> in primary and secondary care.</a:t>
            </a:r>
            <a:endParaRPr lang="en-GB" sz="1800" dirty="0"/>
          </a:p>
        </p:txBody>
      </p:sp>
      <p:sp>
        <p:nvSpPr>
          <p:cNvPr id="4" name="Content Placeholder 2">
            <a:extLst>
              <a:ext uri="{FF2B5EF4-FFF2-40B4-BE49-F238E27FC236}">
                <a16:creationId xmlns:a16="http://schemas.microsoft.com/office/drawing/2014/main" id="{F758EB82-73AB-0099-9F41-FADC6D7A37DC}"/>
              </a:ext>
            </a:extLst>
          </p:cNvPr>
          <p:cNvSpPr txBox="1">
            <a:spLocks/>
          </p:cNvSpPr>
          <p:nvPr/>
        </p:nvSpPr>
        <p:spPr>
          <a:xfrm>
            <a:off x="5322148" y="1699594"/>
            <a:ext cx="6336452" cy="424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GB" sz="1800" b="1" dirty="0">
                <a:solidFill>
                  <a:schemeClr val="tx1"/>
                </a:solidFill>
              </a:rPr>
              <a:t>Standardised care</a:t>
            </a:r>
            <a:r>
              <a:rPr lang="en-GB" sz="1800" dirty="0">
                <a:solidFill>
                  <a:schemeClr val="tx1"/>
                </a:solidFill>
              </a:rPr>
              <a:t>: Ensures consistent asthma management across all healthcare settings, improving patient safety and outcomes.</a:t>
            </a:r>
          </a:p>
          <a:p>
            <a:pPr>
              <a:lnSpc>
                <a:spcPct val="130000"/>
              </a:lnSpc>
              <a:spcBef>
                <a:spcPts val="0"/>
              </a:spcBef>
            </a:pPr>
            <a:r>
              <a:rPr lang="en-GB" sz="1800" b="1" dirty="0">
                <a:solidFill>
                  <a:schemeClr val="tx1"/>
                </a:solidFill>
              </a:rPr>
              <a:t>Health equity</a:t>
            </a:r>
            <a:r>
              <a:rPr lang="en-GB" sz="1800" dirty="0">
                <a:solidFill>
                  <a:schemeClr val="tx1"/>
                </a:solidFill>
              </a:rPr>
              <a:t>: Addresses disparities in asthma care, supporting </a:t>
            </a:r>
            <a:r>
              <a:rPr lang="en-GB" sz="1800" b="1" dirty="0">
                <a:solidFill>
                  <a:schemeClr val="tx1"/>
                </a:solidFill>
              </a:rPr>
              <a:t>targeted interventions for high-risk populations</a:t>
            </a:r>
            <a:r>
              <a:rPr lang="en-GB" sz="1800" dirty="0">
                <a:solidFill>
                  <a:schemeClr val="tx1"/>
                </a:solidFill>
              </a:rPr>
              <a:t>.</a:t>
            </a:r>
          </a:p>
          <a:p>
            <a:pPr>
              <a:lnSpc>
                <a:spcPct val="130000"/>
              </a:lnSpc>
              <a:spcBef>
                <a:spcPts val="0"/>
              </a:spcBef>
            </a:pPr>
            <a:r>
              <a:rPr lang="en-GB" sz="1800" b="1" dirty="0">
                <a:solidFill>
                  <a:schemeClr val="tx1"/>
                </a:solidFill>
              </a:rPr>
              <a:t>Cost-effective management</a:t>
            </a:r>
            <a:r>
              <a:rPr lang="en-GB" sz="1800" dirty="0">
                <a:solidFill>
                  <a:schemeClr val="tx1"/>
                </a:solidFill>
              </a:rPr>
              <a:t>: Encourages appropriate diagnosis and use of medications (e.g. reducing over-reliance on short-acting beta-agonists (SABAs)) and </a:t>
            </a:r>
            <a:r>
              <a:rPr lang="en-GB" sz="1800" b="1" dirty="0">
                <a:solidFill>
                  <a:schemeClr val="tx1"/>
                </a:solidFill>
              </a:rPr>
              <a:t>prevention-focused strategies</a:t>
            </a:r>
            <a:r>
              <a:rPr lang="en-GB" sz="1800" dirty="0">
                <a:solidFill>
                  <a:schemeClr val="tx1"/>
                </a:solidFill>
              </a:rPr>
              <a:t> to lower hospital admissions.</a:t>
            </a:r>
          </a:p>
          <a:p>
            <a:pPr>
              <a:lnSpc>
                <a:spcPct val="130000"/>
              </a:lnSpc>
              <a:spcBef>
                <a:spcPts val="0"/>
              </a:spcBef>
            </a:pPr>
            <a:r>
              <a:rPr lang="en-GB" sz="1800" b="1" dirty="0">
                <a:solidFill>
                  <a:schemeClr val="tx1"/>
                </a:solidFill>
              </a:rPr>
              <a:t>Environmental &amp; sustainability considerations</a:t>
            </a:r>
            <a:r>
              <a:rPr lang="en-GB" sz="1800" dirty="0">
                <a:solidFill>
                  <a:schemeClr val="tx1"/>
                </a:solidFill>
              </a:rPr>
              <a:t>: Encourages the use of </a:t>
            </a:r>
            <a:r>
              <a:rPr lang="en-GB" sz="1800" b="1" dirty="0">
                <a:solidFill>
                  <a:schemeClr val="tx1"/>
                </a:solidFill>
              </a:rPr>
              <a:t>low-carbon inhalers</a:t>
            </a:r>
            <a:r>
              <a:rPr lang="en-GB" sz="1800" dirty="0">
                <a:solidFill>
                  <a:schemeClr val="tx1"/>
                </a:solidFill>
              </a:rPr>
              <a:t> and environmentally conscious asthma care practices.</a:t>
            </a:r>
            <a:endParaRPr lang="en-GB" sz="1800" dirty="0"/>
          </a:p>
        </p:txBody>
      </p:sp>
      <p:sp>
        <p:nvSpPr>
          <p:cNvPr id="6" name="TextBox 5">
            <a:extLst>
              <a:ext uri="{FF2B5EF4-FFF2-40B4-BE49-F238E27FC236}">
                <a16:creationId xmlns:a16="http://schemas.microsoft.com/office/drawing/2014/main" id="{602082A7-DA12-A919-50B8-F947DC1D2C5B}"/>
              </a:ext>
            </a:extLst>
          </p:cNvPr>
          <p:cNvSpPr txBox="1"/>
          <p:nvPr/>
        </p:nvSpPr>
        <p:spPr>
          <a:xfrm>
            <a:off x="5322148" y="1208129"/>
            <a:ext cx="6096000" cy="460126"/>
          </a:xfrm>
          <a:prstGeom prst="rect">
            <a:avLst/>
          </a:prstGeom>
          <a:noFill/>
        </p:spPr>
        <p:txBody>
          <a:bodyPr wrap="square">
            <a:spAutoFit/>
          </a:bodyPr>
          <a:lstStyle/>
          <a:p>
            <a:pPr marL="0" indent="0">
              <a:lnSpc>
                <a:spcPct val="130000"/>
              </a:lnSpc>
              <a:spcBef>
                <a:spcPts val="0"/>
              </a:spcBef>
              <a:buFont typeface="Arial" panose="020B0604020202020204" pitchFamily="34" charset="0"/>
              <a:buNone/>
            </a:pPr>
            <a:r>
              <a:rPr lang="en-GB" sz="2000" b="1" dirty="0">
                <a:solidFill>
                  <a:srgbClr val="005D85"/>
                </a:solidFill>
                <a:latin typeface="Calibri" panose="020F0502020204030204" pitchFamily="34" charset="0"/>
                <a:ea typeface="Calibri" panose="020F0502020204030204" pitchFamily="34" charset="0"/>
                <a:cs typeface="Calibri" panose="020F0502020204030204" pitchFamily="34" charset="0"/>
              </a:rPr>
              <a:t>Why do these guidelines matter?</a:t>
            </a:r>
          </a:p>
        </p:txBody>
      </p:sp>
    </p:spTree>
    <p:extLst>
      <p:ext uri="{BB962C8B-B14F-4D97-AF65-F5344CB8AC3E}">
        <p14:creationId xmlns:p14="http://schemas.microsoft.com/office/powerpoint/2010/main" val="2320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05D-A948-C357-36B4-5EE14CDA1F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3C227-5BD9-33A4-FDDA-41413DB51B87}"/>
              </a:ext>
            </a:extLst>
          </p:cNvPr>
          <p:cNvSpPr/>
          <p:nvPr/>
        </p:nvSpPr>
        <p:spPr>
          <a:xfrm>
            <a:off x="9143999" y="2657475"/>
            <a:ext cx="2522221" cy="3086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F7C5C9-9C9F-99EB-D328-B49A4D6142F2}"/>
              </a:ext>
            </a:extLst>
          </p:cNvPr>
          <p:cNvSpPr>
            <a:spLocks noGrp="1"/>
          </p:cNvSpPr>
          <p:nvPr>
            <p:ph type="title"/>
          </p:nvPr>
        </p:nvSpPr>
        <p:spPr>
          <a:xfrm>
            <a:off x="533400" y="357822"/>
            <a:ext cx="10632142" cy="1325563"/>
          </a:xfrm>
        </p:spPr>
        <p:txBody>
          <a:bodyPr/>
          <a:lstStyle/>
          <a:p>
            <a:r>
              <a:rPr lang="en-GB" dirty="0"/>
              <a:t>Implementing the asthma guideline:</a:t>
            </a:r>
            <a:br>
              <a:rPr lang="en-GB" dirty="0"/>
            </a:br>
            <a:r>
              <a:rPr lang="en-GB" dirty="0"/>
              <a:t>Are we doing it right? </a:t>
            </a:r>
          </a:p>
        </p:txBody>
      </p:sp>
      <p:sp>
        <p:nvSpPr>
          <p:cNvPr id="5" name="Content Placeholder 4">
            <a:extLst>
              <a:ext uri="{FF2B5EF4-FFF2-40B4-BE49-F238E27FC236}">
                <a16:creationId xmlns:a16="http://schemas.microsoft.com/office/drawing/2014/main" id="{0F7B24F7-860E-720E-0748-70792ADFF944}"/>
              </a:ext>
            </a:extLst>
          </p:cNvPr>
          <p:cNvSpPr>
            <a:spLocks noGrp="1"/>
          </p:cNvSpPr>
          <p:nvPr>
            <p:ph idx="1"/>
          </p:nvPr>
        </p:nvSpPr>
        <p:spPr>
          <a:xfrm>
            <a:off x="533400" y="1861474"/>
            <a:ext cx="8258175" cy="4168764"/>
          </a:xfrm>
        </p:spPr>
        <p:txBody>
          <a:bodyPr>
            <a:normAutofit fontScale="92500" lnSpcReduction="20000"/>
          </a:bodyPr>
          <a:lstStyle/>
          <a:p>
            <a:r>
              <a:rPr lang="en-GB" sz="2200" dirty="0"/>
              <a:t>Have we made an early and accurate diagnosis?</a:t>
            </a:r>
          </a:p>
          <a:p>
            <a:pPr lvl="1"/>
            <a:r>
              <a:rPr lang="en-GB" sz="1900" dirty="0"/>
              <a:t>Availability of tests locally across our system to support timely diagnosis</a:t>
            </a:r>
          </a:p>
          <a:p>
            <a:pPr lvl="1"/>
            <a:r>
              <a:rPr lang="en-GB" sz="1900" dirty="0"/>
              <a:t>Percentage of patients where the diagnosis is made to national standards</a:t>
            </a:r>
          </a:p>
          <a:p>
            <a:r>
              <a:rPr lang="en-GB" sz="2200" dirty="0"/>
              <a:t>Are we supporting good, cost-effective prescribing practices?</a:t>
            </a:r>
          </a:p>
          <a:p>
            <a:pPr lvl="1"/>
            <a:r>
              <a:rPr lang="en-GB" sz="1900" dirty="0"/>
              <a:t>Several national parameters of the quality of prescribing are available</a:t>
            </a:r>
          </a:p>
          <a:p>
            <a:r>
              <a:rPr lang="en-GB" sz="2200" dirty="0"/>
              <a:t>Have there been fewer hospital admissions and unscheduled GP visits?</a:t>
            </a:r>
          </a:p>
          <a:p>
            <a:pPr lvl="1"/>
            <a:r>
              <a:rPr lang="en-GB" sz="1900" dirty="0"/>
              <a:t>How do we compare to others with similar populations and around our region?</a:t>
            </a:r>
          </a:p>
          <a:p>
            <a:r>
              <a:rPr lang="en-GB" sz="2200" dirty="0"/>
              <a:t>Have there been no avoidable asthma deaths in our area?</a:t>
            </a:r>
          </a:p>
          <a:p>
            <a:pPr lvl="1"/>
            <a:r>
              <a:rPr lang="en-GB" sz="1900" dirty="0"/>
              <a:t>If we do have a death this will be investigated to ensure learning</a:t>
            </a:r>
          </a:p>
          <a:p>
            <a:r>
              <a:rPr lang="en-GB" sz="2200" dirty="0"/>
              <a:t>Have we worked with practices to conduct appropriate audits to identify patients requiring treatment change?</a:t>
            </a:r>
          </a:p>
          <a:p>
            <a:r>
              <a:rPr lang="en-GB" sz="2200" dirty="0"/>
              <a:t>Have we reduced SABA only pathways in our area?</a:t>
            </a:r>
          </a:p>
          <a:p>
            <a:r>
              <a:rPr lang="en-GB" sz="2200" dirty="0"/>
              <a:t>Are children and young people receiving the right asthma care?</a:t>
            </a:r>
          </a:p>
          <a:p>
            <a:endParaRPr lang="en-GB" dirty="0"/>
          </a:p>
        </p:txBody>
      </p:sp>
      <p:sp>
        <p:nvSpPr>
          <p:cNvPr id="3" name="TextBox 2">
            <a:extLst>
              <a:ext uri="{FF2B5EF4-FFF2-40B4-BE49-F238E27FC236}">
                <a16:creationId xmlns:a16="http://schemas.microsoft.com/office/drawing/2014/main" id="{DE34F1BD-217A-6421-F1E2-2DAE295D9527}"/>
              </a:ext>
            </a:extLst>
          </p:cNvPr>
          <p:cNvSpPr txBox="1"/>
          <p:nvPr/>
        </p:nvSpPr>
        <p:spPr>
          <a:xfrm>
            <a:off x="9222514" y="3551257"/>
            <a:ext cx="2365189" cy="1938992"/>
          </a:xfrm>
          <a:prstGeom prst="rect">
            <a:avLst/>
          </a:prstGeom>
          <a:noFill/>
        </p:spPr>
        <p:txBody>
          <a:bodyPr wrap="square" rtlCol="0">
            <a:spAutoFit/>
          </a:bodyPr>
          <a:lstStyle/>
          <a:p>
            <a:pPr algn="ctr"/>
            <a:r>
              <a:rPr lang="en-GB" sz="2400" b="1" dirty="0"/>
              <a:t>Use these areas to set SMART objectives for your practices</a:t>
            </a:r>
          </a:p>
        </p:txBody>
      </p:sp>
      <p:pic>
        <p:nvPicPr>
          <p:cNvPr id="9" name="Picture 8" descr="A red and white target with a blue arrow&#10;&#10;AI-generated content may be incorrect.">
            <a:extLst>
              <a:ext uri="{FF2B5EF4-FFF2-40B4-BE49-F238E27FC236}">
                <a16:creationId xmlns:a16="http://schemas.microsoft.com/office/drawing/2014/main" id="{FFE3739C-B5DD-B3ED-4906-B0B6A4F2A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756" y="1531060"/>
            <a:ext cx="2165853" cy="2092214"/>
          </a:xfrm>
          <a:prstGeom prst="rect">
            <a:avLst/>
          </a:prstGeom>
        </p:spPr>
      </p:pic>
    </p:spTree>
    <p:extLst>
      <p:ext uri="{BB962C8B-B14F-4D97-AF65-F5344CB8AC3E}">
        <p14:creationId xmlns:p14="http://schemas.microsoft.com/office/powerpoint/2010/main" val="175119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622-A5FA-52C5-A49D-6D2988316224}"/>
              </a:ext>
            </a:extLst>
          </p:cNvPr>
          <p:cNvSpPr>
            <a:spLocks noGrp="1"/>
          </p:cNvSpPr>
          <p:nvPr>
            <p:ph type="title"/>
          </p:nvPr>
        </p:nvSpPr>
        <p:spPr>
          <a:xfrm>
            <a:off x="491068" y="407007"/>
            <a:ext cx="10515600" cy="1325563"/>
          </a:xfrm>
        </p:spPr>
        <p:txBody>
          <a:bodyPr vert="horz" lIns="91440" tIns="45720" rIns="91440" bIns="45720" rtlCol="0" anchor="ctr">
            <a:normAutofit/>
          </a:bodyPr>
          <a:lstStyle/>
          <a:p>
            <a:r>
              <a:rPr lang="en-GB" b="1" dirty="0">
                <a:latin typeface="+mn-lt"/>
              </a:rPr>
              <a:t>Successful implementation is imperative for guideline success !!!!!</a:t>
            </a:r>
          </a:p>
        </p:txBody>
      </p:sp>
      <p:sp>
        <p:nvSpPr>
          <p:cNvPr id="4" name="TextBox 3">
            <a:extLst>
              <a:ext uri="{FF2B5EF4-FFF2-40B4-BE49-F238E27FC236}">
                <a16:creationId xmlns:a16="http://schemas.microsoft.com/office/drawing/2014/main" id="{6AB43658-CA94-FB41-1D5D-A28E37649A9F}"/>
              </a:ext>
            </a:extLst>
          </p:cNvPr>
          <p:cNvSpPr txBox="1"/>
          <p:nvPr/>
        </p:nvSpPr>
        <p:spPr>
          <a:xfrm>
            <a:off x="491068" y="2079487"/>
            <a:ext cx="5392897" cy="3667222"/>
          </a:xfrm>
          <a:prstGeom prst="rect">
            <a:avLst/>
          </a:prstGeom>
          <a:noFill/>
        </p:spPr>
        <p:txBody>
          <a:bodyPr wrap="square">
            <a:spAutoFit/>
          </a:bodyPr>
          <a:lstStyle/>
          <a:p>
            <a:pPr>
              <a:lnSpc>
                <a:spcPct val="130000"/>
              </a:lnSpc>
            </a:pPr>
            <a:r>
              <a:rPr lang="en-GB" dirty="0"/>
              <a:t>The new BTS/SIGN/NICE 2024 guideline offers a </a:t>
            </a:r>
            <a:r>
              <a:rPr lang="en-GB" b="1" dirty="0"/>
              <a:t>comprehensive, evidence-based framework</a:t>
            </a:r>
            <a:r>
              <a:rPr lang="en-GB" dirty="0"/>
              <a:t> that aligns with ICB/health board/Trust objectives for </a:t>
            </a:r>
            <a:r>
              <a:rPr lang="en-GB" b="1" dirty="0"/>
              <a:t>standardised, equitable, and cost-effective asthma care</a:t>
            </a:r>
            <a:r>
              <a:rPr lang="en-GB" dirty="0"/>
              <a:t>. </a:t>
            </a:r>
          </a:p>
          <a:p>
            <a:pPr>
              <a:lnSpc>
                <a:spcPct val="130000"/>
              </a:lnSpc>
            </a:pPr>
            <a:endParaRPr lang="en-GB" dirty="0"/>
          </a:p>
          <a:p>
            <a:pPr>
              <a:lnSpc>
                <a:spcPct val="130000"/>
              </a:lnSpc>
            </a:pPr>
            <a:r>
              <a:rPr lang="en-GB" dirty="0"/>
              <a:t>Implementing these guidelines effectively will lead to </a:t>
            </a:r>
            <a:r>
              <a:rPr lang="en-GB" b="1" dirty="0"/>
              <a:t>improved patient outcomes, reduced emergency admissions, and a stronger focus on proactive asthma management</a:t>
            </a:r>
            <a:r>
              <a:rPr lang="en-GB" dirty="0"/>
              <a:t>.</a:t>
            </a:r>
          </a:p>
        </p:txBody>
      </p:sp>
      <p:grpSp>
        <p:nvGrpSpPr>
          <p:cNvPr id="28" name="Group 27">
            <a:extLst>
              <a:ext uri="{FF2B5EF4-FFF2-40B4-BE49-F238E27FC236}">
                <a16:creationId xmlns:a16="http://schemas.microsoft.com/office/drawing/2014/main" id="{ECDF0953-4674-E255-83FE-324906800151}"/>
              </a:ext>
            </a:extLst>
          </p:cNvPr>
          <p:cNvGrpSpPr/>
          <p:nvPr/>
        </p:nvGrpSpPr>
        <p:grpSpPr>
          <a:xfrm>
            <a:off x="6096000" y="2079487"/>
            <a:ext cx="1504491" cy="1826051"/>
            <a:chOff x="5903234" y="1824701"/>
            <a:chExt cx="1504491" cy="1826051"/>
          </a:xfrm>
        </p:grpSpPr>
        <p:sp>
          <p:nvSpPr>
            <p:cNvPr id="9" name="Freeform: Shape 8">
              <a:extLst>
                <a:ext uri="{FF2B5EF4-FFF2-40B4-BE49-F238E27FC236}">
                  <a16:creationId xmlns:a16="http://schemas.microsoft.com/office/drawing/2014/main" id="{AB21B513-C375-97CA-2BAB-89ACAA1F33F5}"/>
                </a:ext>
              </a:extLst>
            </p:cNvPr>
            <p:cNvSpPr/>
            <p:nvPr/>
          </p:nvSpPr>
          <p:spPr>
            <a:xfrm>
              <a:off x="5918077" y="3288815"/>
              <a:ext cx="1474804" cy="361937"/>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Education </a:t>
              </a:r>
              <a:endParaRPr lang="en-US" sz="1700" kern="1200" dirty="0"/>
            </a:p>
          </p:txBody>
        </p:sp>
        <p:pic>
          <p:nvPicPr>
            <p:cNvPr id="5" name="Picture 4" descr="A white person pointing at a board&#10;&#10;AI-generated content may be incorrect.">
              <a:extLst>
                <a:ext uri="{FF2B5EF4-FFF2-40B4-BE49-F238E27FC236}">
                  <a16:creationId xmlns:a16="http://schemas.microsoft.com/office/drawing/2014/main" id="{A65B1FDE-9871-1E9B-6793-A7B70BB1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34" y="1824701"/>
              <a:ext cx="1504491" cy="1464114"/>
            </a:xfrm>
            <a:prstGeom prst="rect">
              <a:avLst/>
            </a:prstGeom>
          </p:spPr>
        </p:pic>
      </p:grpSp>
      <p:grpSp>
        <p:nvGrpSpPr>
          <p:cNvPr id="29" name="Group 28">
            <a:extLst>
              <a:ext uri="{FF2B5EF4-FFF2-40B4-BE49-F238E27FC236}">
                <a16:creationId xmlns:a16="http://schemas.microsoft.com/office/drawing/2014/main" id="{7D4C8BC4-2997-8927-F5BA-4C7989854F42}"/>
              </a:ext>
            </a:extLst>
          </p:cNvPr>
          <p:cNvGrpSpPr/>
          <p:nvPr/>
        </p:nvGrpSpPr>
        <p:grpSpPr>
          <a:xfrm>
            <a:off x="7763866" y="2026936"/>
            <a:ext cx="1604863" cy="1817676"/>
            <a:chOff x="7571100" y="1772150"/>
            <a:chExt cx="1604863" cy="1817676"/>
          </a:xfrm>
        </p:grpSpPr>
        <p:sp>
          <p:nvSpPr>
            <p:cNvPr id="11" name="Freeform: Shape 10">
              <a:extLst>
                <a:ext uri="{FF2B5EF4-FFF2-40B4-BE49-F238E27FC236}">
                  <a16:creationId xmlns:a16="http://schemas.microsoft.com/office/drawing/2014/main" id="{093ACD6D-BAB9-6CA8-51F2-A0CF988F1464}"/>
                </a:ext>
              </a:extLst>
            </p:cNvPr>
            <p:cNvSpPr/>
            <p:nvPr/>
          </p:nvSpPr>
          <p:spPr>
            <a:xfrm>
              <a:off x="7636130" y="3315128"/>
              <a:ext cx="1474804" cy="274698"/>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Teamwork</a:t>
              </a:r>
              <a:endParaRPr lang="en-US" sz="1700" kern="1200" dirty="0"/>
            </a:p>
          </p:txBody>
        </p:sp>
        <p:pic>
          <p:nvPicPr>
            <p:cNvPr id="19" name="Picture 18" descr="A group of people in a blue circle&#10;&#10;AI-generated content may be incorrect.">
              <a:extLst>
                <a:ext uri="{FF2B5EF4-FFF2-40B4-BE49-F238E27FC236}">
                  <a16:creationId xmlns:a16="http://schemas.microsoft.com/office/drawing/2014/main" id="{107F4C70-5B33-4DC5-4590-BD9EC36A9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00" y="1772150"/>
              <a:ext cx="1604863" cy="1543879"/>
            </a:xfrm>
            <a:prstGeom prst="rect">
              <a:avLst/>
            </a:prstGeom>
          </p:spPr>
        </p:pic>
      </p:grpSp>
      <p:grpSp>
        <p:nvGrpSpPr>
          <p:cNvPr id="30" name="Group 29">
            <a:extLst>
              <a:ext uri="{FF2B5EF4-FFF2-40B4-BE49-F238E27FC236}">
                <a16:creationId xmlns:a16="http://schemas.microsoft.com/office/drawing/2014/main" id="{8FDC2E61-2008-3FB1-0B08-42F0923E8413}"/>
              </a:ext>
            </a:extLst>
          </p:cNvPr>
          <p:cNvGrpSpPr/>
          <p:nvPr/>
        </p:nvGrpSpPr>
        <p:grpSpPr>
          <a:xfrm>
            <a:off x="9532104" y="2066818"/>
            <a:ext cx="1531500" cy="1941354"/>
            <a:chOff x="9339338" y="1812032"/>
            <a:chExt cx="1531500" cy="1941354"/>
          </a:xfrm>
        </p:grpSpPr>
        <p:sp>
          <p:nvSpPr>
            <p:cNvPr id="13" name="Freeform: Shape 12">
              <a:extLst>
                <a:ext uri="{FF2B5EF4-FFF2-40B4-BE49-F238E27FC236}">
                  <a16:creationId xmlns:a16="http://schemas.microsoft.com/office/drawing/2014/main" id="{B6F486C5-3736-B4BC-C8C9-A32572C426D3}"/>
                </a:ext>
              </a:extLst>
            </p:cNvPr>
            <p:cNvSpPr/>
            <p:nvPr/>
          </p:nvSpPr>
          <p:spPr>
            <a:xfrm>
              <a:off x="9369727" y="3275182"/>
              <a:ext cx="1474804" cy="478204"/>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Collaborative approach</a:t>
              </a:r>
              <a:endParaRPr lang="en-US" sz="1700" kern="1200" dirty="0"/>
            </a:p>
          </p:txBody>
        </p:sp>
        <p:pic>
          <p:nvPicPr>
            <p:cNvPr id="21" name="Picture 20" descr="A blue circle with white people in a circle&#10;&#10;AI-generated content may be incorrect.">
              <a:extLst>
                <a:ext uri="{FF2B5EF4-FFF2-40B4-BE49-F238E27FC236}">
                  <a16:creationId xmlns:a16="http://schemas.microsoft.com/office/drawing/2014/main" id="{F482E794-3B78-6C30-3E7E-0C97C14B1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338" y="1812032"/>
              <a:ext cx="1531500" cy="1464114"/>
            </a:xfrm>
            <a:prstGeom prst="rect">
              <a:avLst/>
            </a:prstGeom>
          </p:spPr>
        </p:pic>
      </p:grpSp>
      <p:grpSp>
        <p:nvGrpSpPr>
          <p:cNvPr id="26" name="Group 25">
            <a:extLst>
              <a:ext uri="{FF2B5EF4-FFF2-40B4-BE49-F238E27FC236}">
                <a16:creationId xmlns:a16="http://schemas.microsoft.com/office/drawing/2014/main" id="{F890EAE5-9C7F-D6A0-5885-C94D7FEB795B}"/>
              </a:ext>
            </a:extLst>
          </p:cNvPr>
          <p:cNvGrpSpPr/>
          <p:nvPr/>
        </p:nvGrpSpPr>
        <p:grpSpPr>
          <a:xfrm>
            <a:off x="8643383" y="3967325"/>
            <a:ext cx="1595580" cy="2050666"/>
            <a:chOff x="8450617" y="3712539"/>
            <a:chExt cx="1595580" cy="2050666"/>
          </a:xfrm>
        </p:grpSpPr>
        <p:sp>
          <p:nvSpPr>
            <p:cNvPr id="17" name="Freeform: Shape 16">
              <a:extLst>
                <a:ext uri="{FF2B5EF4-FFF2-40B4-BE49-F238E27FC236}">
                  <a16:creationId xmlns:a16="http://schemas.microsoft.com/office/drawing/2014/main" id="{58A88A99-0F9B-4623-7AED-75C5B69694C0}"/>
                </a:ext>
              </a:extLst>
            </p:cNvPr>
            <p:cNvSpPr/>
            <p:nvPr/>
          </p:nvSpPr>
          <p:spPr>
            <a:xfrm>
              <a:off x="8450617" y="5173284"/>
              <a:ext cx="1595580"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PCN Respiratory </a:t>
              </a:r>
              <a:r>
                <a:rPr lang="en-GB" sz="1700" dirty="0"/>
                <a:t>C</a:t>
              </a:r>
              <a:r>
                <a:rPr lang="en-GB" sz="1700" kern="1200" dirty="0"/>
                <a:t>hampions </a:t>
              </a:r>
              <a:endParaRPr lang="en-US" sz="1700" kern="1200" dirty="0"/>
            </a:p>
          </p:txBody>
        </p:sp>
        <p:pic>
          <p:nvPicPr>
            <p:cNvPr id="23" name="Picture 22" descr="A white logo on a blue circle&#10;&#10;AI-generated content may be incorrect.">
              <a:extLst>
                <a:ext uri="{FF2B5EF4-FFF2-40B4-BE49-F238E27FC236}">
                  <a16:creationId xmlns:a16="http://schemas.microsoft.com/office/drawing/2014/main" id="{567D5F1C-0976-6692-34A6-D4317A231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005" y="3712539"/>
              <a:ext cx="1474805" cy="1448259"/>
            </a:xfrm>
            <a:prstGeom prst="rect">
              <a:avLst/>
            </a:prstGeom>
          </p:spPr>
        </p:pic>
      </p:grpSp>
      <p:grpSp>
        <p:nvGrpSpPr>
          <p:cNvPr id="27" name="Group 26">
            <a:extLst>
              <a:ext uri="{FF2B5EF4-FFF2-40B4-BE49-F238E27FC236}">
                <a16:creationId xmlns:a16="http://schemas.microsoft.com/office/drawing/2014/main" id="{A9362CA2-43FC-30BE-EE19-B1607F05E03E}"/>
              </a:ext>
            </a:extLst>
          </p:cNvPr>
          <p:cNvGrpSpPr/>
          <p:nvPr/>
        </p:nvGrpSpPr>
        <p:grpSpPr>
          <a:xfrm>
            <a:off x="6947246" y="3959064"/>
            <a:ext cx="1497732" cy="2054703"/>
            <a:chOff x="6754480" y="3704278"/>
            <a:chExt cx="1497732" cy="2054703"/>
          </a:xfrm>
        </p:grpSpPr>
        <p:sp>
          <p:nvSpPr>
            <p:cNvPr id="15" name="Freeform: Shape 14">
              <a:extLst>
                <a:ext uri="{FF2B5EF4-FFF2-40B4-BE49-F238E27FC236}">
                  <a16:creationId xmlns:a16="http://schemas.microsoft.com/office/drawing/2014/main" id="{AB72EB89-3049-8950-020D-2E67D843E233}"/>
                </a:ext>
              </a:extLst>
            </p:cNvPr>
            <p:cNvSpPr/>
            <p:nvPr/>
          </p:nvSpPr>
          <p:spPr>
            <a:xfrm>
              <a:off x="6769682"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Incentives and investment </a:t>
              </a:r>
              <a:endParaRPr lang="en-US" sz="1700" kern="1200" dirty="0"/>
            </a:p>
          </p:txBody>
        </p:sp>
        <p:pic>
          <p:nvPicPr>
            <p:cNvPr id="25" name="Picture 24" descr="A green circle with a white ribbon and a check mark&#10;&#10;AI-generated content may be incorrect.">
              <a:extLst>
                <a:ext uri="{FF2B5EF4-FFF2-40B4-BE49-F238E27FC236}">
                  <a16:creationId xmlns:a16="http://schemas.microsoft.com/office/drawing/2014/main" id="{390D9719-DDA0-A82D-DA3A-F6FD128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480" y="3704278"/>
              <a:ext cx="1497732" cy="1464782"/>
            </a:xfrm>
            <a:prstGeom prst="rect">
              <a:avLst/>
            </a:prstGeom>
          </p:spPr>
        </p:pic>
      </p:grpSp>
    </p:spTree>
    <p:extLst>
      <p:ext uri="{BB962C8B-B14F-4D97-AF65-F5344CB8AC3E}">
        <p14:creationId xmlns:p14="http://schemas.microsoft.com/office/powerpoint/2010/main" val="748815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8A0-C7A4-AA9E-F6F4-DCBC1AB67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9466B-49DC-C7BA-0C41-24527B78C905}"/>
              </a:ext>
            </a:extLst>
          </p:cNvPr>
          <p:cNvSpPr>
            <a:spLocks noGrp="1"/>
          </p:cNvSpPr>
          <p:nvPr>
            <p:ph type="title"/>
          </p:nvPr>
        </p:nvSpPr>
        <p:spPr>
          <a:xfrm>
            <a:off x="448733" y="365125"/>
            <a:ext cx="10905067" cy="1325563"/>
          </a:xfrm>
        </p:spPr>
        <p:txBody>
          <a:bodyPr vert="horz" lIns="91440" tIns="45720" rIns="91440" bIns="45720" rtlCol="0" anchor="ctr">
            <a:normAutofit/>
          </a:bodyPr>
          <a:lstStyle/>
          <a:p>
            <a:r>
              <a:rPr lang="en-GB" b="1" dirty="0"/>
              <a:t>Take action now!</a:t>
            </a:r>
          </a:p>
        </p:txBody>
      </p:sp>
      <p:sp>
        <p:nvSpPr>
          <p:cNvPr id="5" name="TextBox 4">
            <a:extLst>
              <a:ext uri="{FF2B5EF4-FFF2-40B4-BE49-F238E27FC236}">
                <a16:creationId xmlns:a16="http://schemas.microsoft.com/office/drawing/2014/main" id="{F5E57C60-13A9-0BAC-F732-9E009E928DC7}"/>
              </a:ext>
            </a:extLst>
          </p:cNvPr>
          <p:cNvSpPr txBox="1"/>
          <p:nvPr/>
        </p:nvSpPr>
        <p:spPr>
          <a:xfrm>
            <a:off x="448733" y="1785794"/>
            <a:ext cx="5670157" cy="3691844"/>
          </a:xfrm>
          <a:prstGeom prst="rect">
            <a:avLst/>
          </a:prstGeom>
          <a:noFill/>
        </p:spPr>
        <p:txBody>
          <a:bodyPr wrap="square">
            <a:spAutoFit/>
          </a:bodyPr>
          <a:lstStyle/>
          <a:p>
            <a:pPr marL="285750" indent="-285750">
              <a:lnSpc>
                <a:spcPct val="130000"/>
              </a:lnSpc>
              <a:spcBef>
                <a:spcPts val="1000"/>
              </a:spcBef>
              <a:buFont typeface="Arial" panose="020B0604020202020204" pitchFamily="34" charset="0"/>
              <a:buChar char="•"/>
            </a:pPr>
            <a:r>
              <a:rPr lang="en-GB" b="1" dirty="0"/>
              <a:t>Adopt and implement</a:t>
            </a:r>
            <a:r>
              <a:rPr lang="en-GB" dirty="0"/>
              <a:t>: Ensure that local care pathways reflect these updated guidelines.</a:t>
            </a:r>
          </a:p>
          <a:p>
            <a:pPr marL="285750" indent="-285750">
              <a:lnSpc>
                <a:spcPct val="130000"/>
              </a:lnSpc>
              <a:spcBef>
                <a:spcPts val="1000"/>
              </a:spcBef>
              <a:buFont typeface="Arial" panose="020B0604020202020204" pitchFamily="34" charset="0"/>
              <a:buChar char="•"/>
            </a:pPr>
            <a:r>
              <a:rPr lang="en-GB" b="1" dirty="0"/>
              <a:t>Educate and train</a:t>
            </a:r>
            <a:r>
              <a:rPr lang="en-GB" dirty="0"/>
              <a:t>: Provide training for healthcare teams to ensure </a:t>
            </a:r>
            <a:r>
              <a:rPr lang="en-GB" b="1" dirty="0"/>
              <a:t>alignment with best practices</a:t>
            </a:r>
            <a:r>
              <a:rPr lang="en-GB" dirty="0"/>
              <a:t>.</a:t>
            </a:r>
          </a:p>
          <a:p>
            <a:pPr marL="285750" indent="-285750">
              <a:lnSpc>
                <a:spcPct val="130000"/>
              </a:lnSpc>
              <a:spcBef>
                <a:spcPts val="1000"/>
              </a:spcBef>
              <a:buFont typeface="Arial" panose="020B0604020202020204" pitchFamily="34" charset="0"/>
              <a:buChar char="•"/>
            </a:pPr>
            <a:r>
              <a:rPr lang="en-GB" b="1" dirty="0"/>
              <a:t>Monitor and evaluate</a:t>
            </a:r>
            <a:r>
              <a:rPr lang="en-GB" dirty="0"/>
              <a:t>: Use data-driven approaches to track asthma outcomes and reduce inequalities.</a:t>
            </a:r>
          </a:p>
          <a:p>
            <a:pPr marL="285750" indent="-285750">
              <a:lnSpc>
                <a:spcPct val="130000"/>
              </a:lnSpc>
              <a:spcBef>
                <a:spcPts val="1000"/>
              </a:spcBef>
              <a:buFont typeface="Arial" panose="020B0604020202020204" pitchFamily="34" charset="0"/>
              <a:buChar char="•"/>
            </a:pPr>
            <a:r>
              <a:rPr lang="en-GB" b="1" dirty="0"/>
              <a:t>Engage communities</a:t>
            </a:r>
            <a:r>
              <a:rPr lang="en-GB" dirty="0"/>
              <a:t>: Work with </a:t>
            </a:r>
            <a:r>
              <a:rPr lang="en-GB" b="1" dirty="0"/>
              <a:t>schools, workplaces, and local organisations</a:t>
            </a:r>
            <a:r>
              <a:rPr lang="en-GB" dirty="0"/>
              <a:t> to support asthma-friendly environments.</a:t>
            </a:r>
          </a:p>
        </p:txBody>
      </p:sp>
      <p:grpSp>
        <p:nvGrpSpPr>
          <p:cNvPr id="26" name="Group 25">
            <a:extLst>
              <a:ext uri="{FF2B5EF4-FFF2-40B4-BE49-F238E27FC236}">
                <a16:creationId xmlns:a16="http://schemas.microsoft.com/office/drawing/2014/main" id="{F918BE0A-FBF8-380A-8053-EBE8AB610E0D}"/>
              </a:ext>
            </a:extLst>
          </p:cNvPr>
          <p:cNvGrpSpPr/>
          <p:nvPr/>
        </p:nvGrpSpPr>
        <p:grpSpPr>
          <a:xfrm>
            <a:off x="8706138" y="1575180"/>
            <a:ext cx="1474804" cy="2058826"/>
            <a:chOff x="7677259" y="1865846"/>
            <a:chExt cx="1474804" cy="2058826"/>
          </a:xfrm>
        </p:grpSpPr>
        <p:sp>
          <p:nvSpPr>
            <p:cNvPr id="10" name="Freeform: Shape 9">
              <a:extLst>
                <a:ext uri="{FF2B5EF4-FFF2-40B4-BE49-F238E27FC236}">
                  <a16:creationId xmlns:a16="http://schemas.microsoft.com/office/drawing/2014/main" id="{19F9F2E4-C58C-93A7-46F8-34EB56281333}"/>
                </a:ext>
              </a:extLst>
            </p:cNvPr>
            <p:cNvSpPr/>
            <p:nvPr/>
          </p:nvSpPr>
          <p:spPr>
            <a:xfrm>
              <a:off x="7677259" y="3334751"/>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Educate and train </a:t>
              </a:r>
              <a:endParaRPr lang="en-US" sz="1900" kern="1200" dirty="0"/>
            </a:p>
          </p:txBody>
        </p:sp>
        <p:pic>
          <p:nvPicPr>
            <p:cNvPr id="16" name="Picture 15" descr="A blue circle with a white head with a plant growing inside&#10;&#10;AI-generated content may be incorrect.">
              <a:extLst>
                <a:ext uri="{FF2B5EF4-FFF2-40B4-BE49-F238E27FC236}">
                  <a16:creationId xmlns:a16="http://schemas.microsoft.com/office/drawing/2014/main" id="{2B23D913-C5CD-7020-8ED3-D0B7FEED7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259" y="1865846"/>
              <a:ext cx="1474804" cy="1468905"/>
            </a:xfrm>
            <a:prstGeom prst="rect">
              <a:avLst/>
            </a:prstGeom>
          </p:spPr>
        </p:pic>
      </p:grpSp>
      <p:grpSp>
        <p:nvGrpSpPr>
          <p:cNvPr id="27" name="Group 26">
            <a:extLst>
              <a:ext uri="{FF2B5EF4-FFF2-40B4-BE49-F238E27FC236}">
                <a16:creationId xmlns:a16="http://schemas.microsoft.com/office/drawing/2014/main" id="{71A91B7A-9899-60A7-E072-20C7908900DB}"/>
              </a:ext>
            </a:extLst>
          </p:cNvPr>
          <p:cNvGrpSpPr/>
          <p:nvPr/>
        </p:nvGrpSpPr>
        <p:grpSpPr>
          <a:xfrm>
            <a:off x="6832822" y="1612875"/>
            <a:ext cx="1474804" cy="1755100"/>
            <a:chOff x="5803943" y="1903541"/>
            <a:chExt cx="1474804" cy="1755100"/>
          </a:xfrm>
        </p:grpSpPr>
        <p:sp>
          <p:nvSpPr>
            <p:cNvPr id="8" name="Freeform: Shape 7">
              <a:extLst>
                <a:ext uri="{FF2B5EF4-FFF2-40B4-BE49-F238E27FC236}">
                  <a16:creationId xmlns:a16="http://schemas.microsoft.com/office/drawing/2014/main" id="{54EBE90C-1EF0-8300-5902-9E52F2E9670D}"/>
                </a:ext>
              </a:extLst>
            </p:cNvPr>
            <p:cNvSpPr/>
            <p:nvPr/>
          </p:nvSpPr>
          <p:spPr>
            <a:xfrm>
              <a:off x="5803943" y="3334751"/>
              <a:ext cx="1474804" cy="323890"/>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Implement</a:t>
              </a:r>
            </a:p>
          </p:txBody>
        </p:sp>
        <p:pic>
          <p:nvPicPr>
            <p:cNvPr id="18" name="Picture 17" descr="A white light bulb and gear&#10;&#10;AI-generated content may be incorrect.">
              <a:extLst>
                <a:ext uri="{FF2B5EF4-FFF2-40B4-BE49-F238E27FC236}">
                  <a16:creationId xmlns:a16="http://schemas.microsoft.com/office/drawing/2014/main" id="{A3FF49B8-14A1-10B4-7EE0-4E8DFE12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878" y="1903541"/>
              <a:ext cx="1470869" cy="1431210"/>
            </a:xfrm>
            <a:prstGeom prst="rect">
              <a:avLst/>
            </a:prstGeom>
          </p:spPr>
        </p:pic>
      </p:grpSp>
      <p:grpSp>
        <p:nvGrpSpPr>
          <p:cNvPr id="25" name="Group 24">
            <a:extLst>
              <a:ext uri="{FF2B5EF4-FFF2-40B4-BE49-F238E27FC236}">
                <a16:creationId xmlns:a16="http://schemas.microsoft.com/office/drawing/2014/main" id="{6FFA2C4A-0E0B-F2DD-E1F9-EE3DC3160748}"/>
              </a:ext>
            </a:extLst>
          </p:cNvPr>
          <p:cNvGrpSpPr/>
          <p:nvPr/>
        </p:nvGrpSpPr>
        <p:grpSpPr>
          <a:xfrm>
            <a:off x="6846654" y="3601491"/>
            <a:ext cx="1502101" cy="2073996"/>
            <a:chOff x="9494401" y="1853165"/>
            <a:chExt cx="1502101" cy="2073996"/>
          </a:xfrm>
        </p:grpSpPr>
        <p:sp>
          <p:nvSpPr>
            <p:cNvPr id="12" name="Freeform: Shape 11">
              <a:extLst>
                <a:ext uri="{FF2B5EF4-FFF2-40B4-BE49-F238E27FC236}">
                  <a16:creationId xmlns:a16="http://schemas.microsoft.com/office/drawing/2014/main" id="{B04466CB-5224-70ED-8BA5-D586600747A4}"/>
                </a:ext>
              </a:extLst>
            </p:cNvPr>
            <p:cNvSpPr/>
            <p:nvPr/>
          </p:nvSpPr>
          <p:spPr>
            <a:xfrm>
              <a:off x="9508049" y="333724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Monitor and Evaluate </a:t>
              </a:r>
              <a:endParaRPr lang="en-US" sz="1900" kern="1200" dirty="0"/>
            </a:p>
          </p:txBody>
        </p:sp>
        <p:pic>
          <p:nvPicPr>
            <p:cNvPr id="21" name="Picture 20" descr="A green circle with a clipboard with check marks&#10;&#10;AI-generated content may be incorrect.">
              <a:extLst>
                <a:ext uri="{FF2B5EF4-FFF2-40B4-BE49-F238E27FC236}">
                  <a16:creationId xmlns:a16="http://schemas.microsoft.com/office/drawing/2014/main" id="{CF82D9EA-46D9-F492-22FB-900A06AA6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01" y="1853165"/>
              <a:ext cx="1502101" cy="1484075"/>
            </a:xfrm>
            <a:prstGeom prst="rect">
              <a:avLst/>
            </a:prstGeom>
          </p:spPr>
        </p:pic>
      </p:grpSp>
      <p:grpSp>
        <p:nvGrpSpPr>
          <p:cNvPr id="24" name="Group 23">
            <a:extLst>
              <a:ext uri="{FF2B5EF4-FFF2-40B4-BE49-F238E27FC236}">
                <a16:creationId xmlns:a16="http://schemas.microsoft.com/office/drawing/2014/main" id="{7385131A-5EBB-DDA3-490B-60B7946529D7}"/>
              </a:ext>
            </a:extLst>
          </p:cNvPr>
          <p:cNvGrpSpPr/>
          <p:nvPr/>
        </p:nvGrpSpPr>
        <p:grpSpPr>
          <a:xfrm>
            <a:off x="8692306" y="3631716"/>
            <a:ext cx="1488636" cy="1999793"/>
            <a:chOff x="7622298" y="3759188"/>
            <a:chExt cx="1488636" cy="1999793"/>
          </a:xfrm>
        </p:grpSpPr>
        <p:sp>
          <p:nvSpPr>
            <p:cNvPr id="14" name="Freeform: Shape 13">
              <a:extLst>
                <a:ext uri="{FF2B5EF4-FFF2-40B4-BE49-F238E27FC236}">
                  <a16:creationId xmlns:a16="http://schemas.microsoft.com/office/drawing/2014/main" id="{F3339E1A-D868-10B9-C943-4DD58D07C57A}"/>
                </a:ext>
              </a:extLst>
            </p:cNvPr>
            <p:cNvSpPr/>
            <p:nvPr/>
          </p:nvSpPr>
          <p:spPr>
            <a:xfrm>
              <a:off x="7636130"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Engage communities </a:t>
              </a:r>
              <a:endParaRPr lang="en-US" sz="1900" kern="1200" dirty="0"/>
            </a:p>
          </p:txBody>
        </p:sp>
        <p:pic>
          <p:nvPicPr>
            <p:cNvPr id="23" name="Picture 22" descr="A blue circle with white icons&#10;&#10;AI-generated content may be incorrect.">
              <a:extLst>
                <a:ext uri="{FF2B5EF4-FFF2-40B4-BE49-F238E27FC236}">
                  <a16:creationId xmlns:a16="http://schemas.microsoft.com/office/drawing/2014/main" id="{83B40CD2-8567-A2D9-EA0C-AAABA4F7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298" y="3759188"/>
              <a:ext cx="1447507" cy="1409872"/>
            </a:xfrm>
            <a:prstGeom prst="rect">
              <a:avLst/>
            </a:prstGeom>
          </p:spPr>
        </p:pic>
      </p:grpSp>
    </p:spTree>
    <p:extLst>
      <p:ext uri="{BB962C8B-B14F-4D97-AF65-F5344CB8AC3E}">
        <p14:creationId xmlns:p14="http://schemas.microsoft.com/office/powerpoint/2010/main" val="21274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hands holding each other&#10;&#10;AI-generated content may be incorrect.">
            <a:extLst>
              <a:ext uri="{FF2B5EF4-FFF2-40B4-BE49-F238E27FC236}">
                <a16:creationId xmlns:a16="http://schemas.microsoft.com/office/drawing/2014/main" id="{C618B749-CF30-DDD6-871A-42059386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94" y="0"/>
            <a:ext cx="8873071" cy="6150375"/>
          </a:xfrm>
          <a:prstGeom prst="rect">
            <a:avLst/>
          </a:prstGeom>
        </p:spPr>
      </p:pic>
      <p:pic>
        <p:nvPicPr>
          <p:cNvPr id="3" name="Picture 2">
            <a:extLst>
              <a:ext uri="{FF2B5EF4-FFF2-40B4-BE49-F238E27FC236}">
                <a16:creationId xmlns:a16="http://schemas.microsoft.com/office/drawing/2014/main" id="{67D56FE5-90DB-AFC3-772F-F93510700D1F}"/>
              </a:ext>
            </a:extLst>
          </p:cNvPr>
          <p:cNvPicPr>
            <a:picLocks noChangeAspect="1"/>
          </p:cNvPicPr>
          <p:nvPr/>
        </p:nvPicPr>
        <p:blipFill>
          <a:blip r:embed="rId4"/>
          <a:srcRect l="46514" t="20783" r="2850" b="5206"/>
          <a:stretch/>
        </p:blipFill>
        <p:spPr>
          <a:xfrm>
            <a:off x="1311943" y="171347"/>
            <a:ext cx="1465781" cy="1425667"/>
          </a:xfrm>
          <a:prstGeom prst="ellipse">
            <a:avLst/>
          </a:prstGeom>
        </p:spPr>
      </p:pic>
      <p:pic>
        <p:nvPicPr>
          <p:cNvPr id="5" name="Picture 4">
            <a:extLst>
              <a:ext uri="{FF2B5EF4-FFF2-40B4-BE49-F238E27FC236}">
                <a16:creationId xmlns:a16="http://schemas.microsoft.com/office/drawing/2014/main" id="{D1EB4776-E6F0-6489-6BEF-75EDAE56C7C1}"/>
              </a:ext>
            </a:extLst>
          </p:cNvPr>
          <p:cNvPicPr>
            <a:picLocks/>
          </p:cNvPicPr>
          <p:nvPr/>
        </p:nvPicPr>
        <p:blipFill>
          <a:blip r:embed="rId5"/>
          <a:srcRect l="10986" t="8785" b="26475"/>
          <a:stretch/>
        </p:blipFill>
        <p:spPr>
          <a:xfrm>
            <a:off x="9523617" y="2133556"/>
            <a:ext cx="2494211" cy="2452957"/>
          </a:xfrm>
          <a:prstGeom prst="ellipse">
            <a:avLst/>
          </a:prstGeom>
        </p:spPr>
      </p:pic>
      <p:pic>
        <p:nvPicPr>
          <p:cNvPr id="13" name="Picture 12" descr="A collage of people holding signs&#10;&#10;AI-generated content may be incorrect.">
            <a:extLst>
              <a:ext uri="{FF2B5EF4-FFF2-40B4-BE49-F238E27FC236}">
                <a16:creationId xmlns:a16="http://schemas.microsoft.com/office/drawing/2014/main" id="{E9231002-00A7-AB30-B216-E6B3F03115DA}"/>
              </a:ext>
            </a:extLst>
          </p:cNvPr>
          <p:cNvPicPr>
            <a:picLocks noChangeAspect="1"/>
          </p:cNvPicPr>
          <p:nvPr/>
        </p:nvPicPr>
        <p:blipFill>
          <a:blip r:embed="rId6">
            <a:extLst>
              <a:ext uri="{28A0092B-C50C-407E-A947-70E740481C1C}">
                <a14:useLocalDpi xmlns:a14="http://schemas.microsoft.com/office/drawing/2010/main" val="0"/>
              </a:ext>
            </a:extLst>
          </a:blip>
          <a:srcRect l="2797" t="5156" r="48778" b="5354"/>
          <a:stretch/>
        </p:blipFill>
        <p:spPr>
          <a:xfrm>
            <a:off x="96936" y="1597014"/>
            <a:ext cx="3058203" cy="3177446"/>
          </a:xfrm>
          <a:prstGeom prst="rect">
            <a:avLst/>
          </a:prstGeom>
        </p:spPr>
      </p:pic>
      <p:pic>
        <p:nvPicPr>
          <p:cNvPr id="15" name="Picture 14" descr="A group of people at a convention&#10;&#10;AI-generated content may be incorrect.">
            <a:extLst>
              <a:ext uri="{FF2B5EF4-FFF2-40B4-BE49-F238E27FC236}">
                <a16:creationId xmlns:a16="http://schemas.microsoft.com/office/drawing/2014/main" id="{87AC551E-4F9A-1CCA-186B-0437EF74BC68}"/>
              </a:ext>
            </a:extLst>
          </p:cNvPr>
          <p:cNvPicPr>
            <a:picLocks noChangeAspect="1"/>
          </p:cNvPicPr>
          <p:nvPr/>
        </p:nvPicPr>
        <p:blipFill>
          <a:blip r:embed="rId7">
            <a:extLst>
              <a:ext uri="{28A0092B-C50C-407E-A947-70E740481C1C}">
                <a14:useLocalDpi xmlns:a14="http://schemas.microsoft.com/office/drawing/2010/main" val="0"/>
              </a:ext>
            </a:extLst>
          </a:blip>
          <a:srcRect l="52299" t="4982" b="9624"/>
          <a:stretch/>
        </p:blipFill>
        <p:spPr>
          <a:xfrm>
            <a:off x="8588269" y="4394570"/>
            <a:ext cx="1870696" cy="1882065"/>
          </a:xfrm>
          <a:prstGeom prst="rect">
            <a:avLst/>
          </a:prstGeom>
        </p:spPr>
      </p:pic>
      <p:pic>
        <p:nvPicPr>
          <p:cNvPr id="16" name="Picture 15" descr="A group of people at a convention&#10;&#10;AI-generated content may be incorrect.">
            <a:extLst>
              <a:ext uri="{FF2B5EF4-FFF2-40B4-BE49-F238E27FC236}">
                <a16:creationId xmlns:a16="http://schemas.microsoft.com/office/drawing/2014/main" id="{8EBE85F4-BB53-0F77-91BF-B7AF5EF1D351}"/>
              </a:ext>
            </a:extLst>
          </p:cNvPr>
          <p:cNvPicPr>
            <a:picLocks noChangeAspect="1"/>
          </p:cNvPicPr>
          <p:nvPr/>
        </p:nvPicPr>
        <p:blipFill>
          <a:blip r:embed="rId7">
            <a:extLst>
              <a:ext uri="{28A0092B-C50C-407E-A947-70E740481C1C}">
                <a14:useLocalDpi xmlns:a14="http://schemas.microsoft.com/office/drawing/2010/main" val="0"/>
              </a:ext>
            </a:extLst>
          </a:blip>
          <a:srcRect l="3172" t="6485" r="49127" b="8121"/>
          <a:stretch/>
        </p:blipFill>
        <p:spPr>
          <a:xfrm>
            <a:off x="8574084" y="431092"/>
            <a:ext cx="1692181" cy="1702465"/>
          </a:xfrm>
          <a:prstGeom prst="rect">
            <a:avLst/>
          </a:prstGeom>
        </p:spPr>
      </p:pic>
      <p:pic>
        <p:nvPicPr>
          <p:cNvPr id="17" name="Picture 16" descr="A collage of people holding signs&#10;&#10;AI-generated content may be incorrect.">
            <a:extLst>
              <a:ext uri="{FF2B5EF4-FFF2-40B4-BE49-F238E27FC236}">
                <a16:creationId xmlns:a16="http://schemas.microsoft.com/office/drawing/2014/main" id="{F1FE23E5-C283-7E89-29ED-1DBA86C73394}"/>
              </a:ext>
            </a:extLst>
          </p:cNvPr>
          <p:cNvPicPr>
            <a:picLocks noChangeAspect="1"/>
          </p:cNvPicPr>
          <p:nvPr/>
        </p:nvPicPr>
        <p:blipFill>
          <a:blip r:embed="rId6">
            <a:extLst>
              <a:ext uri="{28A0092B-C50C-407E-A947-70E740481C1C}">
                <a14:useLocalDpi xmlns:a14="http://schemas.microsoft.com/office/drawing/2010/main" val="0"/>
              </a:ext>
            </a:extLst>
          </a:blip>
          <a:srcRect l="50705" t="5589" r="870" b="4921"/>
          <a:stretch/>
        </p:blipFill>
        <p:spPr>
          <a:xfrm>
            <a:off x="1792297" y="4508286"/>
            <a:ext cx="1811435" cy="1882065"/>
          </a:xfrm>
          <a:prstGeom prst="rect">
            <a:avLst/>
          </a:prstGeom>
        </p:spPr>
      </p:pic>
    </p:spTree>
    <p:extLst>
      <p:ext uri="{BB962C8B-B14F-4D97-AF65-F5344CB8AC3E}">
        <p14:creationId xmlns:p14="http://schemas.microsoft.com/office/powerpoint/2010/main" val="414816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48AB-C905-E5EF-C49A-7F1C63631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21C6D-5299-A406-3231-AF9BD4812528}"/>
              </a:ext>
            </a:extLst>
          </p:cNvPr>
          <p:cNvSpPr>
            <a:spLocks noGrp="1"/>
          </p:cNvSpPr>
          <p:nvPr>
            <p:ph type="title"/>
          </p:nvPr>
        </p:nvSpPr>
        <p:spPr>
          <a:xfrm>
            <a:off x="838200" y="4555378"/>
            <a:ext cx="10515600" cy="1325563"/>
          </a:xfrm>
        </p:spPr>
        <p:txBody>
          <a:bodyPr>
            <a:normAutofit/>
          </a:bodyPr>
          <a:lstStyle/>
          <a:p>
            <a:pPr algn="ctr"/>
            <a:r>
              <a:rPr lang="en-GB" sz="6000" dirty="0"/>
              <a:t>Resources and references</a:t>
            </a:r>
          </a:p>
        </p:txBody>
      </p:sp>
      <p:pic>
        <p:nvPicPr>
          <p:cNvPr id="5" name="Picture 4">
            <a:extLst>
              <a:ext uri="{FF2B5EF4-FFF2-40B4-BE49-F238E27FC236}">
                <a16:creationId xmlns:a16="http://schemas.microsoft.com/office/drawing/2014/main" id="{E2EFB2EC-CE3F-51F2-3FA5-64FA711E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02" y="540969"/>
            <a:ext cx="4827598" cy="4131044"/>
          </a:xfrm>
          <a:prstGeom prst="rect">
            <a:avLst/>
          </a:prstGeom>
        </p:spPr>
      </p:pic>
    </p:spTree>
    <p:extLst>
      <p:ext uri="{BB962C8B-B14F-4D97-AF65-F5344CB8AC3E}">
        <p14:creationId xmlns:p14="http://schemas.microsoft.com/office/powerpoint/2010/main" val="226397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48D-F553-755A-EA79-AFACE66440BF}"/>
              </a:ext>
            </a:extLst>
          </p:cNvPr>
          <p:cNvSpPr>
            <a:spLocks noGrp="1"/>
          </p:cNvSpPr>
          <p:nvPr>
            <p:ph type="title"/>
          </p:nvPr>
        </p:nvSpPr>
        <p:spPr>
          <a:xfrm>
            <a:off x="533400" y="272840"/>
            <a:ext cx="10730753" cy="776392"/>
          </a:xfrm>
        </p:spPr>
        <p:txBody>
          <a:bodyPr/>
          <a:lstStyle/>
          <a:p>
            <a:r>
              <a:rPr lang="en-GB" dirty="0"/>
              <a:t>PCRS resources</a:t>
            </a:r>
          </a:p>
        </p:txBody>
      </p:sp>
      <p:sp>
        <p:nvSpPr>
          <p:cNvPr id="3" name="Content Placeholder 2">
            <a:extLst>
              <a:ext uri="{FF2B5EF4-FFF2-40B4-BE49-F238E27FC236}">
                <a16:creationId xmlns:a16="http://schemas.microsoft.com/office/drawing/2014/main" id="{D339E3EE-352F-22CE-2A2E-D3A596ACEBE8}"/>
              </a:ext>
            </a:extLst>
          </p:cNvPr>
          <p:cNvSpPr>
            <a:spLocks noGrp="1"/>
          </p:cNvSpPr>
          <p:nvPr>
            <p:ph idx="1"/>
          </p:nvPr>
        </p:nvSpPr>
        <p:spPr>
          <a:xfrm>
            <a:off x="627994" y="1388641"/>
            <a:ext cx="5125106" cy="1057308"/>
          </a:xfrm>
        </p:spPr>
        <p:txBody>
          <a:bodyPr>
            <a:noAutofit/>
          </a:bodyPr>
          <a:lstStyle/>
          <a:p>
            <a:r>
              <a:rPr lang="en-GB" sz="1800" dirty="0">
                <a:solidFill>
                  <a:schemeClr val="tx1"/>
                </a:solidFill>
              </a:rPr>
              <a:t>Asthma Right Care - </a:t>
            </a:r>
            <a:r>
              <a:rPr lang="en-GB" sz="1800" dirty="0">
                <a:solidFill>
                  <a:srgbClr val="005D85"/>
                </a:solidFill>
                <a:hlinkClick r:id="rId2"/>
              </a:rPr>
              <a:t>https://qrco.de/bdP8sO</a:t>
            </a:r>
            <a:r>
              <a:rPr lang="en-GB" sz="1800" dirty="0">
                <a:solidFill>
                  <a:srgbClr val="005D85"/>
                </a:solidFill>
              </a:rPr>
              <a:t>  </a:t>
            </a:r>
          </a:p>
          <a:p>
            <a:r>
              <a:rPr lang="en-GB" sz="1800" dirty="0">
                <a:solidFill>
                  <a:schemeClr val="tx1"/>
                </a:solidFill>
              </a:rPr>
              <a:t>Greener Healthcare - </a:t>
            </a:r>
            <a:r>
              <a:rPr lang="en-GB" sz="1800" dirty="0">
                <a:solidFill>
                  <a:srgbClr val="005D85"/>
                </a:solidFill>
                <a:hlinkClick r:id="rId3"/>
              </a:rPr>
              <a:t>https://qrco.de/bdamwr</a:t>
            </a:r>
            <a:r>
              <a:rPr lang="en-GB" sz="1800" dirty="0">
                <a:solidFill>
                  <a:srgbClr val="005D85"/>
                </a:solidFill>
              </a:rPr>
              <a:t> </a:t>
            </a:r>
          </a:p>
          <a:p>
            <a:r>
              <a:rPr lang="en-GB" sz="1800" dirty="0">
                <a:solidFill>
                  <a:schemeClr val="tx1"/>
                </a:solidFill>
              </a:rPr>
              <a:t>Fit to Care - </a:t>
            </a:r>
            <a:r>
              <a:rPr lang="en-GB" sz="1800" dirty="0">
                <a:solidFill>
                  <a:srgbClr val="005D85"/>
                </a:solidFill>
                <a:hlinkClick r:id="rId4"/>
              </a:rPr>
              <a:t>https://qrco.de/bdzFjI</a:t>
            </a:r>
            <a:r>
              <a:rPr lang="en-GB" sz="1800" dirty="0">
                <a:solidFill>
                  <a:srgbClr val="005D85"/>
                </a:solidFill>
              </a:rPr>
              <a:t> </a:t>
            </a:r>
          </a:p>
        </p:txBody>
      </p:sp>
      <p:sp>
        <p:nvSpPr>
          <p:cNvPr id="4" name="Content Placeholder 2">
            <a:extLst>
              <a:ext uri="{FF2B5EF4-FFF2-40B4-BE49-F238E27FC236}">
                <a16:creationId xmlns:a16="http://schemas.microsoft.com/office/drawing/2014/main" id="{9A9FA066-E035-ADB2-91E7-E23FD6839866}"/>
              </a:ext>
            </a:extLst>
          </p:cNvPr>
          <p:cNvSpPr txBox="1">
            <a:spLocks/>
          </p:cNvSpPr>
          <p:nvPr/>
        </p:nvSpPr>
        <p:spPr>
          <a:xfrm>
            <a:off x="5984501" y="1318460"/>
            <a:ext cx="4993640" cy="112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Health inequalities - </a:t>
            </a:r>
            <a:r>
              <a:rPr lang="en-GB" sz="1800" dirty="0">
                <a:solidFill>
                  <a:srgbClr val="005D85"/>
                </a:solidFill>
                <a:hlinkClick r:id="rId5"/>
              </a:rPr>
              <a:t>https://qrco.de/beI9b3</a:t>
            </a:r>
            <a:r>
              <a:rPr lang="en-GB" sz="1800" dirty="0">
                <a:solidFill>
                  <a:srgbClr val="005D85"/>
                </a:solidFill>
              </a:rPr>
              <a:t> </a:t>
            </a:r>
          </a:p>
          <a:p>
            <a:r>
              <a:rPr lang="en-GB" sz="1800" dirty="0">
                <a:solidFill>
                  <a:schemeClr val="tx1"/>
                </a:solidFill>
              </a:rPr>
              <a:t>Supporting people with asthma in the 21</a:t>
            </a:r>
            <a:r>
              <a:rPr lang="en-GB" sz="1800" baseline="30000" dirty="0">
                <a:solidFill>
                  <a:schemeClr val="tx1"/>
                </a:solidFill>
              </a:rPr>
              <a:t>st</a:t>
            </a:r>
            <a:r>
              <a:rPr lang="en-GB" sz="1800" dirty="0">
                <a:solidFill>
                  <a:schemeClr val="tx1"/>
                </a:solidFill>
              </a:rPr>
              <a:t> century resources - </a:t>
            </a:r>
            <a:r>
              <a:rPr lang="en-GB" sz="1800" dirty="0">
                <a:solidFill>
                  <a:srgbClr val="005D85"/>
                </a:solidFill>
                <a:hlinkClick r:id="rId6"/>
              </a:rPr>
              <a:t>https://qrco.de/bfLbH5</a:t>
            </a:r>
            <a:r>
              <a:rPr lang="en-GB" sz="1800" dirty="0">
                <a:solidFill>
                  <a:srgbClr val="005D85"/>
                </a:solidFill>
              </a:rPr>
              <a:t> </a:t>
            </a:r>
            <a:r>
              <a:rPr lang="en-GB" sz="1800" dirty="0">
                <a:solidFill>
                  <a:schemeClr val="tx1"/>
                </a:solidFill>
              </a:rPr>
              <a:t>(podcast x2, animation x2, webinar x1) </a:t>
            </a:r>
          </a:p>
        </p:txBody>
      </p:sp>
      <p:sp>
        <p:nvSpPr>
          <p:cNvPr id="5" name="Content Placeholder 2">
            <a:extLst>
              <a:ext uri="{FF2B5EF4-FFF2-40B4-BE49-F238E27FC236}">
                <a16:creationId xmlns:a16="http://schemas.microsoft.com/office/drawing/2014/main" id="{35A9D345-C681-3330-538B-B94C0D44B4A5}"/>
              </a:ext>
            </a:extLst>
          </p:cNvPr>
          <p:cNvSpPr txBox="1">
            <a:spLocks/>
          </p:cNvSpPr>
          <p:nvPr/>
        </p:nvSpPr>
        <p:spPr>
          <a:xfrm>
            <a:off x="533401" y="983549"/>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Campaigns and information hubs</a:t>
            </a:r>
            <a:endParaRPr lang="en-GB" sz="2000" dirty="0">
              <a:solidFill>
                <a:srgbClr val="003A56"/>
              </a:solidFill>
            </a:endParaRPr>
          </a:p>
        </p:txBody>
      </p:sp>
      <p:sp>
        <p:nvSpPr>
          <p:cNvPr id="6" name="Content Placeholder 2">
            <a:extLst>
              <a:ext uri="{FF2B5EF4-FFF2-40B4-BE49-F238E27FC236}">
                <a16:creationId xmlns:a16="http://schemas.microsoft.com/office/drawing/2014/main" id="{2DF46B2C-4186-F1A0-041E-082AE84F1DA1}"/>
              </a:ext>
            </a:extLst>
          </p:cNvPr>
          <p:cNvSpPr txBox="1">
            <a:spLocks/>
          </p:cNvSpPr>
          <p:nvPr/>
        </p:nvSpPr>
        <p:spPr>
          <a:xfrm>
            <a:off x="627994" y="2626846"/>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Resource repositories</a:t>
            </a:r>
          </a:p>
        </p:txBody>
      </p:sp>
      <p:sp>
        <p:nvSpPr>
          <p:cNvPr id="7" name="Content Placeholder 2">
            <a:extLst>
              <a:ext uri="{FF2B5EF4-FFF2-40B4-BE49-F238E27FC236}">
                <a16:creationId xmlns:a16="http://schemas.microsoft.com/office/drawing/2014/main" id="{7A13F5A9-20A0-7B13-8D85-B4347930145F}"/>
              </a:ext>
            </a:extLst>
          </p:cNvPr>
          <p:cNvSpPr txBox="1">
            <a:spLocks/>
          </p:cNvSpPr>
          <p:nvPr/>
        </p:nvSpPr>
        <p:spPr>
          <a:xfrm>
            <a:off x="533400" y="4181824"/>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Diagnosis</a:t>
            </a:r>
          </a:p>
        </p:txBody>
      </p:sp>
      <p:sp>
        <p:nvSpPr>
          <p:cNvPr id="9" name="Content Placeholder 2">
            <a:extLst>
              <a:ext uri="{FF2B5EF4-FFF2-40B4-BE49-F238E27FC236}">
                <a16:creationId xmlns:a16="http://schemas.microsoft.com/office/drawing/2014/main" id="{25EBBA66-7E8D-B802-EBF2-593759913EAD}"/>
              </a:ext>
            </a:extLst>
          </p:cNvPr>
          <p:cNvSpPr txBox="1">
            <a:spLocks/>
          </p:cNvSpPr>
          <p:nvPr/>
        </p:nvSpPr>
        <p:spPr>
          <a:xfrm>
            <a:off x="627994" y="3082457"/>
            <a:ext cx="4899046" cy="105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Asthma - </a:t>
            </a:r>
            <a:r>
              <a:rPr lang="en-GB" sz="1800" dirty="0">
                <a:solidFill>
                  <a:srgbClr val="005D85"/>
                </a:solidFill>
                <a:hlinkClick r:id="rId7">
                  <a:extLst>
                    <a:ext uri="{A12FA001-AC4F-418D-AE19-62706E023703}">
                      <ahyp:hlinkClr xmlns:ahyp="http://schemas.microsoft.com/office/drawing/2018/hyperlinkcolor" val="tx"/>
                    </a:ext>
                  </a:extLst>
                </a:hlinkClick>
              </a:rPr>
              <a:t>www.pcrs-uk.org/asthma</a:t>
            </a:r>
            <a:endParaRPr lang="en-GB" sz="1800" dirty="0">
              <a:solidFill>
                <a:srgbClr val="005D85"/>
              </a:solidFill>
            </a:endParaRPr>
          </a:p>
          <a:p>
            <a:r>
              <a:rPr lang="en-GB" sz="1800" dirty="0">
                <a:solidFill>
                  <a:schemeClr val="tx1"/>
                </a:solidFill>
              </a:rPr>
              <a:t>Inhaler devices - </a:t>
            </a:r>
            <a:r>
              <a:rPr lang="en-GB" sz="1800" dirty="0">
                <a:solidFill>
                  <a:srgbClr val="005D85"/>
                </a:solidFill>
                <a:hlinkClick r:id="rId8">
                  <a:extLst>
                    <a:ext uri="{A12FA001-AC4F-418D-AE19-62706E023703}">
                      <ahyp:hlinkClr xmlns:ahyp="http://schemas.microsoft.com/office/drawing/2018/hyperlinkcolor" val="tx"/>
                    </a:ext>
                  </a:extLst>
                </a:hlinkClick>
              </a:rPr>
              <a:t>www.pcrs-uk.org/resource/current/inhaler-devices</a:t>
            </a:r>
            <a:endParaRPr lang="en-GB" sz="1800" dirty="0">
              <a:solidFill>
                <a:srgbClr val="005D85"/>
              </a:solidFill>
            </a:endParaRPr>
          </a:p>
        </p:txBody>
      </p:sp>
      <p:sp>
        <p:nvSpPr>
          <p:cNvPr id="10" name="Content Placeholder 2">
            <a:extLst>
              <a:ext uri="{FF2B5EF4-FFF2-40B4-BE49-F238E27FC236}">
                <a16:creationId xmlns:a16="http://schemas.microsoft.com/office/drawing/2014/main" id="{CE2A3549-73C2-F2FC-C38F-6E3A00A3EC8B}"/>
              </a:ext>
            </a:extLst>
          </p:cNvPr>
          <p:cNvSpPr txBox="1">
            <a:spLocks/>
          </p:cNvSpPr>
          <p:nvPr/>
        </p:nvSpPr>
        <p:spPr>
          <a:xfrm>
            <a:off x="5984501" y="2983163"/>
            <a:ext cx="5238750" cy="1235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Diagnostic testing (includes FeNO, POC and Spirometry) - </a:t>
            </a:r>
            <a:r>
              <a:rPr lang="en-GB" sz="1800" dirty="0">
                <a:solidFill>
                  <a:srgbClr val="005D85"/>
                </a:solidFill>
                <a:hlinkClick r:id="rId9">
                  <a:extLst>
                    <a:ext uri="{A12FA001-AC4F-418D-AE19-62706E023703}">
                      <ahyp:hlinkClr xmlns:ahyp="http://schemas.microsoft.com/office/drawing/2018/hyperlinkcolor" val="tx"/>
                    </a:ext>
                  </a:extLst>
                </a:hlinkClick>
              </a:rPr>
              <a:t>www.pcrs-uk.org/diagnostic-testing</a:t>
            </a:r>
            <a:r>
              <a:rPr lang="en-GB" sz="1800" dirty="0">
                <a:solidFill>
                  <a:srgbClr val="005D85"/>
                </a:solidFill>
              </a:rPr>
              <a:t> </a:t>
            </a:r>
          </a:p>
          <a:p>
            <a:r>
              <a:rPr lang="en-GB" sz="1800" dirty="0">
                <a:solidFill>
                  <a:schemeClr val="tx1"/>
                </a:solidFill>
              </a:rPr>
              <a:t>Tobacco Dependency - </a:t>
            </a:r>
            <a:r>
              <a:rPr lang="en-GB" sz="1800" dirty="0">
                <a:solidFill>
                  <a:srgbClr val="005D85"/>
                </a:solidFill>
                <a:hlinkClick r:id="rId10">
                  <a:extLst>
                    <a:ext uri="{A12FA001-AC4F-418D-AE19-62706E023703}">
                      <ahyp:hlinkClr xmlns:ahyp="http://schemas.microsoft.com/office/drawing/2018/hyperlinkcolor" val="tx"/>
                    </a:ext>
                  </a:extLst>
                </a:hlinkClick>
              </a:rPr>
              <a:t>www.pcrs-uk.org/tobacco-dependency</a:t>
            </a:r>
            <a:r>
              <a:rPr lang="en-GB" sz="1800" dirty="0">
                <a:solidFill>
                  <a:srgbClr val="005D85"/>
                </a:solidFill>
              </a:rPr>
              <a:t> </a:t>
            </a:r>
          </a:p>
        </p:txBody>
      </p:sp>
      <p:sp>
        <p:nvSpPr>
          <p:cNvPr id="11" name="Content Placeholder 2">
            <a:extLst>
              <a:ext uri="{FF2B5EF4-FFF2-40B4-BE49-F238E27FC236}">
                <a16:creationId xmlns:a16="http://schemas.microsoft.com/office/drawing/2014/main" id="{16EABEA1-955D-84D0-14A9-8C1B931AA17C}"/>
              </a:ext>
            </a:extLst>
          </p:cNvPr>
          <p:cNvSpPr txBox="1">
            <a:spLocks/>
          </p:cNvSpPr>
          <p:nvPr/>
        </p:nvSpPr>
        <p:spPr>
          <a:xfrm>
            <a:off x="533400" y="4651720"/>
            <a:ext cx="5295900" cy="114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Podcast – Diagnosing asthma (MEMBERS ONLY RESOURCE) - </a:t>
            </a:r>
            <a:r>
              <a:rPr lang="en-GB" sz="1800" dirty="0">
                <a:solidFill>
                  <a:srgbClr val="005D85"/>
                </a:solidFill>
                <a:hlinkClick r:id="rId11">
                  <a:extLst>
                    <a:ext uri="{A12FA001-AC4F-418D-AE19-62706E023703}">
                      <ahyp:hlinkClr xmlns:ahyp="http://schemas.microsoft.com/office/drawing/2018/hyperlinkcolor" val="tx"/>
                    </a:ext>
                  </a:extLst>
                </a:hlinkClick>
              </a:rPr>
              <a:t>www.pcrs-uk.org/resource/current/podcast-diagnosis-asthma</a:t>
            </a:r>
            <a:r>
              <a:rPr lang="en-GB" sz="1800" dirty="0">
                <a:solidFill>
                  <a:srgbClr val="005D85"/>
                </a:solidFill>
              </a:rPr>
              <a:t> </a:t>
            </a:r>
          </a:p>
          <a:p>
            <a:r>
              <a:rPr lang="en-GB" sz="1800" dirty="0">
                <a:solidFill>
                  <a:schemeClr val="tx1"/>
                </a:solidFill>
              </a:rPr>
              <a:t>Spirometry and Peak Flow resources - </a:t>
            </a:r>
            <a:r>
              <a:rPr lang="en-GB" sz="1800" dirty="0">
                <a:solidFill>
                  <a:srgbClr val="005D85"/>
                </a:solidFill>
                <a:hlinkClick r:id="rId12">
                  <a:extLst>
                    <a:ext uri="{A12FA001-AC4F-418D-AE19-62706E023703}">
                      <ahyp:hlinkClr xmlns:ahyp="http://schemas.microsoft.com/office/drawing/2018/hyperlinkcolor" val="tx"/>
                    </a:ext>
                  </a:extLst>
                </a:hlinkClick>
              </a:rPr>
              <a:t>www.pcrs-uk.org/spirometry</a:t>
            </a:r>
            <a:endParaRPr lang="en-GB" sz="1800" dirty="0">
              <a:solidFill>
                <a:srgbClr val="005D85"/>
              </a:solidFill>
            </a:endParaRPr>
          </a:p>
        </p:txBody>
      </p:sp>
      <p:sp>
        <p:nvSpPr>
          <p:cNvPr id="12" name="Content Placeholder 2">
            <a:extLst>
              <a:ext uri="{FF2B5EF4-FFF2-40B4-BE49-F238E27FC236}">
                <a16:creationId xmlns:a16="http://schemas.microsoft.com/office/drawing/2014/main" id="{396F5A5F-A9B3-AA6E-78F2-1DA5AFE1E474}"/>
              </a:ext>
            </a:extLst>
          </p:cNvPr>
          <p:cNvSpPr txBox="1">
            <a:spLocks/>
          </p:cNvSpPr>
          <p:nvPr/>
        </p:nvSpPr>
        <p:spPr>
          <a:xfrm>
            <a:off x="5984501" y="4830738"/>
            <a:ext cx="4993640" cy="1089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FeNO resources - </a:t>
            </a:r>
            <a:r>
              <a:rPr lang="en-GB" sz="1800" dirty="0">
                <a:solidFill>
                  <a:srgbClr val="005D85"/>
                </a:solidFill>
                <a:hlinkClick r:id="rId13">
                  <a:extLst>
                    <a:ext uri="{A12FA001-AC4F-418D-AE19-62706E023703}">
                      <ahyp:hlinkClr xmlns:ahyp="http://schemas.microsoft.com/office/drawing/2018/hyperlinkcolor" val="tx"/>
                    </a:ext>
                  </a:extLst>
                </a:hlinkClick>
              </a:rPr>
              <a:t>www.pcrs-uk.org/feno</a:t>
            </a:r>
            <a:r>
              <a:rPr lang="en-GB" sz="1800" dirty="0">
                <a:solidFill>
                  <a:srgbClr val="005D85"/>
                </a:solidFill>
              </a:rPr>
              <a:t> </a:t>
            </a:r>
          </a:p>
          <a:p>
            <a:r>
              <a:rPr lang="en-GB" sz="1800" dirty="0">
                <a:solidFill>
                  <a:schemeClr val="tx1"/>
                </a:solidFill>
              </a:rPr>
              <a:t>Features and diagnosis of asthma - </a:t>
            </a:r>
            <a:r>
              <a:rPr lang="en-GB" sz="1800" dirty="0">
                <a:solidFill>
                  <a:srgbClr val="005D85"/>
                </a:solidFill>
                <a:hlinkClick r:id="rId14">
                  <a:extLst>
                    <a:ext uri="{A12FA001-AC4F-418D-AE19-62706E023703}">
                      <ahyp:hlinkClr xmlns:ahyp="http://schemas.microsoft.com/office/drawing/2018/hyperlinkcolor" val="tx"/>
                    </a:ext>
                  </a:extLst>
                </a:hlinkClick>
              </a:rPr>
              <a:t>www.pcrs-uk.org/resource/current/features-and-diagnosis-asthma</a:t>
            </a:r>
            <a:endParaRPr lang="en-GB" sz="1800" dirty="0">
              <a:solidFill>
                <a:srgbClr val="005D85"/>
              </a:solidFill>
            </a:endParaRPr>
          </a:p>
        </p:txBody>
      </p:sp>
    </p:spTree>
    <p:extLst>
      <p:ext uri="{BB962C8B-B14F-4D97-AF65-F5344CB8AC3E}">
        <p14:creationId xmlns:p14="http://schemas.microsoft.com/office/powerpoint/2010/main" val="214261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6487-BB3E-36F0-6E80-956ABEED7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48C3-A7EA-3E2F-7667-538693D46756}"/>
              </a:ext>
            </a:extLst>
          </p:cNvPr>
          <p:cNvSpPr>
            <a:spLocks noGrp="1"/>
          </p:cNvSpPr>
          <p:nvPr>
            <p:ph type="title"/>
          </p:nvPr>
        </p:nvSpPr>
        <p:spPr>
          <a:xfrm>
            <a:off x="533400" y="87220"/>
            <a:ext cx="10820400" cy="776392"/>
          </a:xfrm>
        </p:spPr>
        <p:txBody>
          <a:bodyPr/>
          <a:lstStyle/>
          <a:p>
            <a:r>
              <a:rPr lang="en-GB" dirty="0"/>
              <a:t>PCRS resources</a:t>
            </a:r>
          </a:p>
        </p:txBody>
      </p:sp>
      <p:sp>
        <p:nvSpPr>
          <p:cNvPr id="3" name="Content Placeholder 2">
            <a:extLst>
              <a:ext uri="{FF2B5EF4-FFF2-40B4-BE49-F238E27FC236}">
                <a16:creationId xmlns:a16="http://schemas.microsoft.com/office/drawing/2014/main" id="{27D87594-6D34-6B5D-AA91-A2962AD4DF0D}"/>
              </a:ext>
            </a:extLst>
          </p:cNvPr>
          <p:cNvSpPr>
            <a:spLocks noGrp="1"/>
          </p:cNvSpPr>
          <p:nvPr>
            <p:ph idx="1"/>
          </p:nvPr>
        </p:nvSpPr>
        <p:spPr>
          <a:xfrm>
            <a:off x="533401" y="4940205"/>
            <a:ext cx="5179192" cy="1010062"/>
          </a:xfrm>
        </p:spPr>
        <p:txBody>
          <a:bodyPr>
            <a:normAutofit/>
          </a:bodyPr>
          <a:lstStyle/>
          <a:p>
            <a:r>
              <a:rPr lang="en-GB" sz="1500" dirty="0">
                <a:solidFill>
                  <a:schemeClr val="tx1"/>
                </a:solidFill>
              </a:rPr>
              <a:t>Greener Respiratory Pathway (Supported self-management and action plans) - </a:t>
            </a:r>
            <a:r>
              <a:rPr lang="en-GB" sz="1500" dirty="0">
                <a:solidFill>
                  <a:srgbClr val="005D85"/>
                </a:solidFill>
                <a:hlinkClick r:id="rId2"/>
              </a:rPr>
              <a:t>www</a:t>
            </a:r>
            <a:r>
              <a:rPr lang="en-GB" sz="1500" dirty="0">
                <a:solidFill>
                  <a:schemeClr val="tx1"/>
                </a:solidFill>
                <a:hlinkClick r:id="rId2"/>
              </a:rPr>
              <a:t>.pcrs-uk.org/greener-respiratory-pathway/resource/supported-self-management-and-action-plans</a:t>
            </a:r>
            <a:endParaRPr lang="en-GB" sz="1500" dirty="0">
              <a:solidFill>
                <a:schemeClr val="tx1"/>
              </a:solidFill>
            </a:endParaRPr>
          </a:p>
        </p:txBody>
      </p:sp>
      <p:sp>
        <p:nvSpPr>
          <p:cNvPr id="4" name="Content Placeholder 2">
            <a:extLst>
              <a:ext uri="{FF2B5EF4-FFF2-40B4-BE49-F238E27FC236}">
                <a16:creationId xmlns:a16="http://schemas.microsoft.com/office/drawing/2014/main" id="{97CE783F-38E3-D2BA-1136-F2F09C246670}"/>
              </a:ext>
            </a:extLst>
          </p:cNvPr>
          <p:cNvSpPr txBox="1">
            <a:spLocks/>
          </p:cNvSpPr>
          <p:nvPr/>
        </p:nvSpPr>
        <p:spPr>
          <a:xfrm>
            <a:off x="533400" y="85172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Treatment</a:t>
            </a:r>
            <a:endParaRPr lang="en-GB" sz="2000" dirty="0">
              <a:solidFill>
                <a:srgbClr val="003A56"/>
              </a:solidFill>
            </a:endParaRPr>
          </a:p>
        </p:txBody>
      </p:sp>
      <p:sp>
        <p:nvSpPr>
          <p:cNvPr id="5" name="Content Placeholder 2">
            <a:extLst>
              <a:ext uri="{FF2B5EF4-FFF2-40B4-BE49-F238E27FC236}">
                <a16:creationId xmlns:a16="http://schemas.microsoft.com/office/drawing/2014/main" id="{B061E36D-9543-006C-0C8B-1302D846B24E}"/>
              </a:ext>
            </a:extLst>
          </p:cNvPr>
          <p:cNvSpPr txBox="1">
            <a:spLocks/>
          </p:cNvSpPr>
          <p:nvPr/>
        </p:nvSpPr>
        <p:spPr>
          <a:xfrm>
            <a:off x="533400" y="2961782"/>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Monitoring and self-management</a:t>
            </a:r>
            <a:endParaRPr lang="en-GB" sz="2000" dirty="0">
              <a:solidFill>
                <a:srgbClr val="003A56"/>
              </a:solidFill>
            </a:endParaRPr>
          </a:p>
        </p:txBody>
      </p:sp>
      <p:sp>
        <p:nvSpPr>
          <p:cNvPr id="6" name="Content Placeholder 2">
            <a:extLst>
              <a:ext uri="{FF2B5EF4-FFF2-40B4-BE49-F238E27FC236}">
                <a16:creationId xmlns:a16="http://schemas.microsoft.com/office/drawing/2014/main" id="{4E0363A9-6FC5-6EF9-B99D-77D69670039F}"/>
              </a:ext>
            </a:extLst>
          </p:cNvPr>
          <p:cNvSpPr txBox="1">
            <a:spLocks/>
          </p:cNvSpPr>
          <p:nvPr/>
        </p:nvSpPr>
        <p:spPr>
          <a:xfrm>
            <a:off x="533400" y="448464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Greener healthcare and health inequalities</a:t>
            </a:r>
            <a:endParaRPr lang="en-GB" sz="2000" dirty="0">
              <a:solidFill>
                <a:srgbClr val="003A56"/>
              </a:solidFill>
            </a:endParaRPr>
          </a:p>
        </p:txBody>
      </p:sp>
      <p:sp>
        <p:nvSpPr>
          <p:cNvPr id="7" name="Content Placeholder 2">
            <a:extLst>
              <a:ext uri="{FF2B5EF4-FFF2-40B4-BE49-F238E27FC236}">
                <a16:creationId xmlns:a16="http://schemas.microsoft.com/office/drawing/2014/main" id="{1AB1DBFA-322E-7319-DE51-FFCAAAF8A777}"/>
              </a:ext>
            </a:extLst>
          </p:cNvPr>
          <p:cNvSpPr txBox="1">
            <a:spLocks/>
          </p:cNvSpPr>
          <p:nvPr/>
        </p:nvSpPr>
        <p:spPr>
          <a:xfrm>
            <a:off x="533400" y="1300996"/>
            <a:ext cx="5172075" cy="1700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Tailoring Inhaler Choice - </a:t>
            </a:r>
            <a:r>
              <a:rPr lang="en-GB" sz="1500" dirty="0">
                <a:solidFill>
                  <a:srgbClr val="005D85"/>
                </a:solidFill>
                <a:hlinkClick r:id="rId3"/>
              </a:rPr>
              <a:t>https://qrco.de/bfT76Y</a:t>
            </a:r>
            <a:endParaRPr lang="en-GB" sz="1500" dirty="0">
              <a:solidFill>
                <a:srgbClr val="005D85"/>
              </a:solidFill>
            </a:endParaRPr>
          </a:p>
          <a:p>
            <a:r>
              <a:rPr lang="en-GB" sz="1500" dirty="0">
                <a:solidFill>
                  <a:schemeClr val="tx1"/>
                </a:solidFill>
              </a:rPr>
              <a:t>‘Blanket’ switching of inhaler types: Why is this a bad idea? - </a:t>
            </a:r>
            <a:r>
              <a:rPr lang="en-GB" sz="1500" dirty="0">
                <a:solidFill>
                  <a:srgbClr val="005D85"/>
                </a:solidFill>
                <a:hlinkClick r:id="rId4"/>
              </a:rPr>
              <a:t>www</a:t>
            </a:r>
            <a:r>
              <a:rPr lang="en-GB" sz="1500" dirty="0">
                <a:solidFill>
                  <a:schemeClr val="tx1"/>
                </a:solidFill>
                <a:hlinkClick r:id="rId4"/>
              </a:rPr>
              <a:t>.pcrs-uk.org/resource/current/blanket-switching-inhaler-types-why-bad-idea</a:t>
            </a:r>
            <a:r>
              <a:rPr lang="en-GB" sz="1500" dirty="0">
                <a:solidFill>
                  <a:schemeClr val="tx1"/>
                </a:solidFill>
              </a:rPr>
              <a:t>  </a:t>
            </a:r>
          </a:p>
          <a:p>
            <a:r>
              <a:rPr lang="en-GB" sz="1500" dirty="0">
                <a:solidFill>
                  <a:schemeClr val="tx1"/>
                </a:solidFill>
              </a:rPr>
              <a:t>MART top tips - </a:t>
            </a:r>
            <a:r>
              <a:rPr lang="en-GB" sz="1500" dirty="0">
                <a:solidFill>
                  <a:srgbClr val="005D85"/>
                </a:solidFill>
                <a:hlinkClick r:id="rId5"/>
              </a:rPr>
              <a:t>https://qrco.de/bfRfRL</a:t>
            </a:r>
            <a:r>
              <a:rPr lang="en-GB" sz="1500" dirty="0">
                <a:solidFill>
                  <a:srgbClr val="005D85"/>
                </a:solidFill>
              </a:rPr>
              <a:t> </a:t>
            </a:r>
            <a:endParaRPr lang="en-GB" sz="1500" dirty="0">
              <a:solidFill>
                <a:schemeClr val="tx1"/>
              </a:solidFill>
            </a:endParaRPr>
          </a:p>
        </p:txBody>
      </p:sp>
      <p:sp>
        <p:nvSpPr>
          <p:cNvPr id="9" name="Content Placeholder 2">
            <a:extLst>
              <a:ext uri="{FF2B5EF4-FFF2-40B4-BE49-F238E27FC236}">
                <a16:creationId xmlns:a16="http://schemas.microsoft.com/office/drawing/2014/main" id="{74731423-FAD3-9DCE-49B2-B4DD21FFEE02}"/>
              </a:ext>
            </a:extLst>
          </p:cNvPr>
          <p:cNvSpPr txBox="1">
            <a:spLocks/>
          </p:cNvSpPr>
          <p:nvPr/>
        </p:nvSpPr>
        <p:spPr>
          <a:xfrm>
            <a:off x="6066972" y="1291412"/>
            <a:ext cx="5598794" cy="1700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Podcast: Tackling SABA overuse –                       </a:t>
            </a:r>
            <a:r>
              <a:rPr lang="en-GB" sz="1500" dirty="0">
                <a:solidFill>
                  <a:srgbClr val="005D85"/>
                </a:solidFill>
                <a:hlinkClick r:id="rId6"/>
              </a:rPr>
              <a:t>https://qrco.de/bfbSKE</a:t>
            </a:r>
            <a:endParaRPr lang="en-GB" sz="1500" dirty="0">
              <a:solidFill>
                <a:srgbClr val="005D85"/>
              </a:solidFill>
            </a:endParaRPr>
          </a:p>
          <a:p>
            <a:r>
              <a:rPr lang="en-GB" sz="1500" dirty="0">
                <a:solidFill>
                  <a:schemeClr val="tx1"/>
                </a:solidFill>
              </a:rPr>
              <a:t>MART webinar - </a:t>
            </a:r>
            <a:r>
              <a:rPr lang="en-GB" sz="1500" dirty="0">
                <a:solidFill>
                  <a:srgbClr val="005D85"/>
                </a:solidFill>
                <a:hlinkClick r:id="rId7"/>
              </a:rPr>
              <a:t>www</a:t>
            </a:r>
            <a:r>
              <a:rPr lang="en-GB" sz="1500" dirty="0">
                <a:solidFill>
                  <a:schemeClr val="tx1"/>
                </a:solidFill>
                <a:hlinkClick r:id="rId7"/>
              </a:rPr>
              <a:t>.pcrs-uk.org/resource/current/demand-webinar-introduction-maintenance-and-reliever-therapy-mart</a:t>
            </a:r>
            <a:r>
              <a:rPr lang="en-GB" sz="1500" dirty="0">
                <a:solidFill>
                  <a:schemeClr val="tx1"/>
                </a:solidFill>
              </a:rPr>
              <a:t> </a:t>
            </a:r>
          </a:p>
          <a:p>
            <a:r>
              <a:rPr lang="en-GB" sz="1500" dirty="0">
                <a:solidFill>
                  <a:schemeClr val="tx1"/>
                </a:solidFill>
              </a:rPr>
              <a:t>Asthma in schools – Be proactive, not reactive - </a:t>
            </a:r>
            <a:r>
              <a:rPr lang="en-GB" sz="1500" dirty="0">
                <a:solidFill>
                  <a:srgbClr val="005D85"/>
                </a:solidFill>
                <a:hlinkClick r:id="rId8"/>
              </a:rPr>
              <a:t>www</a:t>
            </a:r>
            <a:r>
              <a:rPr lang="en-GB" sz="1500" dirty="0">
                <a:solidFill>
                  <a:schemeClr val="tx1"/>
                </a:solidFill>
                <a:hlinkClick r:id="rId8"/>
              </a:rPr>
              <a:t>.pcrs-uk.org/resource/current/demand-webinar-asthma-schools-be-proactive-not-reactive</a:t>
            </a:r>
            <a:r>
              <a:rPr lang="en-GB" sz="1500" dirty="0">
                <a:solidFill>
                  <a:schemeClr val="tx1"/>
                </a:solidFill>
              </a:rPr>
              <a:t> </a:t>
            </a:r>
          </a:p>
        </p:txBody>
      </p:sp>
      <p:sp>
        <p:nvSpPr>
          <p:cNvPr id="10" name="Content Placeholder 2">
            <a:extLst>
              <a:ext uri="{FF2B5EF4-FFF2-40B4-BE49-F238E27FC236}">
                <a16:creationId xmlns:a16="http://schemas.microsoft.com/office/drawing/2014/main" id="{28F9811E-5DAA-D048-46CB-D39BD721D219}"/>
              </a:ext>
            </a:extLst>
          </p:cNvPr>
          <p:cNvSpPr txBox="1">
            <a:spLocks/>
          </p:cNvSpPr>
          <p:nvPr/>
        </p:nvSpPr>
        <p:spPr>
          <a:xfrm>
            <a:off x="533400" y="3343777"/>
            <a:ext cx="5329183" cy="104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Building blocks to a good asthma review - </a:t>
            </a:r>
            <a:r>
              <a:rPr lang="en-GB" sz="1500" dirty="0">
                <a:solidFill>
                  <a:srgbClr val="005D85"/>
                </a:solidFill>
                <a:hlinkClick r:id="rId9"/>
              </a:rPr>
              <a:t>https://qrco.de/bfbSUv</a:t>
            </a:r>
            <a:r>
              <a:rPr lang="en-GB" sz="1500" dirty="0">
                <a:solidFill>
                  <a:srgbClr val="005D85"/>
                </a:solidFill>
              </a:rPr>
              <a:t> </a:t>
            </a:r>
            <a:endParaRPr lang="en-GB" sz="1500" dirty="0">
              <a:solidFill>
                <a:schemeClr val="tx1"/>
              </a:solidFill>
            </a:endParaRPr>
          </a:p>
          <a:p>
            <a:r>
              <a:rPr lang="en-GB" sz="1500" dirty="0">
                <a:solidFill>
                  <a:schemeClr val="tx1"/>
                </a:solidFill>
              </a:rPr>
              <a:t>Podcast: A good asthma review (MEMBERS ONLY RESOURCE)- </a:t>
            </a:r>
            <a:r>
              <a:rPr lang="en-GB" sz="1500" dirty="0">
                <a:solidFill>
                  <a:srgbClr val="005D85"/>
                </a:solidFill>
                <a:hlinkClick r:id="rId10"/>
              </a:rPr>
              <a:t>https://qrco.de/bfbSSS</a:t>
            </a:r>
            <a:r>
              <a:rPr lang="en-GB" sz="1500" dirty="0">
                <a:solidFill>
                  <a:srgbClr val="005D85"/>
                </a:solidFill>
              </a:rPr>
              <a:t> </a:t>
            </a:r>
            <a:endParaRPr lang="en-GB" sz="1500" dirty="0">
              <a:solidFill>
                <a:schemeClr val="tx1"/>
              </a:solidFill>
            </a:endParaRPr>
          </a:p>
        </p:txBody>
      </p:sp>
      <p:sp>
        <p:nvSpPr>
          <p:cNvPr id="11" name="Content Placeholder 2">
            <a:extLst>
              <a:ext uri="{FF2B5EF4-FFF2-40B4-BE49-F238E27FC236}">
                <a16:creationId xmlns:a16="http://schemas.microsoft.com/office/drawing/2014/main" id="{D0A0E44A-E2D8-DAA5-32D5-8CD4FF85BCCE}"/>
              </a:ext>
            </a:extLst>
          </p:cNvPr>
          <p:cNvSpPr txBox="1">
            <a:spLocks/>
          </p:cNvSpPr>
          <p:nvPr/>
        </p:nvSpPr>
        <p:spPr>
          <a:xfrm>
            <a:off x="6073140" y="3343776"/>
            <a:ext cx="5791200" cy="1041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MART action plan - </a:t>
            </a:r>
            <a:r>
              <a:rPr lang="en-GB" sz="1500" dirty="0">
                <a:solidFill>
                  <a:srgbClr val="005D85"/>
                </a:solidFill>
                <a:hlinkClick r:id="rId11"/>
              </a:rPr>
              <a:t>https://qrco.de/bfRfQA</a:t>
            </a:r>
            <a:endParaRPr lang="en-GB" sz="1500" dirty="0">
              <a:solidFill>
                <a:srgbClr val="005D85"/>
              </a:solidFill>
            </a:endParaRPr>
          </a:p>
          <a:p>
            <a:r>
              <a:rPr lang="en-GB" sz="1500" dirty="0">
                <a:solidFill>
                  <a:schemeClr val="tx1"/>
                </a:solidFill>
              </a:rPr>
              <a:t>Podcast: Asthma action plans - </a:t>
            </a:r>
            <a:r>
              <a:rPr lang="en-GB" sz="1500" dirty="0">
                <a:solidFill>
                  <a:srgbClr val="005D85"/>
                </a:solidFill>
                <a:hlinkClick r:id="rId12"/>
              </a:rPr>
              <a:t>www</a:t>
            </a:r>
            <a:r>
              <a:rPr lang="en-GB" sz="1500" dirty="0">
                <a:solidFill>
                  <a:schemeClr val="tx1"/>
                </a:solidFill>
                <a:hlinkClick r:id="rId12"/>
              </a:rPr>
              <a:t>.pcrs-uk.org/resource/current/podcast-asthma-action-plans</a:t>
            </a:r>
            <a:r>
              <a:rPr lang="en-GB" sz="1500" dirty="0">
                <a:solidFill>
                  <a:schemeClr val="tx1"/>
                </a:solidFill>
              </a:rPr>
              <a:t> </a:t>
            </a:r>
          </a:p>
        </p:txBody>
      </p:sp>
      <p:sp>
        <p:nvSpPr>
          <p:cNvPr id="13" name="TextBox 12">
            <a:extLst>
              <a:ext uri="{FF2B5EF4-FFF2-40B4-BE49-F238E27FC236}">
                <a16:creationId xmlns:a16="http://schemas.microsoft.com/office/drawing/2014/main" id="{19CE4666-564F-BF68-A94C-C13626F1A22B}"/>
              </a:ext>
            </a:extLst>
          </p:cNvPr>
          <p:cNvSpPr txBox="1"/>
          <p:nvPr/>
        </p:nvSpPr>
        <p:spPr>
          <a:xfrm>
            <a:off x="5943600" y="4703772"/>
            <a:ext cx="6096000" cy="1246495"/>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solidFill>
              </a:rPr>
              <a:t>In conversation: Heath inequalities - </a:t>
            </a:r>
            <a:r>
              <a:rPr lang="en-GB" sz="1500" dirty="0">
                <a:solidFill>
                  <a:srgbClr val="005D85"/>
                </a:solidFill>
                <a:hlinkClick r:id="rId13"/>
              </a:rPr>
              <a:t>www</a:t>
            </a:r>
            <a:r>
              <a:rPr lang="en-GB" sz="1500" dirty="0">
                <a:hlinkClick r:id="rId13"/>
              </a:rPr>
              <a:t>.pcrs-uk.org/resource/current/pcrs-conversation-health-inequalities</a:t>
            </a:r>
            <a:r>
              <a:rPr lang="en-GB" sz="1500" dirty="0"/>
              <a:t> </a:t>
            </a:r>
            <a:r>
              <a:rPr lang="en-GB" sz="1500" dirty="0">
                <a:solidFill>
                  <a:schemeClr val="tx1"/>
                </a:solidFill>
              </a:rPr>
              <a:t> </a:t>
            </a:r>
          </a:p>
          <a:p>
            <a:pPr marL="285750" indent="-285750">
              <a:buFont typeface="Arial" panose="020B0604020202020204" pitchFamily="34" charset="0"/>
              <a:buChar char="•"/>
            </a:pPr>
            <a:r>
              <a:rPr lang="en-GB" sz="1500" dirty="0">
                <a:solidFill>
                  <a:schemeClr val="tx1"/>
                </a:solidFill>
              </a:rPr>
              <a:t>In conversation: Health inequalities: Health literacy and Understanding - </a:t>
            </a:r>
            <a:r>
              <a:rPr lang="en-GB" sz="1500" dirty="0">
                <a:solidFill>
                  <a:srgbClr val="005D85"/>
                </a:solidFill>
                <a:hlinkClick r:id="rId14"/>
              </a:rPr>
              <a:t>www</a:t>
            </a:r>
            <a:r>
              <a:rPr lang="en-GB" sz="1500" dirty="0">
                <a:hlinkClick r:id="rId14"/>
              </a:rPr>
              <a:t>.pcrs-uk.org/resource/current/pcrs-conversation-health-inequalities-health-literacy-and-understanding</a:t>
            </a:r>
            <a:r>
              <a:rPr lang="en-GB" sz="1500" dirty="0"/>
              <a:t> </a:t>
            </a:r>
            <a:r>
              <a:rPr lang="en-GB" sz="1500" dirty="0">
                <a:solidFill>
                  <a:schemeClr val="tx1"/>
                </a:solidFill>
              </a:rPr>
              <a:t> </a:t>
            </a:r>
          </a:p>
        </p:txBody>
      </p:sp>
    </p:spTree>
    <p:extLst>
      <p:ext uri="{BB962C8B-B14F-4D97-AF65-F5344CB8AC3E}">
        <p14:creationId xmlns:p14="http://schemas.microsoft.com/office/powerpoint/2010/main" val="303669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B98-6155-C0C5-63AB-A21C1A77B056}"/>
              </a:ext>
            </a:extLst>
          </p:cNvPr>
          <p:cNvSpPr>
            <a:spLocks noGrp="1"/>
          </p:cNvSpPr>
          <p:nvPr>
            <p:ph type="title"/>
          </p:nvPr>
        </p:nvSpPr>
        <p:spPr>
          <a:xfrm>
            <a:off x="533401" y="365125"/>
            <a:ext cx="10820400" cy="1325563"/>
          </a:xfrm>
        </p:spPr>
        <p:txBody>
          <a:bodyPr/>
          <a:lstStyle/>
          <a:p>
            <a:r>
              <a:rPr lang="en-GB" dirty="0"/>
              <a:t>Asthma and Lung UK </a:t>
            </a:r>
            <a:br>
              <a:rPr lang="en-GB" dirty="0"/>
            </a:br>
            <a:r>
              <a:rPr lang="en-GB" dirty="0"/>
              <a:t>Respiratory Champions</a:t>
            </a:r>
          </a:p>
        </p:txBody>
      </p:sp>
      <p:sp>
        <p:nvSpPr>
          <p:cNvPr id="3" name="Content Placeholder 2">
            <a:extLst>
              <a:ext uri="{FF2B5EF4-FFF2-40B4-BE49-F238E27FC236}">
                <a16:creationId xmlns:a16="http://schemas.microsoft.com/office/drawing/2014/main" id="{4F07D924-8340-4931-F936-9F945D0D3190}"/>
              </a:ext>
            </a:extLst>
          </p:cNvPr>
          <p:cNvSpPr>
            <a:spLocks noGrp="1"/>
          </p:cNvSpPr>
          <p:nvPr>
            <p:ph idx="1"/>
          </p:nvPr>
        </p:nvSpPr>
        <p:spPr>
          <a:xfrm>
            <a:off x="533400" y="1825625"/>
            <a:ext cx="10582275" cy="4168764"/>
          </a:xfrm>
        </p:spPr>
        <p:txBody>
          <a:bodyPr>
            <a:normAutofit/>
          </a:bodyPr>
          <a:lstStyle/>
          <a:p>
            <a:r>
              <a:rPr lang="en-GB" sz="2200" dirty="0">
                <a:solidFill>
                  <a:schemeClr val="tx1"/>
                </a:solidFill>
              </a:rPr>
              <a:t>The Asthma and Lung UK Respiratory Champions pilot project has funded six ‘Respiratory Champions’ within six local NHS areas (England). </a:t>
            </a:r>
          </a:p>
          <a:p>
            <a:r>
              <a:rPr lang="en-GB" sz="2200" dirty="0">
                <a:solidFill>
                  <a:schemeClr val="tx1"/>
                </a:solidFill>
              </a:rPr>
              <a:t>Champions are local respiratory specialist healthcare professions who are passionate about improving respiratory care and outcomes at local and national levels. </a:t>
            </a:r>
          </a:p>
        </p:txBody>
      </p:sp>
      <p:sp>
        <p:nvSpPr>
          <p:cNvPr id="4" name="Content Placeholder 2">
            <a:extLst>
              <a:ext uri="{FF2B5EF4-FFF2-40B4-BE49-F238E27FC236}">
                <a16:creationId xmlns:a16="http://schemas.microsoft.com/office/drawing/2014/main" id="{D9E22190-E472-7634-4C9B-924CC14E892A}"/>
              </a:ext>
            </a:extLst>
          </p:cNvPr>
          <p:cNvSpPr txBox="1">
            <a:spLocks/>
          </p:cNvSpPr>
          <p:nvPr/>
        </p:nvSpPr>
        <p:spPr>
          <a:xfrm>
            <a:off x="533401" y="3429000"/>
            <a:ext cx="6229350" cy="348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For more information about these and to locate your Respiratory Champion go to: </a:t>
            </a:r>
            <a:r>
              <a:rPr lang="en-GB" sz="2200" dirty="0">
                <a:solidFill>
                  <a:srgbClr val="005D85"/>
                </a:solidFill>
                <a:hlinkClick r:id="rId2">
                  <a:extLst>
                    <a:ext uri="{A12FA001-AC4F-418D-AE19-62706E023703}">
                      <ahyp:hlinkClr xmlns:ahyp="http://schemas.microsoft.com/office/drawing/2018/hyperlinkcolor" val="tx"/>
                    </a:ext>
                  </a:extLst>
                </a:hlinkClick>
              </a:rPr>
              <a:t>www.asthmaandlung.org.uk/healthcare-professionals/resp-champions</a:t>
            </a:r>
            <a:r>
              <a:rPr lang="en-GB" sz="2200" dirty="0">
                <a:solidFill>
                  <a:schemeClr val="tx1"/>
                </a:solidFill>
              </a:rPr>
              <a:t>. </a:t>
            </a:r>
          </a:p>
        </p:txBody>
      </p:sp>
      <p:pic>
        <p:nvPicPr>
          <p:cNvPr id="7" name="Picture 6" descr="A group of people posing for a photo&#10;&#10;AI-generated content may be incorrect.">
            <a:extLst>
              <a:ext uri="{FF2B5EF4-FFF2-40B4-BE49-F238E27FC236}">
                <a16:creationId xmlns:a16="http://schemas.microsoft.com/office/drawing/2014/main" id="{9177B888-FADF-2F2A-CC99-9C9153B7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78" y="3063875"/>
            <a:ext cx="5744219" cy="3224969"/>
          </a:xfrm>
          <a:prstGeom prst="rect">
            <a:avLst/>
          </a:prstGeom>
        </p:spPr>
      </p:pic>
      <p:pic>
        <p:nvPicPr>
          <p:cNvPr id="5" name="Picture 2" descr="Asthma + Lung UK - Wikipedia">
            <a:extLst>
              <a:ext uri="{FF2B5EF4-FFF2-40B4-BE49-F238E27FC236}">
                <a16:creationId xmlns:a16="http://schemas.microsoft.com/office/drawing/2014/main" id="{A4C8B097-7C72-4D93-46B1-4AD49A5A1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48" y="4268787"/>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11A4-59B8-8C6E-EBA4-CA3C66984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79B03-8BF2-B9ED-253F-67028598FA04}"/>
              </a:ext>
            </a:extLst>
          </p:cNvPr>
          <p:cNvSpPr>
            <a:spLocks noGrp="1"/>
          </p:cNvSpPr>
          <p:nvPr>
            <p:ph type="title"/>
          </p:nvPr>
        </p:nvSpPr>
        <p:spPr>
          <a:xfrm>
            <a:off x="533400" y="365125"/>
            <a:ext cx="10820400" cy="1325563"/>
          </a:xfrm>
        </p:spPr>
        <p:txBody>
          <a:bodyPr/>
          <a:lstStyle/>
          <a:p>
            <a:r>
              <a:rPr lang="en-GB" dirty="0"/>
              <a:t>Asthma and Lung UK resources</a:t>
            </a:r>
          </a:p>
        </p:txBody>
      </p:sp>
      <p:sp>
        <p:nvSpPr>
          <p:cNvPr id="3" name="Content Placeholder 2">
            <a:extLst>
              <a:ext uri="{FF2B5EF4-FFF2-40B4-BE49-F238E27FC236}">
                <a16:creationId xmlns:a16="http://schemas.microsoft.com/office/drawing/2014/main" id="{A0F9E582-D50D-7473-543F-D1BAFFFB4CF4}"/>
              </a:ext>
            </a:extLst>
          </p:cNvPr>
          <p:cNvSpPr>
            <a:spLocks noGrp="1"/>
          </p:cNvSpPr>
          <p:nvPr>
            <p:ph idx="1"/>
          </p:nvPr>
        </p:nvSpPr>
        <p:spPr>
          <a:xfrm>
            <a:off x="533400" y="1825625"/>
            <a:ext cx="4965700" cy="3101975"/>
          </a:xfrm>
        </p:spPr>
        <p:txBody>
          <a:bodyPr>
            <a:normAutofit/>
          </a:bodyPr>
          <a:lstStyle/>
          <a:p>
            <a:r>
              <a:rPr lang="en-GB" sz="2200" dirty="0">
                <a:solidFill>
                  <a:schemeClr val="tx1"/>
                </a:solidFill>
              </a:rPr>
              <a:t>Healthcare professionals hub: </a:t>
            </a:r>
            <a:r>
              <a:rPr lang="en-GB" sz="2200" dirty="0">
                <a:solidFill>
                  <a:srgbClr val="005D85"/>
                </a:solidFill>
                <a:hlinkClick r:id="rId2"/>
              </a:rPr>
              <a:t>www</a:t>
            </a:r>
            <a:r>
              <a:rPr lang="en-GB" sz="2200" dirty="0">
                <a:solidFill>
                  <a:schemeClr val="tx1"/>
                </a:solidFill>
                <a:hlinkClick r:id="rId2"/>
              </a:rPr>
              <a:t>.asthmaandlung.org.uk/healthcare-professionals</a:t>
            </a:r>
            <a:r>
              <a:rPr lang="en-GB" sz="2200" dirty="0">
                <a:solidFill>
                  <a:schemeClr val="tx1"/>
                </a:solidFill>
              </a:rPr>
              <a:t> </a:t>
            </a:r>
          </a:p>
          <a:p>
            <a:r>
              <a:rPr lang="en-GB" sz="2200" dirty="0">
                <a:solidFill>
                  <a:schemeClr val="tx1"/>
                </a:solidFill>
              </a:rPr>
              <a:t>Training and development: </a:t>
            </a:r>
            <a:r>
              <a:rPr lang="en-GB" sz="2200" dirty="0">
                <a:solidFill>
                  <a:srgbClr val="005D85"/>
                </a:solidFill>
                <a:hlinkClick r:id="rId3"/>
              </a:rPr>
              <a:t>www</a:t>
            </a:r>
            <a:r>
              <a:rPr lang="en-GB" sz="2200" dirty="0">
                <a:solidFill>
                  <a:schemeClr val="tx1"/>
                </a:solidFill>
                <a:hlinkClick r:id="rId3"/>
              </a:rPr>
              <a:t>.asthmaandlung.org.uk/healthcare-professionals/training-development</a:t>
            </a:r>
            <a:r>
              <a:rPr lang="en-GB" sz="2200" dirty="0">
                <a:solidFill>
                  <a:schemeClr val="tx1"/>
                </a:solidFill>
              </a:rPr>
              <a:t> </a:t>
            </a:r>
          </a:p>
          <a:p>
            <a:r>
              <a:rPr lang="en-GB" sz="2200" dirty="0">
                <a:solidFill>
                  <a:schemeClr val="tx1"/>
                </a:solidFill>
              </a:rPr>
              <a:t>Symptoms, tests and treatments: </a:t>
            </a:r>
            <a:r>
              <a:rPr lang="en-GB" sz="2200" dirty="0">
                <a:solidFill>
                  <a:srgbClr val="005D85"/>
                </a:solidFill>
                <a:hlinkClick r:id="rId4"/>
              </a:rPr>
              <a:t>www</a:t>
            </a:r>
            <a:r>
              <a:rPr lang="en-GB" sz="2200" dirty="0">
                <a:solidFill>
                  <a:schemeClr val="tx1"/>
                </a:solidFill>
                <a:hlinkClick r:id="rId4"/>
              </a:rPr>
              <a:t>.asthmaandlung.org.uk/symptoms-tests-treatments</a:t>
            </a:r>
            <a:r>
              <a:rPr lang="en-GB" sz="2200" dirty="0">
                <a:solidFill>
                  <a:schemeClr val="tx1"/>
                </a:solidFill>
              </a:rPr>
              <a:t> </a:t>
            </a:r>
          </a:p>
          <a:p>
            <a:endParaRPr lang="en-GB" sz="2200" dirty="0">
              <a:solidFill>
                <a:schemeClr val="tx1"/>
              </a:solidFill>
            </a:endParaRPr>
          </a:p>
        </p:txBody>
      </p:sp>
      <p:sp>
        <p:nvSpPr>
          <p:cNvPr id="4" name="Content Placeholder 2">
            <a:extLst>
              <a:ext uri="{FF2B5EF4-FFF2-40B4-BE49-F238E27FC236}">
                <a16:creationId xmlns:a16="http://schemas.microsoft.com/office/drawing/2014/main" id="{9DFBD400-0DCE-D0D7-8D2F-28ABABCB8FC5}"/>
              </a:ext>
            </a:extLst>
          </p:cNvPr>
          <p:cNvSpPr txBox="1">
            <a:spLocks/>
          </p:cNvSpPr>
          <p:nvPr/>
        </p:nvSpPr>
        <p:spPr>
          <a:xfrm>
            <a:off x="6096000" y="2354268"/>
            <a:ext cx="4965700" cy="2149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Information for people living with lung conditions: </a:t>
            </a:r>
            <a:r>
              <a:rPr lang="en-GB" sz="2200" dirty="0">
                <a:solidFill>
                  <a:srgbClr val="005D85"/>
                </a:solidFill>
                <a:hlinkClick r:id="rId5"/>
              </a:rPr>
              <a:t>www</a:t>
            </a:r>
            <a:r>
              <a:rPr lang="en-GB" sz="2200" dirty="0">
                <a:solidFill>
                  <a:schemeClr val="tx1"/>
                </a:solidFill>
                <a:hlinkClick r:id="rId5"/>
              </a:rPr>
              <a:t>.asthmaandlung.org.uk/living-with</a:t>
            </a:r>
            <a:r>
              <a:rPr lang="en-GB" sz="2200" dirty="0">
                <a:solidFill>
                  <a:schemeClr val="tx1"/>
                </a:solidFill>
              </a:rPr>
              <a:t>  </a:t>
            </a:r>
          </a:p>
          <a:p>
            <a:r>
              <a:rPr lang="en-GB" sz="2200" dirty="0">
                <a:solidFill>
                  <a:schemeClr val="tx1"/>
                </a:solidFill>
              </a:rPr>
              <a:t>How to use your inhaler: </a:t>
            </a:r>
            <a:r>
              <a:rPr lang="en-GB" sz="2200" dirty="0">
                <a:solidFill>
                  <a:srgbClr val="005D85"/>
                </a:solidFill>
                <a:hlinkClick r:id="rId6"/>
              </a:rPr>
              <a:t>www</a:t>
            </a:r>
            <a:r>
              <a:rPr lang="en-GB" sz="2200" dirty="0">
                <a:solidFill>
                  <a:schemeClr val="tx1"/>
                </a:solidFill>
                <a:hlinkClick r:id="rId6"/>
              </a:rPr>
              <a:t>.asthmaandlung.org.uk/living-with/inhaler-videos</a:t>
            </a:r>
            <a:r>
              <a:rPr lang="en-GB" sz="2200" dirty="0">
                <a:solidFill>
                  <a:schemeClr val="tx1"/>
                </a:solidFill>
              </a:rPr>
              <a:t> </a:t>
            </a:r>
          </a:p>
        </p:txBody>
      </p:sp>
      <p:pic>
        <p:nvPicPr>
          <p:cNvPr id="1026" name="Picture 2" descr="Asthma + Lung UK - Wikipedia">
            <a:extLst>
              <a:ext uri="{FF2B5EF4-FFF2-40B4-BE49-F238E27FC236}">
                <a16:creationId xmlns:a16="http://schemas.microsoft.com/office/drawing/2014/main" id="{7E032A20-A9E7-C71E-A07D-017F7A6E9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9196" y="4191000"/>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2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CDD1-56E9-DD39-A2F0-8104A881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A3BA1-6EE7-0042-B94E-AC850BDCABE9}"/>
              </a:ext>
            </a:extLst>
          </p:cNvPr>
          <p:cNvSpPr>
            <a:spLocks noGrp="1"/>
          </p:cNvSpPr>
          <p:nvPr>
            <p:ph type="title"/>
          </p:nvPr>
        </p:nvSpPr>
        <p:spPr>
          <a:xfrm>
            <a:off x="533400" y="365125"/>
            <a:ext cx="10820400" cy="1325563"/>
          </a:xfrm>
        </p:spPr>
        <p:txBody>
          <a:bodyPr/>
          <a:lstStyle/>
          <a:p>
            <a:r>
              <a:rPr lang="en-GB" dirty="0"/>
              <a:t>Other resources</a:t>
            </a:r>
          </a:p>
        </p:txBody>
      </p:sp>
      <p:sp>
        <p:nvSpPr>
          <p:cNvPr id="3" name="Content Placeholder 2">
            <a:extLst>
              <a:ext uri="{FF2B5EF4-FFF2-40B4-BE49-F238E27FC236}">
                <a16:creationId xmlns:a16="http://schemas.microsoft.com/office/drawing/2014/main" id="{8B7F0432-9F05-1C43-09D1-604A2EBFA598}"/>
              </a:ext>
            </a:extLst>
          </p:cNvPr>
          <p:cNvSpPr>
            <a:spLocks noGrp="1"/>
          </p:cNvSpPr>
          <p:nvPr>
            <p:ph idx="1"/>
          </p:nvPr>
        </p:nvSpPr>
        <p:spPr>
          <a:xfrm>
            <a:off x="533400" y="1596591"/>
            <a:ext cx="6400800" cy="2557965"/>
          </a:xfrm>
        </p:spPr>
        <p:txBody>
          <a:bodyPr>
            <a:normAutofit/>
          </a:bodyPr>
          <a:lstStyle/>
          <a:p>
            <a:r>
              <a:rPr lang="en-GB" dirty="0">
                <a:solidFill>
                  <a:schemeClr val="tx1"/>
                </a:solidFill>
              </a:rPr>
              <a:t>Asthma Right Care (IPCRG): </a:t>
            </a:r>
            <a:r>
              <a:rPr lang="en-GB" dirty="0">
                <a:solidFill>
                  <a:srgbClr val="005D85"/>
                </a:solidFill>
                <a:hlinkClick r:id="rId2"/>
              </a:rPr>
              <a:t>www</a:t>
            </a:r>
            <a:r>
              <a:rPr lang="en-GB" dirty="0">
                <a:solidFill>
                  <a:schemeClr val="tx1"/>
                </a:solidFill>
                <a:hlinkClick r:id="rId2"/>
              </a:rPr>
              <a:t>.ipcrg.org/asthmarightcare</a:t>
            </a:r>
            <a:endParaRPr lang="en-GB" dirty="0">
              <a:solidFill>
                <a:schemeClr val="tx1"/>
              </a:solidFill>
            </a:endParaRPr>
          </a:p>
          <a:p>
            <a:r>
              <a:rPr lang="en-GB" dirty="0">
                <a:solidFill>
                  <a:schemeClr val="tx1"/>
                </a:solidFill>
              </a:rPr>
              <a:t>Global Initiative for Asthma – GINA: </a:t>
            </a:r>
            <a:r>
              <a:rPr lang="en-GB" dirty="0">
                <a:solidFill>
                  <a:schemeClr val="tx1"/>
                </a:solidFill>
                <a:hlinkClick r:id="rId3"/>
              </a:rPr>
              <a:t>https://ginasthma.org/</a:t>
            </a:r>
            <a:r>
              <a:rPr lang="en-GB" dirty="0">
                <a:solidFill>
                  <a:schemeClr val="tx1"/>
                </a:solidFill>
              </a:rPr>
              <a:t> </a:t>
            </a:r>
          </a:p>
          <a:p>
            <a:r>
              <a:rPr lang="en-GB" dirty="0">
                <a:solidFill>
                  <a:schemeClr val="tx1"/>
                </a:solidFill>
              </a:rPr>
              <a:t>RightBreathe: </a:t>
            </a:r>
            <a:r>
              <a:rPr lang="en-GB" dirty="0">
                <a:solidFill>
                  <a:srgbClr val="005D85"/>
                </a:solidFill>
                <a:hlinkClick r:id="rId4"/>
              </a:rPr>
              <a:t>www</a:t>
            </a:r>
            <a:r>
              <a:rPr lang="en-GB" dirty="0">
                <a:solidFill>
                  <a:schemeClr val="tx1"/>
                </a:solidFill>
                <a:hlinkClick r:id="rId4"/>
              </a:rPr>
              <a:t>.rightbreathe.com</a:t>
            </a:r>
            <a:endParaRPr lang="en-GB" dirty="0">
              <a:solidFill>
                <a:schemeClr val="tx1"/>
              </a:solidFill>
            </a:endParaRPr>
          </a:p>
          <a:p>
            <a:endParaRPr lang="en-GB" b="1" dirty="0">
              <a:solidFill>
                <a:schemeClr val="tx1"/>
              </a:solidFill>
            </a:endParaRPr>
          </a:p>
        </p:txBody>
      </p:sp>
      <p:pic>
        <p:nvPicPr>
          <p:cNvPr id="5" name="Picture 4" descr="A computer screen with a link on the screen&#10;&#10;AI-generated content may be incorrect.">
            <a:extLst>
              <a:ext uri="{FF2B5EF4-FFF2-40B4-BE49-F238E27FC236}">
                <a16:creationId xmlns:a16="http://schemas.microsoft.com/office/drawing/2014/main" id="{88C89BB8-2E26-8C5C-E76D-A270DD299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487" y="2536392"/>
            <a:ext cx="3563313" cy="3698719"/>
          </a:xfrm>
          <a:prstGeom prst="rect">
            <a:avLst/>
          </a:prstGeom>
        </p:spPr>
      </p:pic>
    </p:spTree>
    <p:extLst>
      <p:ext uri="{BB962C8B-B14F-4D97-AF65-F5344CB8AC3E}">
        <p14:creationId xmlns:p14="http://schemas.microsoft.com/office/powerpoint/2010/main" val="8172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1FEE-8BD3-93AC-EA25-3AF3D1801DD3}"/>
              </a:ext>
            </a:extLst>
          </p:cNvPr>
          <p:cNvSpPr>
            <a:spLocks noGrp="1"/>
          </p:cNvSpPr>
          <p:nvPr>
            <p:ph type="title"/>
          </p:nvPr>
        </p:nvSpPr>
        <p:spPr>
          <a:xfrm>
            <a:off x="838200" y="4421187"/>
            <a:ext cx="10515600" cy="1325563"/>
          </a:xfrm>
        </p:spPr>
        <p:txBody>
          <a:bodyPr>
            <a:normAutofit/>
          </a:bodyPr>
          <a:lstStyle/>
          <a:p>
            <a:pPr algn="ctr"/>
            <a:r>
              <a:rPr lang="en-GB" sz="6000" dirty="0"/>
              <a:t>Introduction to asthma</a:t>
            </a:r>
          </a:p>
        </p:txBody>
      </p:sp>
      <p:pic>
        <p:nvPicPr>
          <p:cNvPr id="4" name="Picture 3" descr="A cartoon of lungs with a number&#10;&#10;AI-generated content may be incorrect.">
            <a:extLst>
              <a:ext uri="{FF2B5EF4-FFF2-40B4-BE49-F238E27FC236}">
                <a16:creationId xmlns:a16="http://schemas.microsoft.com/office/drawing/2014/main" id="{361941F3-A2D2-B7AC-243D-9152A55A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663" y="493713"/>
            <a:ext cx="4865370" cy="4114800"/>
          </a:xfrm>
          <a:prstGeom prst="rect">
            <a:avLst/>
          </a:prstGeom>
        </p:spPr>
      </p:pic>
    </p:spTree>
    <p:extLst>
      <p:ext uri="{BB962C8B-B14F-4D97-AF65-F5344CB8AC3E}">
        <p14:creationId xmlns:p14="http://schemas.microsoft.com/office/powerpoint/2010/main" val="409748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57-C9E3-0ACB-06FE-79BB64B611E0}"/>
              </a:ext>
            </a:extLst>
          </p:cNvPr>
          <p:cNvSpPr>
            <a:spLocks noGrp="1"/>
          </p:cNvSpPr>
          <p:nvPr>
            <p:ph type="title"/>
          </p:nvPr>
        </p:nvSpPr>
        <p:spPr>
          <a:xfrm>
            <a:off x="533400" y="365125"/>
            <a:ext cx="10820400" cy="1325563"/>
          </a:xfrm>
        </p:spPr>
        <p:txBody>
          <a:bodyPr/>
          <a:lstStyle/>
          <a:p>
            <a:r>
              <a:rPr lang="en-GB" dirty="0"/>
              <a:t>References</a:t>
            </a:r>
          </a:p>
        </p:txBody>
      </p:sp>
      <p:sp>
        <p:nvSpPr>
          <p:cNvPr id="3" name="Content Placeholder 2">
            <a:extLst>
              <a:ext uri="{FF2B5EF4-FFF2-40B4-BE49-F238E27FC236}">
                <a16:creationId xmlns:a16="http://schemas.microsoft.com/office/drawing/2014/main" id="{A1ECAED3-893A-E3A0-66E7-3EEACEDD45B0}"/>
              </a:ext>
            </a:extLst>
          </p:cNvPr>
          <p:cNvSpPr>
            <a:spLocks noGrp="1"/>
          </p:cNvSpPr>
          <p:nvPr>
            <p:ph idx="1"/>
          </p:nvPr>
        </p:nvSpPr>
        <p:spPr>
          <a:xfrm>
            <a:off x="533400" y="2548737"/>
            <a:ext cx="5448301" cy="3076564"/>
          </a:xfrm>
        </p:spPr>
        <p:txBody>
          <a:bodyPr>
            <a:noAutofit/>
          </a:bodyPr>
          <a:lstStyle/>
          <a:p>
            <a:pPr marL="520700" lvl="1" indent="-342900">
              <a:buFont typeface="+mj-lt"/>
              <a:buAutoNum type="arabicPeriod"/>
              <a:tabLst>
                <a:tab pos="444500" algn="l"/>
              </a:tabLst>
            </a:pPr>
            <a:r>
              <a:rPr lang="en-GB" sz="1700" dirty="0">
                <a:latin typeface="+mn-lt"/>
              </a:rPr>
              <a:t>Asthma and Lung UK </a:t>
            </a:r>
            <a:r>
              <a:rPr lang="en-GB" sz="1700" dirty="0">
                <a:latin typeface="+mn-lt"/>
                <a:hlinkClick r:id="rId2"/>
              </a:rPr>
              <a:t>www.asthmaandlung.org.uk/</a:t>
            </a:r>
            <a:r>
              <a:rPr lang="en-GB" sz="1700" dirty="0">
                <a:latin typeface="+mn-lt"/>
              </a:rPr>
              <a:t> </a:t>
            </a:r>
          </a:p>
          <a:p>
            <a:pPr marL="520700" lvl="1" indent="-342900">
              <a:buFont typeface="+mj-lt"/>
              <a:buAutoNum type="arabicPeriod"/>
              <a:tabLst>
                <a:tab pos="444500" algn="l"/>
              </a:tabLst>
            </a:pPr>
            <a:r>
              <a:rPr lang="en-GB" sz="1700" dirty="0">
                <a:latin typeface="+mn-lt"/>
              </a:rPr>
              <a:t>BTS/NICE/SIGN asthma guideline: </a:t>
            </a:r>
            <a:r>
              <a:rPr lang="en-GB" sz="1700" dirty="0">
                <a:latin typeface="+mn-lt"/>
                <a:hlinkClick r:id="rId3"/>
              </a:rPr>
              <a:t>www.brit-thoracic.org.uk/quality-improvement/guidelines/asthma/</a:t>
            </a:r>
            <a:r>
              <a:rPr lang="en-GB" sz="1700" dirty="0">
                <a:latin typeface="+mn-lt"/>
              </a:rPr>
              <a:t> </a:t>
            </a:r>
          </a:p>
          <a:p>
            <a:pPr marL="520700" lvl="1" indent="-342900">
              <a:buFont typeface="+mj-lt"/>
              <a:buAutoNum type="arabicPeriod"/>
              <a:tabLst>
                <a:tab pos="444500" algn="l"/>
              </a:tabLst>
            </a:pPr>
            <a:r>
              <a:rPr lang="en-GB" sz="1700" dirty="0">
                <a:latin typeface="+mn-lt"/>
              </a:rPr>
              <a:t>Clinical Knowledge Summaries: Asthma: </a:t>
            </a:r>
            <a:r>
              <a:rPr lang="en-GB" sz="1700" dirty="0">
                <a:latin typeface="+mn-lt"/>
                <a:hlinkClick r:id="rId4"/>
              </a:rPr>
              <a:t>https://cks.nice.org.uk/topics/asthma/</a:t>
            </a:r>
            <a:r>
              <a:rPr lang="en-GB" sz="1700" dirty="0">
                <a:latin typeface="+mn-lt"/>
              </a:rPr>
              <a:t> </a:t>
            </a:r>
          </a:p>
          <a:p>
            <a:pPr marL="520700" lvl="1" indent="-342900">
              <a:buFont typeface="+mj-lt"/>
              <a:buAutoNum type="arabicPeriod"/>
              <a:tabLst>
                <a:tab pos="444500" algn="l"/>
              </a:tabLst>
            </a:pPr>
            <a:r>
              <a:rPr lang="en-GB" sz="1700" dirty="0">
                <a:latin typeface="+mn-lt"/>
              </a:rPr>
              <a:t>Cochrane Review: Personalised asthma action plans for adults with asthma: </a:t>
            </a:r>
            <a:r>
              <a:rPr lang="en-GB" sz="1700" dirty="0">
                <a:latin typeface="+mn-lt"/>
                <a:hlinkClick r:id="rId5"/>
              </a:rPr>
              <a:t>www.cochranelibrary.com/cdsr/doi/10.1002/14651858.CD011859.pub2/full</a:t>
            </a:r>
            <a:r>
              <a:rPr lang="en-GB" sz="1700" dirty="0">
                <a:latin typeface="+mn-lt"/>
              </a:rPr>
              <a:t>?)</a:t>
            </a:r>
          </a:p>
          <a:p>
            <a:pPr marL="520700" lvl="1" indent="-342900">
              <a:buFont typeface="+mj-lt"/>
              <a:buAutoNum type="arabicPeriod"/>
              <a:tabLst>
                <a:tab pos="444500" algn="l"/>
              </a:tabLst>
            </a:pPr>
            <a:r>
              <a:rPr lang="en-GB" sz="1700" dirty="0">
                <a:latin typeface="+mn-lt"/>
              </a:rPr>
              <a:t>GINA 2022 report: </a:t>
            </a:r>
            <a:r>
              <a:rPr lang="en-GB" sz="1700" dirty="0">
                <a:latin typeface="+mn-lt"/>
                <a:hlinkClick r:id="rId6"/>
              </a:rPr>
              <a:t>https://ginasthma.org/gina-reports/</a:t>
            </a:r>
            <a:r>
              <a:rPr lang="en-GB" sz="1700" dirty="0">
                <a:latin typeface="+mn-lt"/>
              </a:rPr>
              <a:t> </a:t>
            </a:r>
          </a:p>
        </p:txBody>
      </p:sp>
      <p:sp>
        <p:nvSpPr>
          <p:cNvPr id="4" name="Content Placeholder 2">
            <a:extLst>
              <a:ext uri="{FF2B5EF4-FFF2-40B4-BE49-F238E27FC236}">
                <a16:creationId xmlns:a16="http://schemas.microsoft.com/office/drawing/2014/main" id="{39320251-3D3F-BFCE-C15A-6FCB57D3412F}"/>
              </a:ext>
            </a:extLst>
          </p:cNvPr>
          <p:cNvSpPr txBox="1">
            <a:spLocks/>
          </p:cNvSpPr>
          <p:nvPr/>
        </p:nvSpPr>
        <p:spPr>
          <a:xfrm>
            <a:off x="533400" y="1590281"/>
            <a:ext cx="7153275" cy="814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following sources of information have been used to inform this toolkit.</a:t>
            </a:r>
            <a:endParaRPr lang="en-GB" sz="1600" dirty="0">
              <a:latin typeface="+mn-lt"/>
            </a:endParaRPr>
          </a:p>
        </p:txBody>
      </p:sp>
      <p:sp>
        <p:nvSpPr>
          <p:cNvPr id="5" name="Content Placeholder 2">
            <a:extLst>
              <a:ext uri="{FF2B5EF4-FFF2-40B4-BE49-F238E27FC236}">
                <a16:creationId xmlns:a16="http://schemas.microsoft.com/office/drawing/2014/main" id="{DECABD92-1538-EBA2-7111-FCCBE4009597}"/>
              </a:ext>
            </a:extLst>
          </p:cNvPr>
          <p:cNvSpPr txBox="1">
            <a:spLocks/>
          </p:cNvSpPr>
          <p:nvPr/>
        </p:nvSpPr>
        <p:spPr>
          <a:xfrm>
            <a:off x="6210300" y="2548737"/>
            <a:ext cx="5549900" cy="30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1" indent="-342900">
              <a:buAutoNum type="arabicPeriod" startAt="6"/>
              <a:tabLst>
                <a:tab pos="444500" algn="l"/>
              </a:tabLst>
            </a:pPr>
            <a:r>
              <a:rPr lang="en-GB" sz="1700" dirty="0">
                <a:latin typeface="+mn-lt"/>
              </a:rPr>
              <a:t>GINA 2024 report: </a:t>
            </a:r>
            <a:r>
              <a:rPr lang="en-GB" sz="1700" u="sng" dirty="0">
                <a:solidFill>
                  <a:srgbClr val="0000FF"/>
                </a:solidFill>
                <a:effectLst/>
                <a:latin typeface="+mn-lt"/>
                <a:ea typeface="Times New Roman" panose="02020603050405020304" pitchFamily="18" charset="0"/>
                <a:cs typeface="Aptos" panose="020B0004020202020204" pitchFamily="34" charset="0"/>
                <a:hlinkClick r:id="rId7"/>
              </a:rPr>
              <a:t>https://ginasthma.org/2024-report/</a:t>
            </a:r>
            <a:endParaRPr lang="en-GB" sz="1700" u="sng" dirty="0">
              <a:solidFill>
                <a:srgbClr val="0000FF"/>
              </a:solidFill>
              <a:latin typeface="+mn-lt"/>
              <a:ea typeface="Times New Roman" panose="02020603050405020304" pitchFamily="18" charset="0"/>
              <a:cs typeface="Aptos" panose="020B0004020202020204" pitchFamily="34" charset="0"/>
            </a:endParaRPr>
          </a:p>
          <a:p>
            <a:pPr marL="520700" lvl="1" indent="-342900">
              <a:buAutoNum type="arabicPeriod" startAt="6"/>
              <a:tabLst>
                <a:tab pos="444500" algn="l"/>
              </a:tabLst>
            </a:pPr>
            <a:r>
              <a:rPr lang="en-GB" sz="1700" dirty="0">
                <a:latin typeface="+mn-lt"/>
              </a:rPr>
              <a:t>National Institute for Health and Care Excellence: </a:t>
            </a:r>
            <a:r>
              <a:rPr lang="en-GB" sz="1700" dirty="0">
                <a:latin typeface="+mn-lt"/>
                <a:hlinkClick r:id="rId8"/>
              </a:rPr>
              <a:t>www.nice.org.uk/</a:t>
            </a:r>
            <a:r>
              <a:rPr lang="en-GB" sz="1700" dirty="0">
                <a:latin typeface="+mn-lt"/>
              </a:rPr>
              <a:t> </a:t>
            </a:r>
          </a:p>
          <a:p>
            <a:pPr marL="177800" lvl="1" indent="0">
              <a:buNone/>
              <a:tabLst>
                <a:tab pos="444500" algn="l"/>
              </a:tabLst>
            </a:pPr>
            <a:r>
              <a:rPr lang="en-GB" sz="1700" dirty="0">
                <a:latin typeface="+mn-lt"/>
              </a:rPr>
              <a:t>8.   NHS England </a:t>
            </a:r>
            <a:r>
              <a:rPr lang="en-GB" sz="1700" dirty="0">
                <a:latin typeface="+mn-lt"/>
                <a:hlinkClick r:id="rId9"/>
              </a:rPr>
              <a:t>www.england.nhs.uk/</a:t>
            </a:r>
            <a:r>
              <a:rPr lang="en-GB" sz="1700" dirty="0">
                <a:latin typeface="+mn-lt"/>
              </a:rPr>
              <a:t> </a:t>
            </a:r>
          </a:p>
          <a:p>
            <a:pPr marL="520700" lvl="1" indent="-342900">
              <a:buAutoNum type="arabicPeriod" startAt="9"/>
              <a:tabLst>
                <a:tab pos="444500" algn="l"/>
              </a:tabLst>
            </a:pPr>
            <a:r>
              <a:rPr lang="en-GB" sz="1700" dirty="0">
                <a:latin typeface="+mn-lt"/>
              </a:rPr>
              <a:t>Royal College of Paediatrics and Child Health. State of Child Health. 2020. </a:t>
            </a:r>
            <a:r>
              <a:rPr lang="en-GB" sz="1700" dirty="0">
                <a:latin typeface="+mn-lt"/>
                <a:hlinkClick r:id="rId10"/>
              </a:rPr>
              <a:t>https://stateofchildhealth.rcpch.ac.uk/</a:t>
            </a:r>
            <a:r>
              <a:rPr lang="en-GB" sz="1700" dirty="0">
                <a:latin typeface="+mn-lt"/>
              </a:rPr>
              <a:t> </a:t>
            </a:r>
          </a:p>
          <a:p>
            <a:pPr marL="520700" lvl="1" indent="-342900">
              <a:buAutoNum type="arabicPeriod" startAt="9"/>
              <a:tabLst>
                <a:tab pos="444500" algn="l"/>
              </a:tabLst>
            </a:pPr>
            <a:r>
              <a:rPr lang="en-GB" sz="1700" dirty="0">
                <a:latin typeface="+mn-lt"/>
              </a:rPr>
              <a:t>Royal College of Physicians. National Review of Asthma Deaths: Why Asthma Still Kills. 2014. </a:t>
            </a:r>
            <a:r>
              <a:rPr lang="en-GB" sz="1700" dirty="0">
                <a:latin typeface="+mn-lt"/>
                <a:hlinkClick r:id="rId11"/>
              </a:rPr>
              <a:t>www.rcp.ac.uk/improving-care/resources/why-asthma-still-kills/</a:t>
            </a:r>
            <a:r>
              <a:rPr lang="en-GB" sz="1700" dirty="0">
                <a:latin typeface="+mn-lt"/>
              </a:rPr>
              <a:t> </a:t>
            </a:r>
          </a:p>
        </p:txBody>
      </p:sp>
      <p:pic>
        <p:nvPicPr>
          <p:cNvPr id="7" name="Picture 6" descr="A paper with a magnifying glass and a magnifying glass&#10;&#10;AI-generated content may be incorrect.">
            <a:extLst>
              <a:ext uri="{FF2B5EF4-FFF2-40B4-BE49-F238E27FC236}">
                <a16:creationId xmlns:a16="http://schemas.microsoft.com/office/drawing/2014/main" id="{985BD0ED-7AD1-A6C6-9E18-1211C41A1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4243" y="203570"/>
            <a:ext cx="1705757" cy="2100686"/>
          </a:xfrm>
          <a:prstGeom prst="rect">
            <a:avLst/>
          </a:prstGeom>
        </p:spPr>
      </p:pic>
      <p:sp>
        <p:nvSpPr>
          <p:cNvPr id="8" name="TextBox 7">
            <a:extLst>
              <a:ext uri="{FF2B5EF4-FFF2-40B4-BE49-F238E27FC236}">
                <a16:creationId xmlns:a16="http://schemas.microsoft.com/office/drawing/2014/main" id="{9C196298-4C70-6C38-3228-020B1106557D}"/>
              </a:ext>
            </a:extLst>
          </p:cNvPr>
          <p:cNvSpPr txBox="1"/>
          <p:nvPr/>
        </p:nvSpPr>
        <p:spPr>
          <a:xfrm>
            <a:off x="6646794" y="5869782"/>
            <a:ext cx="6097656" cy="261610"/>
          </a:xfrm>
          <a:prstGeom prst="rect">
            <a:avLst/>
          </a:prstGeom>
          <a:noFill/>
        </p:spPr>
        <p:txBody>
          <a:bodyPr wrap="square">
            <a:spAutoFit/>
          </a:bodyPr>
          <a:lstStyle/>
          <a:p>
            <a:r>
              <a:rPr lang="en-GB" sz="1100" i="1" dirty="0"/>
              <a:t>NOTE: Some specific research paper references are included on the slide they pertain to</a:t>
            </a:r>
          </a:p>
        </p:txBody>
      </p:sp>
    </p:spTree>
    <p:extLst>
      <p:ext uri="{BB962C8B-B14F-4D97-AF65-F5344CB8AC3E}">
        <p14:creationId xmlns:p14="http://schemas.microsoft.com/office/powerpoint/2010/main" val="1728786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84F-0E70-4256-7663-FCF2D80C943B}"/>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9F5D017C-1503-2F1D-ECC0-3F486BCB711B}"/>
              </a:ext>
            </a:extLst>
          </p:cNvPr>
          <p:cNvSpPr>
            <a:spLocks noGrp="1"/>
          </p:cNvSpPr>
          <p:nvPr>
            <p:ph idx="1"/>
          </p:nvPr>
        </p:nvSpPr>
        <p:spPr>
          <a:xfrm>
            <a:off x="8631906" y="2254053"/>
            <a:ext cx="1812373" cy="794584"/>
          </a:xfrm>
        </p:spPr>
        <p:txBody>
          <a:bodyPr>
            <a:normAutofit/>
          </a:bodyPr>
          <a:lstStyle/>
          <a:p>
            <a:pPr marL="0" indent="0">
              <a:buNone/>
            </a:pPr>
            <a:r>
              <a:rPr lang="en-GB" sz="2400" dirty="0">
                <a:solidFill>
                  <a:schemeClr val="tx1"/>
                </a:solidFill>
              </a:rPr>
              <a:t>Darush </a:t>
            </a:r>
            <a:r>
              <a:rPr lang="en-GB" sz="2400" dirty="0" err="1">
                <a:solidFill>
                  <a:schemeClr val="tx1"/>
                </a:solidFill>
              </a:rPr>
              <a:t>Attar-Zadeh</a:t>
            </a:r>
            <a:endParaRPr lang="en-GB" sz="2400" dirty="0">
              <a:solidFill>
                <a:schemeClr val="tx1"/>
              </a:solidFill>
            </a:endParaRPr>
          </a:p>
          <a:p>
            <a:pPr lvl="1"/>
            <a:endParaRPr lang="en-GB" dirty="0"/>
          </a:p>
          <a:p>
            <a:endParaRPr lang="en-GB" dirty="0">
              <a:solidFill>
                <a:schemeClr val="tx1"/>
              </a:solidFill>
            </a:endParaRPr>
          </a:p>
        </p:txBody>
      </p:sp>
      <p:sp>
        <p:nvSpPr>
          <p:cNvPr id="3" name="Text Placeholder 2">
            <a:extLst>
              <a:ext uri="{FF2B5EF4-FFF2-40B4-BE49-F238E27FC236}">
                <a16:creationId xmlns:a16="http://schemas.microsoft.com/office/drawing/2014/main" id="{3D466C64-D8C4-5C38-FE42-C91EE17B0646}"/>
              </a:ext>
            </a:extLst>
          </p:cNvPr>
          <p:cNvSpPr>
            <a:spLocks noGrp="1"/>
          </p:cNvSpPr>
          <p:nvPr>
            <p:ph type="body" idx="4294967295"/>
          </p:nvPr>
        </p:nvSpPr>
        <p:spPr>
          <a:xfrm>
            <a:off x="777922" y="1463475"/>
            <a:ext cx="5157788" cy="514350"/>
          </a:xfrm>
        </p:spPr>
        <p:txBody>
          <a:bodyPr/>
          <a:lstStyle/>
          <a:p>
            <a:pPr marL="0" indent="0">
              <a:buNone/>
            </a:pPr>
            <a:r>
              <a:rPr lang="en-GB" b="1" dirty="0">
                <a:solidFill>
                  <a:srgbClr val="003A56"/>
                </a:solidFill>
              </a:rPr>
              <a:t>Production team</a:t>
            </a:r>
          </a:p>
        </p:txBody>
      </p:sp>
      <p:sp>
        <p:nvSpPr>
          <p:cNvPr id="5" name="Text Placeholder 4">
            <a:extLst>
              <a:ext uri="{FF2B5EF4-FFF2-40B4-BE49-F238E27FC236}">
                <a16:creationId xmlns:a16="http://schemas.microsoft.com/office/drawing/2014/main" id="{98A33ABD-C565-72A3-9F06-A89EF7200BBB}"/>
              </a:ext>
            </a:extLst>
          </p:cNvPr>
          <p:cNvSpPr>
            <a:spLocks noGrp="1"/>
          </p:cNvSpPr>
          <p:nvPr>
            <p:ph type="body" sz="quarter" idx="4294967295"/>
          </p:nvPr>
        </p:nvSpPr>
        <p:spPr>
          <a:xfrm>
            <a:off x="7086466" y="1027906"/>
            <a:ext cx="3357812" cy="909226"/>
          </a:xfrm>
        </p:spPr>
        <p:txBody>
          <a:bodyPr>
            <a:noAutofit/>
          </a:bodyPr>
          <a:lstStyle/>
          <a:p>
            <a:pPr marL="0" indent="0">
              <a:buNone/>
            </a:pPr>
            <a:r>
              <a:rPr lang="en-GB" b="1" dirty="0">
                <a:solidFill>
                  <a:srgbClr val="003A56"/>
                </a:solidFill>
              </a:rPr>
              <a:t>Reviewers and content consultation</a:t>
            </a:r>
          </a:p>
        </p:txBody>
      </p:sp>
      <p:pic>
        <p:nvPicPr>
          <p:cNvPr id="1026" name="Picture 2">
            <a:extLst>
              <a:ext uri="{FF2B5EF4-FFF2-40B4-BE49-F238E27FC236}">
                <a16:creationId xmlns:a16="http://schemas.microsoft.com/office/drawing/2014/main" id="{A2231CB5-6C4C-54EF-BADC-F3AA67AA1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2" r="1" b="36666"/>
          <a:stretch/>
        </p:blipFill>
        <p:spPr bwMode="auto">
          <a:xfrm>
            <a:off x="838927" y="2064545"/>
            <a:ext cx="1172519"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ABBE09-063E-8198-EFCE-77F2E442E4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6" r="7146" b="23334"/>
          <a:stretch/>
        </p:blipFill>
        <p:spPr bwMode="auto">
          <a:xfrm>
            <a:off x="848298" y="3399146"/>
            <a:ext cx="1181647"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2A2AD8-CE92-AF89-C838-35D3077AE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22" y="4767412"/>
            <a:ext cx="1215285" cy="11749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07CD90C-F19E-055E-EAE8-CD2D8AA24A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23" b="23276"/>
          <a:stretch/>
        </p:blipFill>
        <p:spPr bwMode="auto">
          <a:xfrm>
            <a:off x="3693335" y="2064545"/>
            <a:ext cx="1172519" cy="11753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23922D-A691-E44C-0B76-24E4739F7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4" b="27312"/>
          <a:stretch/>
        </p:blipFill>
        <p:spPr bwMode="auto">
          <a:xfrm>
            <a:off x="3690422" y="3396571"/>
            <a:ext cx="117543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FC79CD-F074-EF20-E9D7-77D5FE8FE8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2" t="6512" r="27614" b="40113"/>
          <a:stretch/>
        </p:blipFill>
        <p:spPr bwMode="auto">
          <a:xfrm>
            <a:off x="3692254" y="476879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2576AB7-4C81-98B9-EBE5-FDF63371FF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76" t="-106" r="10817" b="44399"/>
          <a:stretch/>
        </p:blipFill>
        <p:spPr bwMode="auto">
          <a:xfrm>
            <a:off x="7366074" y="206454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36B8F97-F773-8521-B1A6-DA4EAC9BC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779" b="28389"/>
          <a:stretch/>
        </p:blipFill>
        <p:spPr bwMode="auto">
          <a:xfrm>
            <a:off x="7366074" y="4770517"/>
            <a:ext cx="117185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Tricia Bryant - Executive Director - Primary Care ...">
            <a:extLst>
              <a:ext uri="{FF2B5EF4-FFF2-40B4-BE49-F238E27FC236}">
                <a16:creationId xmlns:a16="http://schemas.microsoft.com/office/drawing/2014/main" id="{4F925C36-EE66-88F7-8D64-9E35379D9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074" y="3398129"/>
            <a:ext cx="1173600" cy="117360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7E9FF56-FF1B-0BDF-5F7B-C97175ED7EEA}"/>
              </a:ext>
            </a:extLst>
          </p:cNvPr>
          <p:cNvSpPr txBox="1">
            <a:spLocks/>
          </p:cNvSpPr>
          <p:nvPr/>
        </p:nvSpPr>
        <p:spPr>
          <a:xfrm>
            <a:off x="1734618" y="2383957"/>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Frances Barrett</a:t>
            </a:r>
          </a:p>
          <a:p>
            <a:endParaRPr lang="en-GB" dirty="0"/>
          </a:p>
        </p:txBody>
      </p:sp>
      <p:sp>
        <p:nvSpPr>
          <p:cNvPr id="11" name="Content Placeholder 3">
            <a:extLst>
              <a:ext uri="{FF2B5EF4-FFF2-40B4-BE49-F238E27FC236}">
                <a16:creationId xmlns:a16="http://schemas.microsoft.com/office/drawing/2014/main" id="{694EF3BA-F846-94DE-573D-DB88B735BB86}"/>
              </a:ext>
            </a:extLst>
          </p:cNvPr>
          <p:cNvSpPr txBox="1">
            <a:spLocks/>
          </p:cNvSpPr>
          <p:nvPr/>
        </p:nvSpPr>
        <p:spPr>
          <a:xfrm>
            <a:off x="1601187" y="3663883"/>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Helena Cummings</a:t>
            </a:r>
          </a:p>
          <a:p>
            <a:endParaRPr lang="en-GB" dirty="0"/>
          </a:p>
        </p:txBody>
      </p:sp>
      <p:sp>
        <p:nvSpPr>
          <p:cNvPr id="12" name="Content Placeholder 3">
            <a:extLst>
              <a:ext uri="{FF2B5EF4-FFF2-40B4-BE49-F238E27FC236}">
                <a16:creationId xmlns:a16="http://schemas.microsoft.com/office/drawing/2014/main" id="{ED4A1CAA-6610-12FF-AAF4-DFB182E89B1E}"/>
              </a:ext>
            </a:extLst>
          </p:cNvPr>
          <p:cNvSpPr txBox="1">
            <a:spLocks/>
          </p:cNvSpPr>
          <p:nvPr/>
        </p:nvSpPr>
        <p:spPr>
          <a:xfrm>
            <a:off x="1588727" y="5008638"/>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Katherine Hickman</a:t>
            </a:r>
          </a:p>
          <a:p>
            <a:endParaRPr lang="en-GB" dirty="0"/>
          </a:p>
        </p:txBody>
      </p:sp>
      <p:sp>
        <p:nvSpPr>
          <p:cNvPr id="13" name="Content Placeholder 3">
            <a:extLst>
              <a:ext uri="{FF2B5EF4-FFF2-40B4-BE49-F238E27FC236}">
                <a16:creationId xmlns:a16="http://schemas.microsoft.com/office/drawing/2014/main" id="{75947F88-CF63-9AC2-AB8D-8E5B2979DE18}"/>
              </a:ext>
            </a:extLst>
          </p:cNvPr>
          <p:cNvSpPr txBox="1">
            <a:spLocks/>
          </p:cNvSpPr>
          <p:nvPr/>
        </p:nvSpPr>
        <p:spPr>
          <a:xfrm>
            <a:off x="4559125" y="2286794"/>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Steve Holmes</a:t>
            </a:r>
          </a:p>
          <a:p>
            <a:endParaRPr lang="en-GB" dirty="0"/>
          </a:p>
        </p:txBody>
      </p:sp>
      <p:sp>
        <p:nvSpPr>
          <p:cNvPr id="14" name="Content Placeholder 3">
            <a:extLst>
              <a:ext uri="{FF2B5EF4-FFF2-40B4-BE49-F238E27FC236}">
                <a16:creationId xmlns:a16="http://schemas.microsoft.com/office/drawing/2014/main" id="{6D5092B7-1933-8CDA-54AD-F808CBB89994}"/>
              </a:ext>
            </a:extLst>
          </p:cNvPr>
          <p:cNvSpPr txBox="1">
            <a:spLocks/>
          </p:cNvSpPr>
          <p:nvPr/>
        </p:nvSpPr>
        <p:spPr>
          <a:xfrm>
            <a:off x="4541987" y="3663883"/>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Nazir Hussain</a:t>
            </a:r>
          </a:p>
          <a:p>
            <a:endParaRPr lang="en-GB" dirty="0"/>
          </a:p>
        </p:txBody>
      </p:sp>
      <p:sp>
        <p:nvSpPr>
          <p:cNvPr id="15" name="Content Placeholder 3">
            <a:extLst>
              <a:ext uri="{FF2B5EF4-FFF2-40B4-BE49-F238E27FC236}">
                <a16:creationId xmlns:a16="http://schemas.microsoft.com/office/drawing/2014/main" id="{8257F1F2-7A18-7766-5134-BFFC9FF334BF}"/>
              </a:ext>
            </a:extLst>
          </p:cNvPr>
          <p:cNvSpPr txBox="1">
            <a:spLocks/>
          </p:cNvSpPr>
          <p:nvPr/>
        </p:nvSpPr>
        <p:spPr>
          <a:xfrm>
            <a:off x="4507355" y="5030911"/>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Michelle O’Driscoll</a:t>
            </a:r>
          </a:p>
          <a:p>
            <a:endParaRPr lang="en-GB" dirty="0"/>
          </a:p>
        </p:txBody>
      </p:sp>
      <p:sp>
        <p:nvSpPr>
          <p:cNvPr id="16" name="Content Placeholder 3">
            <a:extLst>
              <a:ext uri="{FF2B5EF4-FFF2-40B4-BE49-F238E27FC236}">
                <a16:creationId xmlns:a16="http://schemas.microsoft.com/office/drawing/2014/main" id="{540701B5-50C6-3138-B440-E9862D65DA12}"/>
              </a:ext>
            </a:extLst>
          </p:cNvPr>
          <p:cNvSpPr txBox="1">
            <a:spLocks/>
          </p:cNvSpPr>
          <p:nvPr/>
        </p:nvSpPr>
        <p:spPr>
          <a:xfrm>
            <a:off x="8631905" y="3650005"/>
            <a:ext cx="1357545"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Tricia Bryant</a:t>
            </a:r>
          </a:p>
          <a:p>
            <a:pPr lvl="1"/>
            <a:endParaRPr lang="en-GB" dirty="0"/>
          </a:p>
          <a:p>
            <a:endParaRPr lang="en-GB" dirty="0">
              <a:solidFill>
                <a:schemeClr val="tx1"/>
              </a:solidFill>
            </a:endParaRPr>
          </a:p>
        </p:txBody>
      </p:sp>
      <p:sp>
        <p:nvSpPr>
          <p:cNvPr id="17" name="Content Placeholder 3">
            <a:extLst>
              <a:ext uri="{FF2B5EF4-FFF2-40B4-BE49-F238E27FC236}">
                <a16:creationId xmlns:a16="http://schemas.microsoft.com/office/drawing/2014/main" id="{46705125-8BD5-D92C-450B-5487F732335E}"/>
              </a:ext>
            </a:extLst>
          </p:cNvPr>
          <p:cNvSpPr txBox="1">
            <a:spLocks/>
          </p:cNvSpPr>
          <p:nvPr/>
        </p:nvSpPr>
        <p:spPr>
          <a:xfrm>
            <a:off x="8631905" y="5045958"/>
            <a:ext cx="1812373"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Deborah Leese </a:t>
            </a:r>
          </a:p>
          <a:p>
            <a:pPr lvl="1"/>
            <a:endParaRPr lang="en-GB" dirty="0"/>
          </a:p>
          <a:p>
            <a:endParaRPr lang="en-GB" dirty="0">
              <a:solidFill>
                <a:schemeClr val="tx1"/>
              </a:solidFill>
            </a:endParaRPr>
          </a:p>
        </p:txBody>
      </p:sp>
      <p:sp>
        <p:nvSpPr>
          <p:cNvPr id="18" name="Rectangle 17">
            <a:extLst>
              <a:ext uri="{FF2B5EF4-FFF2-40B4-BE49-F238E27FC236}">
                <a16:creationId xmlns:a16="http://schemas.microsoft.com/office/drawing/2014/main" id="{E0B704D9-2DC9-0ACB-C101-A1A223FD79BD}"/>
              </a:ext>
            </a:extLst>
          </p:cNvPr>
          <p:cNvSpPr/>
          <p:nvPr/>
        </p:nvSpPr>
        <p:spPr>
          <a:xfrm>
            <a:off x="6690648" y="2064545"/>
            <a:ext cx="254682" cy="37742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502659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4556E-7A9C-7842-7DAD-EEC80D5BDC0D}"/>
              </a:ext>
            </a:extLst>
          </p:cNvPr>
          <p:cNvSpPr/>
          <p:nvPr/>
        </p:nvSpPr>
        <p:spPr>
          <a:xfrm>
            <a:off x="352425" y="4419600"/>
            <a:ext cx="10887076" cy="15281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16A3CD2-B0E1-8A13-FD17-6722BF069C18}"/>
              </a:ext>
            </a:extLst>
          </p:cNvPr>
          <p:cNvSpPr>
            <a:spLocks noGrp="1"/>
          </p:cNvSpPr>
          <p:nvPr>
            <p:ph type="title"/>
          </p:nvPr>
        </p:nvSpPr>
        <p:spPr>
          <a:xfrm>
            <a:off x="523875" y="273050"/>
            <a:ext cx="10715625" cy="1325563"/>
          </a:xfrm>
        </p:spPr>
        <p:txBody>
          <a:bodyPr>
            <a:normAutofit/>
          </a:bodyPr>
          <a:lstStyle/>
          <a:p>
            <a:r>
              <a:rPr lang="en-GB" sz="4000" dirty="0"/>
              <a:t>Asthma – why our health community?</a:t>
            </a:r>
          </a:p>
        </p:txBody>
      </p:sp>
      <p:sp>
        <p:nvSpPr>
          <p:cNvPr id="3" name="Content Placeholder 2">
            <a:extLst>
              <a:ext uri="{FF2B5EF4-FFF2-40B4-BE49-F238E27FC236}">
                <a16:creationId xmlns:a16="http://schemas.microsoft.com/office/drawing/2014/main" id="{6E33E3D1-28FF-9235-7807-23DF9A749848}"/>
              </a:ext>
            </a:extLst>
          </p:cNvPr>
          <p:cNvSpPr>
            <a:spLocks noGrp="1"/>
          </p:cNvSpPr>
          <p:nvPr>
            <p:ph idx="1"/>
          </p:nvPr>
        </p:nvSpPr>
        <p:spPr>
          <a:xfrm>
            <a:off x="623887" y="1344618"/>
            <a:ext cx="10515600" cy="3074982"/>
          </a:xfrm>
        </p:spPr>
        <p:txBody>
          <a:bodyPr>
            <a:normAutofit lnSpcReduction="10000"/>
          </a:bodyPr>
          <a:lstStyle/>
          <a:p>
            <a:pPr marL="0" indent="0">
              <a:lnSpc>
                <a:spcPct val="130000"/>
              </a:lnSpc>
              <a:spcBef>
                <a:spcPts val="0"/>
              </a:spcBef>
              <a:buNone/>
            </a:pPr>
            <a:r>
              <a:rPr lang="en-GB" sz="2200" dirty="0">
                <a:solidFill>
                  <a:schemeClr val="tx1"/>
                </a:solidFill>
              </a:rPr>
              <a:t>Asthma is a common condition affecting people throughout their lives.</a:t>
            </a:r>
          </a:p>
          <a:p>
            <a:pPr marL="0" indent="0">
              <a:lnSpc>
                <a:spcPct val="130000"/>
              </a:lnSpc>
              <a:spcBef>
                <a:spcPts val="0"/>
              </a:spcBef>
              <a:buNone/>
            </a:pPr>
            <a:r>
              <a:rPr lang="en-GB" sz="2200" b="1" dirty="0">
                <a:solidFill>
                  <a:schemeClr val="tx1"/>
                </a:solidFill>
              </a:rPr>
              <a:t>If not managed well:</a:t>
            </a:r>
          </a:p>
          <a:p>
            <a:pPr>
              <a:lnSpc>
                <a:spcPct val="130000"/>
              </a:lnSpc>
              <a:spcBef>
                <a:spcPts val="0"/>
              </a:spcBef>
            </a:pPr>
            <a:r>
              <a:rPr lang="en-GB" sz="2200" dirty="0">
                <a:solidFill>
                  <a:schemeClr val="tx1"/>
                </a:solidFill>
              </a:rPr>
              <a:t>It has a high cost to the health service (hospital admissions, unscheduled GP visits and medication costs).</a:t>
            </a:r>
          </a:p>
          <a:p>
            <a:pPr>
              <a:lnSpc>
                <a:spcPct val="130000"/>
              </a:lnSpc>
              <a:spcBef>
                <a:spcPts val="0"/>
              </a:spcBef>
            </a:pPr>
            <a:r>
              <a:rPr lang="en-GB" sz="2200" dirty="0">
                <a:solidFill>
                  <a:schemeClr val="tx1"/>
                </a:solidFill>
              </a:rPr>
              <a:t>It has a high cost to society (time from school/work and disability).</a:t>
            </a:r>
          </a:p>
          <a:p>
            <a:pPr>
              <a:lnSpc>
                <a:spcPct val="130000"/>
              </a:lnSpc>
              <a:spcBef>
                <a:spcPts val="0"/>
              </a:spcBef>
            </a:pPr>
            <a:r>
              <a:rPr lang="en-GB" sz="2200" dirty="0">
                <a:solidFill>
                  <a:schemeClr val="tx1"/>
                </a:solidFill>
              </a:rPr>
              <a:t>It can result in high-profile deaths in children and young people, which highlight weaknesses in care.</a:t>
            </a:r>
          </a:p>
        </p:txBody>
      </p:sp>
      <p:sp>
        <p:nvSpPr>
          <p:cNvPr id="5" name="Content Placeholder 2">
            <a:extLst>
              <a:ext uri="{FF2B5EF4-FFF2-40B4-BE49-F238E27FC236}">
                <a16:creationId xmlns:a16="http://schemas.microsoft.com/office/drawing/2014/main" id="{5C4523F9-87FE-81D9-F346-AB9CFD021D38}"/>
              </a:ext>
            </a:extLst>
          </p:cNvPr>
          <p:cNvSpPr txBox="1">
            <a:spLocks/>
          </p:cNvSpPr>
          <p:nvPr/>
        </p:nvSpPr>
        <p:spPr>
          <a:xfrm>
            <a:off x="523875" y="4463256"/>
            <a:ext cx="10515600" cy="1402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2600" b="1" dirty="0">
                <a:solidFill>
                  <a:schemeClr val="tx1"/>
                </a:solidFill>
              </a:rPr>
              <a:t>The new guideline is a chance to change the face of asthma care</a:t>
            </a:r>
          </a:p>
          <a:p>
            <a:pPr marL="0" indent="0">
              <a:lnSpc>
                <a:spcPct val="130000"/>
              </a:lnSpc>
              <a:spcBef>
                <a:spcPts val="0"/>
              </a:spcBef>
              <a:buFont typeface="Arial" panose="020B0604020202020204" pitchFamily="34" charset="0"/>
              <a:buNone/>
            </a:pPr>
            <a:r>
              <a:rPr lang="en-GB" sz="2200" dirty="0">
                <a:solidFill>
                  <a:schemeClr val="tx1"/>
                </a:solidFill>
              </a:rPr>
              <a:t>It has the potential to harness expertise across boundaries and many interested clinicians are keen to provide better care.</a:t>
            </a:r>
          </a:p>
        </p:txBody>
      </p:sp>
    </p:spTree>
    <p:extLst>
      <p:ext uri="{BB962C8B-B14F-4D97-AF65-F5344CB8AC3E}">
        <p14:creationId xmlns:p14="http://schemas.microsoft.com/office/powerpoint/2010/main" val="31158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239-B43C-5478-9004-5828538508DF}"/>
              </a:ext>
            </a:extLst>
          </p:cNvPr>
          <p:cNvSpPr>
            <a:spLocks noGrp="1"/>
          </p:cNvSpPr>
          <p:nvPr>
            <p:ph type="title"/>
          </p:nvPr>
        </p:nvSpPr>
        <p:spPr>
          <a:xfrm>
            <a:off x="533401" y="377825"/>
            <a:ext cx="10401934" cy="1325563"/>
          </a:xfrm>
        </p:spPr>
        <p:txBody>
          <a:bodyPr/>
          <a:lstStyle/>
          <a:p>
            <a:r>
              <a:rPr lang="en-GB" dirty="0"/>
              <a:t>Asthma prevalence</a:t>
            </a:r>
          </a:p>
        </p:txBody>
      </p:sp>
      <p:sp>
        <p:nvSpPr>
          <p:cNvPr id="3" name="Content Placeholder 2">
            <a:extLst>
              <a:ext uri="{FF2B5EF4-FFF2-40B4-BE49-F238E27FC236}">
                <a16:creationId xmlns:a16="http://schemas.microsoft.com/office/drawing/2014/main" id="{38573EC8-12F2-FE3D-FB48-60E869D7145F}"/>
              </a:ext>
            </a:extLst>
          </p:cNvPr>
          <p:cNvSpPr>
            <a:spLocks noGrp="1"/>
          </p:cNvSpPr>
          <p:nvPr>
            <p:ph idx="1"/>
          </p:nvPr>
        </p:nvSpPr>
        <p:spPr>
          <a:xfrm>
            <a:off x="669472" y="1635563"/>
            <a:ext cx="9510486" cy="3981013"/>
          </a:xfrm>
        </p:spPr>
        <p:txBody>
          <a:bodyPr>
            <a:normAutofit/>
          </a:bodyPr>
          <a:lstStyle/>
          <a:p>
            <a:pPr>
              <a:lnSpc>
                <a:spcPct val="140000"/>
              </a:lnSpc>
              <a:spcBef>
                <a:spcPts val="0"/>
              </a:spcBef>
            </a:pPr>
            <a:r>
              <a:rPr lang="en-GB" sz="2000" dirty="0">
                <a:solidFill>
                  <a:schemeClr val="tx1"/>
                </a:solidFill>
              </a:rPr>
              <a:t>The number of people affected by asthma in the UK is </a:t>
            </a:r>
            <a:r>
              <a:rPr lang="en-GB" sz="2000" b="1" dirty="0">
                <a:solidFill>
                  <a:schemeClr val="tx1"/>
                </a:solidFill>
              </a:rPr>
              <a:t>amongst the highest worldwide</a:t>
            </a:r>
            <a:r>
              <a:rPr lang="en-GB" sz="2000" dirty="0">
                <a:solidFill>
                  <a:schemeClr val="tx1"/>
                </a:solidFill>
              </a:rPr>
              <a:t>. </a:t>
            </a:r>
          </a:p>
          <a:p>
            <a:pPr>
              <a:lnSpc>
                <a:spcPct val="140000"/>
              </a:lnSpc>
              <a:spcBef>
                <a:spcPts val="0"/>
              </a:spcBef>
            </a:pPr>
            <a:r>
              <a:rPr lang="en-GB" sz="2000" b="1" dirty="0">
                <a:solidFill>
                  <a:schemeClr val="tx1"/>
                </a:solidFill>
              </a:rPr>
              <a:t>Up to 5.4 million people </a:t>
            </a:r>
            <a:r>
              <a:rPr lang="en-GB" sz="2000" dirty="0">
                <a:solidFill>
                  <a:schemeClr val="tx1"/>
                </a:solidFill>
              </a:rPr>
              <a:t>in the UK are receiving treatment for asthma. Asthma accounts for </a:t>
            </a:r>
            <a:r>
              <a:rPr lang="en-GB" sz="2000" b="1" dirty="0">
                <a:solidFill>
                  <a:schemeClr val="tx1"/>
                </a:solidFill>
              </a:rPr>
              <a:t>high numbers of consultations</a:t>
            </a:r>
            <a:r>
              <a:rPr lang="en-GB" sz="2000" dirty="0">
                <a:solidFill>
                  <a:schemeClr val="tx1"/>
                </a:solidFill>
              </a:rPr>
              <a:t> in primary care, out-of-hours services, and hospital emergency departments.</a:t>
            </a:r>
          </a:p>
          <a:p>
            <a:pPr>
              <a:lnSpc>
                <a:spcPct val="140000"/>
              </a:lnSpc>
              <a:spcBef>
                <a:spcPts val="0"/>
              </a:spcBef>
            </a:pPr>
            <a:r>
              <a:rPr lang="en-GB" sz="2000" b="0" i="0" dirty="0">
                <a:solidFill>
                  <a:schemeClr val="tx1"/>
                </a:solidFill>
                <a:effectLst/>
              </a:rPr>
              <a:t>Asthma is the </a:t>
            </a:r>
            <a:r>
              <a:rPr lang="en-GB" sz="2000" b="1" i="0" dirty="0">
                <a:solidFill>
                  <a:schemeClr val="tx1"/>
                </a:solidFill>
                <a:effectLst/>
              </a:rPr>
              <a:t>most common long-term medical condition in children </a:t>
            </a:r>
            <a:r>
              <a:rPr lang="en-GB" sz="2000" b="0" i="0" dirty="0">
                <a:solidFill>
                  <a:schemeClr val="tx1"/>
                </a:solidFill>
                <a:effectLst/>
              </a:rPr>
              <a:t>in the UK with around </a:t>
            </a:r>
            <a:r>
              <a:rPr lang="en-GB" sz="2000" dirty="0">
                <a:solidFill>
                  <a:schemeClr val="tx1"/>
                </a:solidFill>
              </a:rPr>
              <a:t>1:</a:t>
            </a:r>
            <a:r>
              <a:rPr lang="en-GB" sz="2000" b="0" i="0" dirty="0">
                <a:solidFill>
                  <a:schemeClr val="tx1"/>
                </a:solidFill>
                <a:effectLst/>
              </a:rPr>
              <a:t>11 children and young people living with asthma.</a:t>
            </a:r>
          </a:p>
          <a:p>
            <a:pPr>
              <a:lnSpc>
                <a:spcPct val="140000"/>
              </a:lnSpc>
              <a:spcBef>
                <a:spcPts val="0"/>
              </a:spcBef>
            </a:pPr>
            <a:r>
              <a:rPr lang="en-GB" sz="2000" b="0" i="0" dirty="0">
                <a:solidFill>
                  <a:schemeClr val="tx1"/>
                </a:solidFill>
                <a:effectLst/>
              </a:rPr>
              <a:t>The </a:t>
            </a:r>
            <a:r>
              <a:rPr lang="en-GB" sz="2000" b="1" i="0" dirty="0">
                <a:solidFill>
                  <a:schemeClr val="tx1"/>
                </a:solidFill>
                <a:effectLst/>
              </a:rPr>
              <a:t>UK has one of the highest prevalence, emergency admission and death rates for childhood asthma in Europe</a:t>
            </a:r>
            <a:r>
              <a:rPr lang="en-GB" sz="2000" b="0" i="0" dirty="0">
                <a:solidFill>
                  <a:schemeClr val="tx1"/>
                </a:solidFill>
                <a:effectLst/>
              </a:rPr>
              <a:t>. Outcomes are worse for children and young people living in the most deprived areas.</a:t>
            </a:r>
            <a:endParaRPr lang="en-GB" dirty="0"/>
          </a:p>
        </p:txBody>
      </p:sp>
    </p:spTree>
    <p:extLst>
      <p:ext uri="{BB962C8B-B14F-4D97-AF65-F5344CB8AC3E}">
        <p14:creationId xmlns:p14="http://schemas.microsoft.com/office/powerpoint/2010/main" val="23631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4CF-79FF-0228-367F-5EFCFF48FB0E}"/>
              </a:ext>
            </a:extLst>
          </p:cNvPr>
          <p:cNvSpPr>
            <a:spLocks noGrp="1"/>
          </p:cNvSpPr>
          <p:nvPr>
            <p:ph type="title"/>
          </p:nvPr>
        </p:nvSpPr>
        <p:spPr>
          <a:xfrm>
            <a:off x="533401" y="593090"/>
            <a:ext cx="10744199" cy="731520"/>
          </a:xfrm>
        </p:spPr>
        <p:txBody>
          <a:bodyPr anchor="b">
            <a:normAutofit/>
          </a:bodyPr>
          <a:lstStyle/>
          <a:p>
            <a:r>
              <a:rPr lang="en-GB" sz="4400" dirty="0"/>
              <a:t>Asthma facts</a:t>
            </a:r>
          </a:p>
        </p:txBody>
      </p:sp>
      <p:pic>
        <p:nvPicPr>
          <p:cNvPr id="9" name="Picture 8">
            <a:extLst>
              <a:ext uri="{FF2B5EF4-FFF2-40B4-BE49-F238E27FC236}">
                <a16:creationId xmlns:a16="http://schemas.microsoft.com/office/drawing/2014/main" id="{B6C33205-2FDD-E602-6A09-E9D4C80331EB}"/>
              </a:ext>
            </a:extLst>
          </p:cNvPr>
          <p:cNvPicPr>
            <a:picLocks noChangeAspect="1"/>
          </p:cNvPicPr>
          <p:nvPr/>
        </p:nvPicPr>
        <p:blipFill>
          <a:blip r:embed="rId3"/>
          <a:srcRect l="-1" r="-1371" b="186"/>
          <a:stretch/>
        </p:blipFill>
        <p:spPr>
          <a:xfrm>
            <a:off x="5600390" y="1813163"/>
            <a:ext cx="6058209" cy="3996690"/>
          </a:xfrm>
          <a:prstGeom prst="rect">
            <a:avLst/>
          </a:prstGeom>
          <a:noFill/>
        </p:spPr>
      </p:pic>
      <p:sp>
        <p:nvSpPr>
          <p:cNvPr id="3" name="Content Placeholder 2">
            <a:extLst>
              <a:ext uri="{FF2B5EF4-FFF2-40B4-BE49-F238E27FC236}">
                <a16:creationId xmlns:a16="http://schemas.microsoft.com/office/drawing/2014/main" id="{7AF2F450-E1BC-A8EC-2239-6A70C5E63D12}"/>
              </a:ext>
            </a:extLst>
          </p:cNvPr>
          <p:cNvSpPr>
            <a:spLocks noGrp="1"/>
          </p:cNvSpPr>
          <p:nvPr>
            <p:ph type="body" sz="half" idx="2"/>
          </p:nvPr>
        </p:nvSpPr>
        <p:spPr>
          <a:xfrm>
            <a:off x="533401" y="1523206"/>
            <a:ext cx="4743450" cy="4267994"/>
          </a:xfrm>
        </p:spPr>
        <p:txBody>
          <a:bodyPr>
            <a:noAutofit/>
          </a:bodyPr>
          <a:lstStyle/>
          <a:p>
            <a:pPr>
              <a:lnSpc>
                <a:spcPct val="130000"/>
              </a:lnSpc>
              <a:spcBef>
                <a:spcPts val="0"/>
              </a:spcBef>
            </a:pPr>
            <a:r>
              <a:rPr lang="en-GB" b="0" i="0" dirty="0">
                <a:effectLst/>
              </a:rPr>
              <a:t>NICE report that a third of adults diagnosed with asthma have no actual clinical signs of asthma.</a:t>
            </a:r>
          </a:p>
          <a:p>
            <a:pPr>
              <a:lnSpc>
                <a:spcPct val="130000"/>
              </a:lnSpc>
              <a:spcBef>
                <a:spcPts val="0"/>
              </a:spcBef>
            </a:pPr>
            <a:endParaRPr lang="en-GB" sz="1000" b="0" i="0" dirty="0">
              <a:effectLst/>
            </a:endParaRPr>
          </a:p>
          <a:p>
            <a:pPr>
              <a:lnSpc>
                <a:spcPct val="130000"/>
              </a:lnSpc>
              <a:spcBef>
                <a:spcPts val="0"/>
              </a:spcBef>
            </a:pPr>
            <a:r>
              <a:rPr lang="en-GB" dirty="0"/>
              <a:t>A</a:t>
            </a:r>
            <a:r>
              <a:rPr lang="en-GB" b="0" i="0" dirty="0">
                <a:effectLst/>
              </a:rPr>
              <a:t>sthma can be under-diagnosed </a:t>
            </a:r>
            <a:r>
              <a:rPr lang="en-GB" dirty="0"/>
              <a:t>as well </a:t>
            </a:r>
            <a:r>
              <a:rPr lang="en-GB" b="0" i="0" dirty="0">
                <a:effectLst/>
              </a:rPr>
              <a:t> - with eight out of ten asthma sufferers still not getting the correct basic care.</a:t>
            </a:r>
          </a:p>
          <a:p>
            <a:pPr>
              <a:lnSpc>
                <a:spcPct val="130000"/>
              </a:lnSpc>
              <a:spcBef>
                <a:spcPts val="0"/>
              </a:spcBef>
            </a:pPr>
            <a:endParaRPr lang="en-GB" sz="1000" b="0" i="0" dirty="0">
              <a:effectLst/>
            </a:endParaRPr>
          </a:p>
          <a:p>
            <a:pPr>
              <a:lnSpc>
                <a:spcPct val="130000"/>
              </a:lnSpc>
              <a:spcBef>
                <a:spcPts val="0"/>
              </a:spcBef>
            </a:pPr>
            <a:r>
              <a:rPr lang="en-GB" dirty="0"/>
              <a:t>Overdiagnosis of asthma is thought to be common in children leading to unnecessary treatment, disease burden, and impact on their quality of life.</a:t>
            </a:r>
          </a:p>
          <a:p>
            <a:pPr>
              <a:lnSpc>
                <a:spcPct val="130000"/>
              </a:lnSpc>
              <a:spcBef>
                <a:spcPts val="0"/>
              </a:spcBef>
            </a:pPr>
            <a:endParaRPr lang="en-GB" sz="1000" dirty="0"/>
          </a:p>
          <a:p>
            <a:pPr>
              <a:lnSpc>
                <a:spcPct val="130000"/>
              </a:lnSpc>
              <a:spcBef>
                <a:spcPts val="0"/>
              </a:spcBef>
            </a:pPr>
            <a:r>
              <a:rPr lang="en-GB" dirty="0"/>
              <a:t>Ten years on from the National review into Asthma Deaths (NRAD) published in 2014 – the annual asthma death toll has risen by 25%.</a:t>
            </a:r>
          </a:p>
        </p:txBody>
      </p:sp>
    </p:spTree>
    <p:extLst>
      <p:ext uri="{BB962C8B-B14F-4D97-AF65-F5344CB8AC3E}">
        <p14:creationId xmlns:p14="http://schemas.microsoft.com/office/powerpoint/2010/main" val="3861192640"/>
      </p:ext>
    </p:extLst>
  </p:cSld>
  <p:clrMapOvr>
    <a:masterClrMapping/>
  </p:clrMapOvr>
</p:sld>
</file>

<file path=ppt/theme/theme1.xml><?xml version="1.0" encoding="utf-8"?>
<a:theme xmlns:a="http://schemas.openxmlformats.org/drawingml/2006/main" name="Office Theme">
  <a:themeElements>
    <a:clrScheme name="PCRS Branding 2023">
      <a:dk1>
        <a:srgbClr val="333333"/>
      </a:dk1>
      <a:lt1>
        <a:sysClr val="window" lastClr="FFFFFF"/>
      </a:lt1>
      <a:dk2>
        <a:srgbClr val="003A56"/>
      </a:dk2>
      <a:lt2>
        <a:srgbClr val="F2F5F7"/>
      </a:lt2>
      <a:accent1>
        <a:srgbClr val="005D85"/>
      </a:accent1>
      <a:accent2>
        <a:srgbClr val="617C00"/>
      </a:accent2>
      <a:accent3>
        <a:srgbClr val="DBE2E6"/>
      </a:accent3>
      <a:accent4>
        <a:srgbClr val="EFF2E5"/>
      </a:accent4>
      <a:accent5>
        <a:srgbClr val="003A56"/>
      </a:accent5>
      <a:accent6>
        <a:srgbClr val="8F0000"/>
      </a:accent6>
      <a:hlink>
        <a:srgbClr val="005D85"/>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CRS Powerpoint template" id="{0C4437D6-D24D-4735-BF54-6B41C6FC2C5F}" vid="{2EC837ED-A7E2-4AA7-A674-3994FD0C0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PCRS Powerpoint template</Template>
  <TotalTime>12408</TotalTime>
  <Words>7307</Words>
  <Application>Microsoft Office PowerPoint</Application>
  <PresentationFormat>Widescreen</PresentationFormat>
  <Paragraphs>727</Paragraphs>
  <Slides>61</Slides>
  <Notes>45</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Aptos</vt:lpstr>
      <vt:lpstr>Arial</vt:lpstr>
      <vt:lpstr>Arial </vt:lpstr>
      <vt:lpstr>Avenir LT Heavy</vt:lpstr>
      <vt:lpstr>Calibri</vt:lpstr>
      <vt:lpstr>Calibri Light</vt:lpstr>
      <vt:lpstr>Google Sans</vt:lpstr>
      <vt:lpstr>Inter</vt:lpstr>
      <vt:lpstr>Segoe UI</vt:lpstr>
      <vt:lpstr>Symbol</vt:lpstr>
      <vt:lpstr>Office Theme</vt:lpstr>
      <vt:lpstr>Asthma Guideline 2024</vt:lpstr>
      <vt:lpstr>Contents</vt:lpstr>
      <vt:lpstr>How to use this Education pack</vt:lpstr>
      <vt:lpstr>BTS/NICE/SIGN Asthma guideline</vt:lpstr>
      <vt:lpstr>Background and purpose</vt:lpstr>
      <vt:lpstr>Introduction to asthma</vt:lpstr>
      <vt:lpstr>Asthma – why our health community?</vt:lpstr>
      <vt:lpstr>Asthma prevalence</vt:lpstr>
      <vt:lpstr>Asthma facts</vt:lpstr>
      <vt:lpstr>PowerPoint Presentation</vt:lpstr>
      <vt:lpstr>The ASTHMA Challenge:</vt:lpstr>
      <vt:lpstr>Think children and young people</vt:lpstr>
      <vt:lpstr>NHS England CYP MART infographic</vt:lpstr>
      <vt:lpstr>Getting the diagnosis right</vt:lpstr>
      <vt:lpstr>PowerPoint Presentation</vt:lpstr>
      <vt:lpstr>PowerPoint Presentation</vt:lpstr>
      <vt:lpstr>PowerPoint Presentation</vt:lpstr>
      <vt:lpstr>PowerPoint Presentation</vt:lpstr>
      <vt:lpstr>PowerPoint Presentation</vt:lpstr>
      <vt:lpstr>Confirming an asthma diagnosis</vt:lpstr>
      <vt:lpstr>Confirming an asthma diagnosis</vt:lpstr>
      <vt:lpstr>Getting the asthma treatment right</vt:lpstr>
      <vt:lpstr>The right treatment pathway</vt:lpstr>
      <vt:lpstr>Introduction to asthma treatment as per the new BTS/NICE/SIGN asthma guidelines</vt:lpstr>
      <vt:lpstr>SABA over-reliance (≥3 inhalers/year) is associated with poorer patient outcomes and an increase in exacerbations1</vt:lpstr>
      <vt:lpstr>Across all asthma severities, patients focus on immediate symptom relief, relying on SABA use instead of ICS1</vt:lpstr>
      <vt:lpstr>National Review of Asthma Deaths: SABA is over-prescribed whilst preventer medication is under-prescribed</vt:lpstr>
      <vt:lpstr>Asthma slide rule</vt:lpstr>
      <vt:lpstr>Management and treatment of children under 5 years old</vt:lpstr>
      <vt:lpstr>Treatment for people newly diagnosed with asthma (5-11 years)</vt:lpstr>
      <vt:lpstr>Treatment for people newly diagnosed with asthma  (12 years+)</vt:lpstr>
      <vt:lpstr>PowerPoint Presentation</vt:lpstr>
      <vt:lpstr>AIR/MART benefit- think TRAMS</vt:lpstr>
      <vt:lpstr>Treatment: AIR and MART (ICS/LABA)</vt:lpstr>
      <vt:lpstr>PowerPoint Presentation</vt:lpstr>
      <vt:lpstr>PowerPoint Presentation</vt:lpstr>
      <vt:lpstr>Supporting the development of local guidelines</vt:lpstr>
      <vt:lpstr>Risks of blanket switches of inhaler types</vt:lpstr>
      <vt:lpstr>Addressing health inequalities in asthma treatment</vt:lpstr>
      <vt:lpstr>Reducing inequalities: Addressing disparities Key recommendations (2024 Guidelines)</vt:lpstr>
      <vt:lpstr>Reducing Inequalities: Addressing disparities</vt:lpstr>
      <vt:lpstr>Encouraging environmentally sustainable practices</vt:lpstr>
      <vt:lpstr>Risks of SABA overuse in schools </vt:lpstr>
      <vt:lpstr>Self-management</vt:lpstr>
      <vt:lpstr>Self-management</vt:lpstr>
      <vt:lpstr>Self-management</vt:lpstr>
      <vt:lpstr>Self-management</vt:lpstr>
      <vt:lpstr>Monitoring progress</vt:lpstr>
      <vt:lpstr>Monitoring asthma control</vt:lpstr>
      <vt:lpstr>Implementing the asthma guideline: Are we doing it right? </vt:lpstr>
      <vt:lpstr>Successful implementation is imperative for guideline success !!!!!</vt:lpstr>
      <vt:lpstr>Take action now!</vt:lpstr>
      <vt:lpstr>PowerPoint Presentation</vt:lpstr>
      <vt:lpstr>Resources and references</vt:lpstr>
      <vt:lpstr>PCRS resources</vt:lpstr>
      <vt:lpstr>PCRS resources</vt:lpstr>
      <vt:lpstr>Asthma and Lung UK  Respiratory Champions</vt:lpstr>
      <vt:lpstr>Asthma and Lung UK resources</vt:lpstr>
      <vt:lpstr>Other resources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Roberts</dc:creator>
  <cp:lastModifiedBy>Rachael Andrews</cp:lastModifiedBy>
  <cp:revision>100</cp:revision>
  <dcterms:created xsi:type="dcterms:W3CDTF">2024-03-13T12:46:47Z</dcterms:created>
  <dcterms:modified xsi:type="dcterms:W3CDTF">2025-05-08T08:14:11Z</dcterms:modified>
</cp:coreProperties>
</file>