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8" r:id="rId2"/>
    <p:sldId id="2288" r:id="rId3"/>
    <p:sldId id="2147472133" r:id="rId4"/>
    <p:sldId id="2147472132" r:id="rId5"/>
    <p:sldId id="263" r:id="rId6"/>
    <p:sldId id="2147472135" r:id="rId7"/>
    <p:sldId id="2147472124" r:id="rId8"/>
    <p:sldId id="2147472134" r:id="rId9"/>
    <p:sldId id="312" r:id="rId10"/>
    <p:sldId id="214747213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64BC39-3F1B-7CB3-ECDE-C4DD73C5CD27}" name="Rachael Andrews" initials="RA" userId="S::RachaelAndrews@redhotirons.com::42fc76b7-c9c6-4c83-ba08-2a78ec7a10db" providerId="AD"/>
  <p188:author id="{3D631563-03EB-EC56-3C21-9F7E6720971C}" name="HOLMES, Steve (PARK MEDICAL PRACTICE)" initials="" userId="S::steve.holmes3@nhs.net::061c2474-febb-41b7-a5e3-47a20906f7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56"/>
    <a:srgbClr val="FFFFFF"/>
    <a:srgbClr val="617C00"/>
    <a:srgbClr val="DBE2E6"/>
    <a:srgbClr val="BFCCD3"/>
    <a:srgbClr val="005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9952" autoAdjust="0"/>
  </p:normalViewPr>
  <p:slideViewPr>
    <p:cSldViewPr snapToGrid="0">
      <p:cViewPr varScale="1">
        <p:scale>
          <a:sx n="96" d="100"/>
          <a:sy n="96" d="100"/>
        </p:scale>
        <p:origin x="99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D51B4-8BBB-4034-8AAF-08F9CDD416CA}" type="datetimeFigureOut">
              <a:rPr lang="en-GB" smtClean="0"/>
              <a:t>05/08/2025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53691-5A71-4647-A94C-B7E5584C5AF2}" type="slidenum">
              <a:rPr lang="en-GB" smtClean="0"/>
              <a:t>‹#›</a:t>
            </a:fld>
            <a:endParaRPr lang="en-GB" dirty="0"/>
          </a:p>
        </p:txBody>
      </p:sp>
    </p:spTree>
    <p:extLst>
      <p:ext uri="{BB962C8B-B14F-4D97-AF65-F5344CB8AC3E}">
        <p14:creationId xmlns:p14="http://schemas.microsoft.com/office/powerpoint/2010/main" val="397959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sthmaandlung.org.uk/sites/default/files/2023-03/digital_asthma_report.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a:t>
            </a:r>
          </a:p>
          <a:p>
            <a:r>
              <a:rPr lang="en-GB" b="1" dirty="0"/>
              <a:t>Asthma prevalence</a:t>
            </a:r>
          </a:p>
          <a:p>
            <a:pPr>
              <a:lnSpc>
                <a:spcPct val="150000"/>
              </a:lnSpc>
            </a:pPr>
            <a:r>
              <a:rPr lang="en-GB" sz="1200" dirty="0"/>
              <a:t>- The number of people affected by asthma in the UK is amongst the highest worldwide. </a:t>
            </a:r>
          </a:p>
          <a:p>
            <a:pPr>
              <a:lnSpc>
                <a:spcPct val="150000"/>
              </a:lnSpc>
            </a:pPr>
            <a:r>
              <a:rPr lang="en-GB" sz="1200" dirty="0"/>
              <a:t>- Up to 5.4 million people in the UK are receiving treatment for asthma. Asthma accounts for high numbers of consultations in primary care, out-of-hours services, and hospital emergency departments [RCP, 2014].</a:t>
            </a:r>
          </a:p>
          <a:p>
            <a:pPr>
              <a:lnSpc>
                <a:spcPct val="150000"/>
              </a:lnSpc>
            </a:pPr>
            <a:r>
              <a:rPr lang="en-GB" sz="1200" b="0" i="0" dirty="0">
                <a:solidFill>
                  <a:srgbClr val="45423F"/>
                </a:solidFill>
                <a:effectLst/>
              </a:rPr>
              <a:t>- Asthma is the most common long-term medical condition in children and young people in the UK with around </a:t>
            </a:r>
            <a:r>
              <a:rPr lang="en-GB" sz="1200" dirty="0">
                <a:solidFill>
                  <a:srgbClr val="45423F"/>
                </a:solidFill>
              </a:rPr>
              <a:t>1:</a:t>
            </a:r>
            <a:r>
              <a:rPr lang="en-GB" sz="1200" b="0" i="0" dirty="0">
                <a:solidFill>
                  <a:srgbClr val="45423F"/>
                </a:solidFill>
                <a:effectLst/>
              </a:rPr>
              <a:t>11 children and young people living with asthma (NHS England)</a:t>
            </a:r>
          </a:p>
          <a:p>
            <a:pPr marL="0" indent="0">
              <a:lnSpc>
                <a:spcPct val="150000"/>
              </a:lnSpc>
              <a:buFontTx/>
              <a:buNone/>
            </a:pPr>
            <a:r>
              <a:rPr lang="en-GB" sz="1200" b="0" i="0" dirty="0">
                <a:solidFill>
                  <a:srgbClr val="45423F"/>
                </a:solidFill>
                <a:effectLst/>
              </a:rPr>
              <a:t>- The UK has one of the highest prevalence, emergency admission and death rates for childhood asthma in Europe. Outcomes are worse for children and young people living in the most deprived areas (Royal College of Paediatrics and Child Health (2020) State of Child Health).</a:t>
            </a:r>
          </a:p>
          <a:p>
            <a:pPr marL="0" indent="0">
              <a:lnSpc>
                <a:spcPct val="150000"/>
              </a:lnSpc>
              <a:buFontTx/>
              <a:buNone/>
            </a:pPr>
            <a:endParaRPr lang="en-GB" sz="1200" b="0" i="0" dirty="0">
              <a:solidFill>
                <a:srgbClr val="45423F"/>
              </a:solidFill>
              <a:effectLst/>
            </a:endParaRPr>
          </a:p>
          <a:p>
            <a:pPr marL="0" indent="0">
              <a:lnSpc>
                <a:spcPct val="150000"/>
              </a:lnSpc>
              <a:buFontTx/>
              <a:buNone/>
            </a:pPr>
            <a:r>
              <a:rPr lang="en-GB" sz="1200" b="1" i="0" dirty="0">
                <a:solidFill>
                  <a:srgbClr val="45423F"/>
                </a:solidFill>
                <a:effectLst/>
              </a:rPr>
              <a:t>Asthma facts</a:t>
            </a:r>
          </a:p>
          <a:p>
            <a:pPr>
              <a:lnSpc>
                <a:spcPct val="150000"/>
              </a:lnSpc>
            </a:pPr>
            <a:r>
              <a:rPr lang="en-GB" sz="1200" b="0" i="0" dirty="0">
                <a:solidFill>
                  <a:srgbClr val="45423F"/>
                </a:solidFill>
                <a:effectLst/>
              </a:rPr>
              <a:t>- NICE report that a third of adults diagnosed with asthma have no actual clinical signs of asthma (NICE)</a:t>
            </a:r>
          </a:p>
          <a:p>
            <a:pPr>
              <a:lnSpc>
                <a:spcPct val="150000"/>
              </a:lnSpc>
            </a:pPr>
            <a:r>
              <a:rPr lang="en-GB" sz="1200" dirty="0">
                <a:solidFill>
                  <a:srgbClr val="45423F"/>
                </a:solidFill>
              </a:rPr>
              <a:t>- A</a:t>
            </a:r>
            <a:r>
              <a:rPr lang="en-GB" sz="1200" b="0" i="0" dirty="0">
                <a:solidFill>
                  <a:srgbClr val="45423F"/>
                </a:solidFill>
                <a:effectLst/>
              </a:rPr>
              <a:t>sthma can be under-diagnosed </a:t>
            </a:r>
            <a:r>
              <a:rPr lang="en-GB" sz="1200" dirty="0">
                <a:solidFill>
                  <a:srgbClr val="45423F"/>
                </a:solidFill>
              </a:rPr>
              <a:t>as well </a:t>
            </a:r>
            <a:r>
              <a:rPr lang="en-GB" sz="1200" b="0" i="0" dirty="0">
                <a:solidFill>
                  <a:srgbClr val="45423F"/>
                </a:solidFill>
                <a:effectLst/>
              </a:rPr>
              <a:t> - with eight out of ten asthma sufferers still not getting the correct basic care (Asthma + Lung UK)</a:t>
            </a:r>
          </a:p>
          <a:p>
            <a:pPr>
              <a:lnSpc>
                <a:spcPct val="150000"/>
              </a:lnSpc>
            </a:pPr>
            <a:r>
              <a:rPr lang="en-GB" sz="1200" dirty="0">
                <a:solidFill>
                  <a:srgbClr val="45423F"/>
                </a:solidFill>
              </a:rPr>
              <a:t>- Overdiagnosis of asthma is thought to be common in children leading to unnecessary treatment, disease burden, and impact on their quality of life</a:t>
            </a:r>
          </a:p>
          <a:p>
            <a:pPr>
              <a:lnSpc>
                <a:spcPct val="150000"/>
              </a:lnSpc>
            </a:pPr>
            <a:r>
              <a:rPr lang="en-GB" sz="1200" dirty="0">
                <a:solidFill>
                  <a:srgbClr val="45423F"/>
                </a:solidFill>
              </a:rPr>
              <a:t>- Ten Years on from the National review into asthma deaths (NRAD) published in 2014 – the annual asthma death toll has risen by 25% </a:t>
            </a:r>
            <a:endParaRPr lang="en-GB" sz="1200" dirty="0"/>
          </a:p>
        </p:txBody>
      </p:sp>
      <p:sp>
        <p:nvSpPr>
          <p:cNvPr id="4" name="Slide Number Placeholder 3"/>
          <p:cNvSpPr>
            <a:spLocks noGrp="1"/>
          </p:cNvSpPr>
          <p:nvPr>
            <p:ph type="sldNum" sz="quarter" idx="5"/>
          </p:nvPr>
        </p:nvSpPr>
        <p:spPr/>
        <p:txBody>
          <a:bodyPr/>
          <a:lstStyle/>
          <a:p>
            <a:fld id="{2B153691-5A71-4647-A94C-B7E5584C5AF2}" type="slidenum">
              <a:rPr lang="en-GB" smtClean="0"/>
              <a:t>2</a:t>
            </a:fld>
            <a:endParaRPr lang="en-GB" dirty="0"/>
          </a:p>
        </p:txBody>
      </p:sp>
    </p:spTree>
    <p:extLst>
      <p:ext uri="{BB962C8B-B14F-4D97-AF65-F5344CB8AC3E}">
        <p14:creationId xmlns:p14="http://schemas.microsoft.com/office/powerpoint/2010/main" val="65408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a:t>
            </a:r>
          </a:p>
          <a:p>
            <a:r>
              <a:rPr lang="en-GB" b="1" dirty="0"/>
              <a:t>Getting the diagnosis right</a:t>
            </a:r>
          </a:p>
          <a:p>
            <a:pPr marL="171450" indent="-171450">
              <a:buFontTx/>
              <a:buChar char="-"/>
            </a:pPr>
            <a:r>
              <a:rPr lang="en-GB" dirty="0"/>
              <a:t>Investing in testing tools such as FeNO and spirometry</a:t>
            </a:r>
          </a:p>
          <a:p>
            <a:pPr marL="0" indent="0">
              <a:buFontTx/>
              <a:buNone/>
            </a:pPr>
            <a:r>
              <a:rPr lang="en-GB" b="1" dirty="0"/>
              <a:t>Getting the asthma treatment right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Supporting local incentives to review the treatment of people with asthma in accordance with the new guideline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Raising awareness of the risks associated with short-acting beta-agonist (SABA) free pathways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Getting the asthma training right</a:t>
            </a:r>
          </a:p>
          <a:p>
            <a:r>
              <a:rPr lang="en-GB" dirty="0"/>
              <a:t>- Adopting PCRS Fit to Care across entire workforce to ensure all have appropriate knowledge, skills and training of healthcare professionals treating individuals with asthma</a:t>
            </a:r>
          </a:p>
          <a:p>
            <a:pPr marL="0" indent="0">
              <a:buFontTx/>
              <a:buNone/>
            </a:pPr>
            <a:r>
              <a:rPr lang="en-GB" dirty="0"/>
              <a:t>- Provide educational updates to the workforce on the new guidelines via PCRS slide kits and online learning modules</a:t>
            </a:r>
          </a:p>
          <a:p>
            <a:pPr marL="0" indent="0">
              <a:buFontTx/>
              <a:buNone/>
            </a:pPr>
            <a:r>
              <a:rPr lang="en-GB" i="1" dirty="0"/>
              <a:t>See slide 6 for further information. </a:t>
            </a:r>
          </a:p>
        </p:txBody>
      </p:sp>
      <p:sp>
        <p:nvSpPr>
          <p:cNvPr id="4" name="Slide Number Placeholder 3"/>
          <p:cNvSpPr>
            <a:spLocks noGrp="1"/>
          </p:cNvSpPr>
          <p:nvPr>
            <p:ph type="sldNum" sz="quarter" idx="5"/>
          </p:nvPr>
        </p:nvSpPr>
        <p:spPr/>
        <p:txBody>
          <a:bodyPr/>
          <a:lstStyle/>
          <a:p>
            <a:fld id="{2B153691-5A71-4647-A94C-B7E5584C5AF2}" type="slidenum">
              <a:rPr lang="en-GB" smtClean="0"/>
              <a:t>3</a:t>
            </a:fld>
            <a:endParaRPr lang="en-GB" dirty="0"/>
          </a:p>
        </p:txBody>
      </p:sp>
    </p:spTree>
    <p:extLst>
      <p:ext uri="{BB962C8B-B14F-4D97-AF65-F5344CB8AC3E}">
        <p14:creationId xmlns:p14="http://schemas.microsoft.com/office/powerpoint/2010/main" val="2280242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a:rPr>
              <a:t>See the toolkit asthma death case studies for more information on the impact of no action being taken.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a:rPr>
              <a:t>Asthma UK: There are more than 10 million asthma attacks each year. Available at: https://shorturl.at/qA4Z1 [Accessed Dec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a:rPr>
              <a:t>The Pharmaceutical Journal. Asthma-related death rate in UK among highest in Europe, charity analysis finds. Available at: https://shorturl.at/rhGk5 [Accessed Dec 2024)</a:t>
            </a:r>
            <a:endParaRPr lang="en-GB" sz="1200" dirty="0"/>
          </a:p>
          <a:p>
            <a:endParaRPr lang="en-GB" dirty="0"/>
          </a:p>
        </p:txBody>
      </p:sp>
      <p:sp>
        <p:nvSpPr>
          <p:cNvPr id="4" name="Slide Number Placeholder 3"/>
          <p:cNvSpPr>
            <a:spLocks noGrp="1"/>
          </p:cNvSpPr>
          <p:nvPr>
            <p:ph type="sldNum" sz="quarter" idx="5"/>
          </p:nvPr>
        </p:nvSpPr>
        <p:spPr/>
        <p:txBody>
          <a:bodyPr/>
          <a:lstStyle/>
          <a:p>
            <a:fld id="{2B153691-5A71-4647-A94C-B7E5584C5AF2}" type="slidenum">
              <a:rPr lang="en-GB" smtClean="0"/>
              <a:t>4</a:t>
            </a:fld>
            <a:endParaRPr lang="en-GB" dirty="0"/>
          </a:p>
        </p:txBody>
      </p:sp>
    </p:spTree>
    <p:extLst>
      <p:ext uri="{BB962C8B-B14F-4D97-AF65-F5344CB8AC3E}">
        <p14:creationId xmlns:p14="http://schemas.microsoft.com/office/powerpoint/2010/main" val="1880327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Speaker notes:</a:t>
            </a:r>
          </a:p>
          <a:p>
            <a:r>
              <a:rPr lang="en-GB" dirty="0"/>
              <a:t>FeNO = Fractional exhaled nitric oxide</a:t>
            </a:r>
          </a:p>
          <a:p>
            <a:endParaRPr lang="en-GB" dirty="0"/>
          </a:p>
          <a:p>
            <a:r>
              <a:rPr lang="en-GB" dirty="0"/>
              <a:t>How long will PCRS learning modules take to complete?</a:t>
            </a:r>
          </a:p>
          <a:p>
            <a:r>
              <a:rPr lang="en-GB" dirty="0"/>
              <a:t>- Approximately 1 hour. </a:t>
            </a:r>
          </a:p>
          <a:p>
            <a:endParaRPr lang="en-GB" dirty="0"/>
          </a:p>
          <a:p>
            <a:endParaRPr lang="en-GB" dirty="0"/>
          </a:p>
        </p:txBody>
      </p:sp>
      <p:sp>
        <p:nvSpPr>
          <p:cNvPr id="4" name="Slide Number Placeholder 3"/>
          <p:cNvSpPr>
            <a:spLocks noGrp="1"/>
          </p:cNvSpPr>
          <p:nvPr>
            <p:ph type="sldNum" sz="quarter" idx="5"/>
          </p:nvPr>
        </p:nvSpPr>
        <p:spPr/>
        <p:txBody>
          <a:bodyPr/>
          <a:lstStyle/>
          <a:p>
            <a:fld id="{2B153691-5A71-4647-A94C-B7E5584C5AF2}" type="slidenum">
              <a:rPr lang="en-GB" smtClean="0"/>
              <a:t>5</a:t>
            </a:fld>
            <a:endParaRPr lang="en-GB" dirty="0"/>
          </a:p>
        </p:txBody>
      </p:sp>
    </p:spTree>
    <p:extLst>
      <p:ext uri="{BB962C8B-B14F-4D97-AF65-F5344CB8AC3E}">
        <p14:creationId xmlns:p14="http://schemas.microsoft.com/office/powerpoint/2010/main" val="305040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FeNO = Fractional exhaled nitric oxide</a:t>
            </a:r>
          </a:p>
          <a:p>
            <a:endParaRPr lang="en-GB" b="1" dirty="0"/>
          </a:p>
        </p:txBody>
      </p:sp>
      <p:sp>
        <p:nvSpPr>
          <p:cNvPr id="4" name="Slide Number Placeholder 3"/>
          <p:cNvSpPr>
            <a:spLocks noGrp="1"/>
          </p:cNvSpPr>
          <p:nvPr>
            <p:ph type="sldNum" sz="quarter" idx="5"/>
          </p:nvPr>
        </p:nvSpPr>
        <p:spPr/>
        <p:txBody>
          <a:bodyPr/>
          <a:lstStyle/>
          <a:p>
            <a:fld id="{2B153691-5A71-4647-A94C-B7E5584C5AF2}" type="slidenum">
              <a:rPr lang="en-GB" smtClean="0"/>
              <a:t>6</a:t>
            </a:fld>
            <a:endParaRPr lang="en-GB" dirty="0"/>
          </a:p>
        </p:txBody>
      </p:sp>
    </p:spTree>
    <p:extLst>
      <p:ext uri="{BB962C8B-B14F-4D97-AF65-F5344CB8AC3E}">
        <p14:creationId xmlns:p14="http://schemas.microsoft.com/office/powerpoint/2010/main" val="319597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dirty="0"/>
              <a:t>Speaker notes:</a:t>
            </a:r>
          </a:p>
          <a:p>
            <a:pPr marL="0" indent="0">
              <a:buFont typeface="Arial" panose="020B0604020202020204" pitchFamily="34" charset="0"/>
              <a:buNone/>
            </a:pPr>
            <a:r>
              <a:rPr lang="en-GB" sz="1200" b="0" dirty="0"/>
              <a:t>SABA = Short-acting beta-agonists</a:t>
            </a:r>
          </a:p>
          <a:p>
            <a:pPr marL="0" indent="0">
              <a:buFont typeface="Arial" panose="020B0604020202020204" pitchFamily="34" charset="0"/>
              <a:buNone/>
            </a:pPr>
            <a:r>
              <a:rPr lang="en-GB" sz="1200" b="1" dirty="0"/>
              <a:t>Early and accurate diagnosis</a:t>
            </a:r>
          </a:p>
          <a:p>
            <a:pPr marL="0" indent="0">
              <a:buFont typeface="Arial" panose="020B0604020202020204" pitchFamily="34" charset="0"/>
              <a:buNone/>
            </a:pPr>
            <a:r>
              <a:rPr lang="en-GB" dirty="0"/>
              <a:t>- Availability of diagnostic tests locally across our system to support timely diagnosis (FeNO and spirometry)</a:t>
            </a:r>
          </a:p>
          <a:p>
            <a:pPr marL="0" indent="0">
              <a:buFontTx/>
              <a:buNone/>
            </a:pPr>
            <a:r>
              <a:rPr lang="en-GB" dirty="0"/>
              <a:t>- Percentage of patients where the diagnosis is made to national standards</a:t>
            </a:r>
          </a:p>
          <a:p>
            <a:pPr marL="0" indent="0">
              <a:buFontTx/>
              <a:buNone/>
            </a:pPr>
            <a:r>
              <a:rPr lang="en-GB" b="1" dirty="0"/>
              <a:t>Reduction in prescribing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Several national parameters of quality of prescribing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Fewer hospital emergency admission and unscheduled GP visits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How we compare to others with similar populations and around our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Avoidable asthma deaths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If we do have a death this will be investigated to ensure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Treatment audits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Patients on SABA only pathways or with high numbers of SABA prescriptions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Patients whose asthma is well controlled and who could potentially move to a combined inhaler system (AIR/MART)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Patients who have been admitted to hospital with asthma attack or who have requested an unscheduled GP visit due to their asthma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Patients who are not attending their annual asthma reviews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SABA only pathways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Use of SABA alone is associated with higher risk of uncontrolled asthma, frequent asthma attack, more hospital admission and adverse outcomes. </a:t>
            </a:r>
            <a:endParaRPr lang="en-GB" sz="1200" b="0" dirty="0"/>
          </a:p>
          <a:p>
            <a:pPr marL="0" indent="0">
              <a:buFont typeface="Arial" panose="020B0604020202020204" pitchFamily="34" charset="0"/>
              <a:buNone/>
            </a:pPr>
            <a:endParaRPr lang="en-GB" sz="1200" b="0" dirty="0"/>
          </a:p>
          <a:p>
            <a:r>
              <a:rPr lang="en-GB" dirty="0"/>
              <a:t>National datasets which can be used to measure these metrics</a:t>
            </a:r>
          </a:p>
          <a:p>
            <a:pPr marL="171450" indent="-171450">
              <a:buFontTx/>
              <a:buChar char="-"/>
            </a:pPr>
            <a:r>
              <a:rPr lang="en-GB" dirty="0"/>
              <a:t>EMIS and System One to run internal audits</a:t>
            </a:r>
          </a:p>
          <a:p>
            <a:pPr marL="171450" indent="-171450">
              <a:buFontTx/>
              <a:buChar char="-"/>
            </a:pPr>
            <a:r>
              <a:rPr lang="en-GB" dirty="0"/>
              <a:t>Quality Outcomes Framework (QOF) data</a:t>
            </a:r>
          </a:p>
          <a:p>
            <a:pPr marL="171450" indent="-171450">
              <a:buFontTx/>
              <a:buChar char="-"/>
            </a:pPr>
            <a:r>
              <a:rPr lang="en-GB" dirty="0"/>
              <a:t>Fingertips</a:t>
            </a:r>
          </a:p>
          <a:p>
            <a:pPr marL="171450" indent="-171450">
              <a:buFontTx/>
              <a:buChar char="-"/>
            </a:pPr>
            <a:r>
              <a:rPr lang="en-GB" dirty="0"/>
              <a:t>NHS England, respiratory dashboards</a:t>
            </a:r>
          </a:p>
          <a:p>
            <a:r>
              <a:rPr lang="en-GB" dirty="0"/>
              <a:t>-   Office for National Statistics (ONS) </a:t>
            </a:r>
          </a:p>
          <a:p>
            <a:pPr marL="171450" indent="-171450">
              <a:buFontTx/>
              <a:buChar char="-"/>
            </a:pPr>
            <a:r>
              <a:rPr lang="en-GB" dirty="0"/>
              <a:t>National Respiratory Audit Programme (NRAP)</a:t>
            </a:r>
          </a:p>
          <a:p>
            <a:pPr marL="171450" indent="-171450">
              <a:buFontTx/>
              <a:buChar char="-"/>
            </a:pPr>
            <a:r>
              <a:rPr lang="en-GB" dirty="0"/>
              <a:t>Data.gov.uk</a:t>
            </a:r>
          </a:p>
          <a:p>
            <a:pPr marL="171450" indent="-171450">
              <a:buFontTx/>
              <a:buChar char="-"/>
            </a:pPr>
            <a:r>
              <a:rPr lang="en-GB" dirty="0"/>
              <a:t>Data – Digital Health and Care Wales (DHCW)</a:t>
            </a:r>
          </a:p>
          <a:p>
            <a:pPr marL="0" indent="0">
              <a:buFontTx/>
              <a:buNone/>
            </a:pPr>
            <a:r>
              <a:rPr lang="en-GB" dirty="0"/>
              <a:t>See Asthma and Lung Uks Digital Asthma report for more information on action which can be taken at commissioner, Primary Care Network and Health professional level: </a:t>
            </a:r>
            <a:r>
              <a:rPr lang="en-GB" dirty="0">
                <a:hlinkClick r:id="rId3"/>
              </a:rPr>
              <a:t>digital_asthma_report.pdf</a:t>
            </a:r>
            <a:endParaRPr lang="en-GB" dirty="0"/>
          </a:p>
        </p:txBody>
      </p:sp>
      <p:sp>
        <p:nvSpPr>
          <p:cNvPr id="4" name="Slide Number Placeholder 3"/>
          <p:cNvSpPr>
            <a:spLocks noGrp="1"/>
          </p:cNvSpPr>
          <p:nvPr>
            <p:ph type="sldNum" sz="quarter" idx="5"/>
          </p:nvPr>
        </p:nvSpPr>
        <p:spPr/>
        <p:txBody>
          <a:bodyPr/>
          <a:lstStyle/>
          <a:p>
            <a:fld id="{6D0ED6B8-2CFE-7847-8221-17A60B19ADE3}" type="slidenum">
              <a:rPr lang="en-GB" smtClean="0"/>
              <a:t>7</a:t>
            </a:fld>
            <a:endParaRPr lang="en-GB" dirty="0"/>
          </a:p>
        </p:txBody>
      </p:sp>
    </p:spTree>
    <p:extLst>
      <p:ext uri="{BB962C8B-B14F-4D97-AF65-F5344CB8AC3E}">
        <p14:creationId xmlns:p14="http://schemas.microsoft.com/office/powerpoint/2010/main" val="246650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specific references can be found in the full Education Pack. </a:t>
            </a:r>
          </a:p>
        </p:txBody>
      </p:sp>
      <p:sp>
        <p:nvSpPr>
          <p:cNvPr id="4" name="Slide Number Placeholder 3"/>
          <p:cNvSpPr>
            <a:spLocks noGrp="1"/>
          </p:cNvSpPr>
          <p:nvPr>
            <p:ph type="sldNum" sz="quarter" idx="5"/>
          </p:nvPr>
        </p:nvSpPr>
        <p:spPr/>
        <p:txBody>
          <a:bodyPr/>
          <a:lstStyle/>
          <a:p>
            <a:fld id="{2B153691-5A71-4647-A94C-B7E5584C5AF2}" type="slidenum">
              <a:rPr lang="en-GB" smtClean="0"/>
              <a:t>9</a:t>
            </a:fld>
            <a:endParaRPr lang="en-GB" dirty="0"/>
          </a:p>
        </p:txBody>
      </p:sp>
    </p:spTree>
    <p:extLst>
      <p:ext uri="{BB962C8B-B14F-4D97-AF65-F5344CB8AC3E}">
        <p14:creationId xmlns:p14="http://schemas.microsoft.com/office/powerpoint/2010/main" val="2204379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BCE1-34FE-593B-C6A5-7974D0B72B68}"/>
              </a:ext>
            </a:extLst>
          </p:cNvPr>
          <p:cNvSpPr>
            <a:spLocks noGrp="1"/>
          </p:cNvSpPr>
          <p:nvPr>
            <p:ph type="ctrTitle"/>
          </p:nvPr>
        </p:nvSpPr>
        <p:spPr>
          <a:xfrm>
            <a:off x="1524000" y="2610819"/>
            <a:ext cx="9144000" cy="1721658"/>
          </a:xfrm>
        </p:spPr>
        <p:txBody>
          <a:bodyPr anchor="b"/>
          <a:lstStyle>
            <a:lvl1pPr algn="ctr">
              <a:defRPr sz="6000" b="1">
                <a:solidFill>
                  <a:schemeClr val="accent2"/>
                </a:solidFill>
                <a:latin typeface="Calibri" panose="020F0502020204030204" pitchFamily="34" charset="0"/>
                <a:cs typeface="Calibri" panose="020F050202020403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ED74307-42F3-AE2C-A504-16BFF5C9BFA2}"/>
              </a:ext>
            </a:extLst>
          </p:cNvPr>
          <p:cNvSpPr>
            <a:spLocks noGrp="1"/>
          </p:cNvSpPr>
          <p:nvPr>
            <p:ph type="subTitle" idx="1"/>
          </p:nvPr>
        </p:nvSpPr>
        <p:spPr>
          <a:xfrm>
            <a:off x="1524000" y="4593823"/>
            <a:ext cx="9144000" cy="1005289"/>
          </a:xfrm>
        </p:spPr>
        <p:txBody>
          <a:bodyPr/>
          <a:lstStyle>
            <a:lvl1pPr marL="0" indent="0" algn="ctr">
              <a:buNone/>
              <a:defRPr sz="240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Rectangle 7">
            <a:extLst>
              <a:ext uri="{FF2B5EF4-FFF2-40B4-BE49-F238E27FC236}">
                <a16:creationId xmlns:a16="http://schemas.microsoft.com/office/drawing/2014/main" id="{23EC7DAE-70CB-CBB6-2E83-C0D81E6AD93D}"/>
              </a:ext>
            </a:extLst>
          </p:cNvPr>
          <p:cNvSpPr/>
          <p:nvPr userDrawn="1"/>
        </p:nvSpPr>
        <p:spPr>
          <a:xfrm>
            <a:off x="0" y="567581"/>
            <a:ext cx="12192000" cy="1210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blue and white logo&#10;&#10;Description automatically generated">
            <a:extLst>
              <a:ext uri="{FF2B5EF4-FFF2-40B4-BE49-F238E27FC236}">
                <a16:creationId xmlns:a16="http://schemas.microsoft.com/office/drawing/2014/main" id="{5D44907E-8908-27BA-438A-15D3DBB3C9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787" y="311759"/>
            <a:ext cx="1721658" cy="1721658"/>
          </a:xfrm>
          <a:prstGeom prst="rect">
            <a:avLst/>
          </a:prstGeom>
        </p:spPr>
      </p:pic>
      <p:sp>
        <p:nvSpPr>
          <p:cNvPr id="11" name="TextBox 10">
            <a:extLst>
              <a:ext uri="{FF2B5EF4-FFF2-40B4-BE49-F238E27FC236}">
                <a16:creationId xmlns:a16="http://schemas.microsoft.com/office/drawing/2014/main" id="{E2C9C331-065B-846A-9736-B6D2DF8382C5}"/>
              </a:ext>
            </a:extLst>
          </p:cNvPr>
          <p:cNvSpPr txBox="1"/>
          <p:nvPr userDrawn="1"/>
        </p:nvSpPr>
        <p:spPr>
          <a:xfrm>
            <a:off x="2400760" y="695534"/>
            <a:ext cx="8267240" cy="954107"/>
          </a:xfrm>
          <a:prstGeom prst="rect">
            <a:avLst/>
          </a:prstGeom>
          <a:noFill/>
        </p:spPr>
        <p:txBody>
          <a:bodyPr wrap="square" rtlCol="0">
            <a:spAutoFit/>
          </a:bodyPr>
          <a:lstStyle/>
          <a:p>
            <a:r>
              <a:rPr lang="en-US" sz="2600" b="1" i="0" u="none" strike="noStrike" dirty="0">
                <a:solidFill>
                  <a:schemeClr val="tx2"/>
                </a:solidFill>
                <a:effectLst/>
                <a:latin typeface="Calibri" panose="020F0502020204030204" pitchFamily="34" charset="0"/>
                <a:cs typeface="Calibri" panose="020F0502020204030204" pitchFamily="34" charset="0"/>
              </a:rPr>
              <a:t>Primary Care Respiratory Society</a:t>
            </a:r>
          </a:p>
          <a:p>
            <a:endParaRPr lang="en-US" sz="1000" b="0" i="0" u="none" strike="noStrike" dirty="0">
              <a:solidFill>
                <a:schemeClr val="tx2"/>
              </a:solidFill>
              <a:effectLst/>
              <a:latin typeface="Avenir LT Heavy"/>
            </a:endParaRPr>
          </a:p>
          <a:p>
            <a:r>
              <a:rPr lang="en-US" sz="2000" b="0" i="0" dirty="0">
                <a:solidFill>
                  <a:schemeClr val="tx2"/>
                </a:solidFill>
                <a:effectLst/>
                <a:latin typeface="Calibri" panose="020F0502020204030204" pitchFamily="34" charset="0"/>
                <a:cs typeface="Calibri" panose="020F0502020204030204" pitchFamily="34" charset="0"/>
              </a:rPr>
              <a:t>Inspiring best practice in respiratory care</a:t>
            </a:r>
            <a:endParaRPr lang="en-GB" sz="2000" i="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588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8785-88FD-1522-4BA1-7A1D6B7902C3}"/>
              </a:ext>
            </a:extLst>
          </p:cNvPr>
          <p:cNvSpPr>
            <a:spLocks noGrp="1"/>
          </p:cNvSpPr>
          <p:nvPr>
            <p:ph type="title"/>
          </p:nvPr>
        </p:nvSpPr>
        <p:spPr/>
        <p:txBody>
          <a:bodyPr/>
          <a:lstStyle>
            <a:lvl1pPr>
              <a:defRPr b="1">
                <a:solidFill>
                  <a:schemeClr val="accent2"/>
                </a:solidFill>
                <a:latin typeface="Calibri" panose="020F0502020204030204" pitchFamily="34" charset="0"/>
                <a:cs typeface="Calibri" panose="020F050202020403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0D6C9DE-747A-B863-33E2-FCEA744F4AEC}"/>
              </a:ext>
            </a:extLst>
          </p:cNvPr>
          <p:cNvSpPr>
            <a:spLocks noGrp="1"/>
          </p:cNvSpPr>
          <p:nvPr>
            <p:ph idx="1"/>
          </p:nvPr>
        </p:nvSpPr>
        <p:spPr/>
        <p:txBody>
          <a:bodyPr/>
          <a:lstStyle>
            <a:lvl1pPr>
              <a:defRPr>
                <a:solidFill>
                  <a:schemeClr val="tx2"/>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5" name="Picture 14" descr="A blue and white logo&#10;&#10;Description automatically generated">
            <a:extLst>
              <a:ext uri="{FF2B5EF4-FFF2-40B4-BE49-F238E27FC236}">
                <a16:creationId xmlns:a16="http://schemas.microsoft.com/office/drawing/2014/main" id="{F7F03331-7055-B4D1-0DF9-570F465E8C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43064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9" name="Picture 18" descr="A black silhouette of a lungs&#10;&#10;Description automatically generated">
            <a:extLst>
              <a:ext uri="{FF2B5EF4-FFF2-40B4-BE49-F238E27FC236}">
                <a16:creationId xmlns:a16="http://schemas.microsoft.com/office/drawing/2014/main" id="{79F62773-E276-6BC5-7120-3D6004BEFC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6" r="9773"/>
          <a:stretch/>
        </p:blipFill>
        <p:spPr>
          <a:xfrm>
            <a:off x="6734174" y="814500"/>
            <a:ext cx="5334001" cy="5374678"/>
          </a:xfrm>
          <a:prstGeom prst="rect">
            <a:avLst/>
          </a:prstGeom>
        </p:spPr>
      </p:pic>
      <p:sp>
        <p:nvSpPr>
          <p:cNvPr id="2" name="Title 1">
            <a:extLst>
              <a:ext uri="{FF2B5EF4-FFF2-40B4-BE49-F238E27FC236}">
                <a16:creationId xmlns:a16="http://schemas.microsoft.com/office/drawing/2014/main" id="{C9948A7C-91F7-D911-1135-A0937FE9F2FA}"/>
              </a:ext>
            </a:extLst>
          </p:cNvPr>
          <p:cNvSpPr>
            <a:spLocks noGrp="1"/>
          </p:cNvSpPr>
          <p:nvPr>
            <p:ph type="title"/>
          </p:nvPr>
        </p:nvSpPr>
        <p:spPr>
          <a:xfrm>
            <a:off x="831850" y="814388"/>
            <a:ext cx="5445126" cy="2683767"/>
          </a:xfrm>
        </p:spPr>
        <p:txBody>
          <a:bodyPr anchor="b"/>
          <a:lstStyle>
            <a:lvl1pPr>
              <a:defRPr sz="6000" b="1">
                <a:solidFill>
                  <a:schemeClr val="accent2"/>
                </a:solidFill>
                <a:latin typeface="Calibri" panose="020F0502020204030204" pitchFamily="34" charset="0"/>
                <a:cs typeface="Calibri" panose="020F050202020403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F8391F2-6399-61F2-02D9-22F8E07B3E29}"/>
              </a:ext>
            </a:extLst>
          </p:cNvPr>
          <p:cNvSpPr>
            <a:spLocks noGrp="1"/>
          </p:cNvSpPr>
          <p:nvPr>
            <p:ph type="body" idx="1"/>
          </p:nvPr>
        </p:nvSpPr>
        <p:spPr>
          <a:xfrm>
            <a:off x="831849" y="4181475"/>
            <a:ext cx="5445127" cy="1500187"/>
          </a:xfrm>
        </p:spPr>
        <p:txBody>
          <a:bodyPr/>
          <a:lstStyle>
            <a:lvl1pPr marL="0" indent="0">
              <a:buNone/>
              <a:defRPr sz="2400">
                <a:solidFill>
                  <a:schemeClr val="tx2"/>
                </a:solidFill>
                <a:latin typeface="Calibri" panose="020F0502020204030204" pitchFamily="34" charset="0"/>
                <a:cs typeface="Calibri" panose="020F050202020403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20" name="Picture 19" descr="A blue and white logo&#10;&#10;Description automatically generated">
            <a:extLst>
              <a:ext uri="{FF2B5EF4-FFF2-40B4-BE49-F238E27FC236}">
                <a16:creationId xmlns:a16="http://schemas.microsoft.com/office/drawing/2014/main" id="{2A0E3DFA-ACED-E1BC-CE35-6AB7148539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195474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047DB57-D4D1-854F-4583-508522D6FF20}"/>
              </a:ext>
            </a:extLst>
          </p:cNvPr>
          <p:cNvSpPr/>
          <p:nvPr userDrawn="1"/>
        </p:nvSpPr>
        <p:spPr>
          <a:xfrm>
            <a:off x="838200" y="1825625"/>
            <a:ext cx="4924425" cy="414888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EBE11E7-71D1-1039-F810-5E80665A2647}"/>
              </a:ext>
            </a:extLst>
          </p:cNvPr>
          <p:cNvSpPr/>
          <p:nvPr userDrawn="1"/>
        </p:nvSpPr>
        <p:spPr>
          <a:xfrm>
            <a:off x="6429375" y="1818641"/>
            <a:ext cx="4924425" cy="414888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C5E8247-EEBF-C4F9-A251-925F2106D1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AC9DCF-6317-2AD5-143C-12EE6D19CA50}"/>
              </a:ext>
            </a:extLst>
          </p:cNvPr>
          <p:cNvSpPr>
            <a:spLocks noGrp="1"/>
          </p:cNvSpPr>
          <p:nvPr>
            <p:ph sz="half" idx="1"/>
          </p:nvPr>
        </p:nvSpPr>
        <p:spPr>
          <a:xfrm>
            <a:off x="1019174" y="1893144"/>
            <a:ext cx="4562475" cy="3937000"/>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8F2670A1-953B-7A85-762D-5C368CC3FE6E}"/>
              </a:ext>
            </a:extLst>
          </p:cNvPr>
          <p:cNvSpPr>
            <a:spLocks noGrp="1"/>
          </p:cNvSpPr>
          <p:nvPr>
            <p:ph sz="half" idx="2"/>
          </p:nvPr>
        </p:nvSpPr>
        <p:spPr>
          <a:xfrm>
            <a:off x="6593365" y="1893144"/>
            <a:ext cx="4579461" cy="3937000"/>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6" name="Picture 15" descr="A blue and white logo&#10;&#10;Description automatically generated">
            <a:extLst>
              <a:ext uri="{FF2B5EF4-FFF2-40B4-BE49-F238E27FC236}">
                <a16:creationId xmlns:a16="http://schemas.microsoft.com/office/drawing/2014/main" id="{A7CF36A9-DB7D-831D-FA76-1D0CEE880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121053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E35BDF1-DC35-214D-BE42-417D71428657}"/>
              </a:ext>
            </a:extLst>
          </p:cNvPr>
          <p:cNvSpPr/>
          <p:nvPr userDrawn="1"/>
        </p:nvSpPr>
        <p:spPr>
          <a:xfrm>
            <a:off x="838200" y="1861826"/>
            <a:ext cx="5157787" cy="78287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DB665CF3-DD88-37F5-185D-FE6E328C7251}"/>
              </a:ext>
            </a:extLst>
          </p:cNvPr>
          <p:cNvSpPr/>
          <p:nvPr userDrawn="1"/>
        </p:nvSpPr>
        <p:spPr>
          <a:xfrm>
            <a:off x="6194425" y="1840320"/>
            <a:ext cx="5157787" cy="78287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519E6D3-1992-B65F-41FF-6B11C6C172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DBC1AC-48E1-F614-165C-C691F778D02F}"/>
              </a:ext>
            </a:extLst>
          </p:cNvPr>
          <p:cNvSpPr>
            <a:spLocks noGrp="1"/>
          </p:cNvSpPr>
          <p:nvPr>
            <p:ph type="body" idx="1"/>
          </p:nvPr>
        </p:nvSpPr>
        <p:spPr>
          <a:xfrm>
            <a:off x="839788" y="2000250"/>
            <a:ext cx="5157787" cy="51435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31D5B7-20BA-032B-F7AF-BA19528AFF0F}"/>
              </a:ext>
            </a:extLst>
          </p:cNvPr>
          <p:cNvSpPr>
            <a:spLocks noGrp="1"/>
          </p:cNvSpPr>
          <p:nvPr>
            <p:ph sz="half" idx="2"/>
          </p:nvPr>
        </p:nvSpPr>
        <p:spPr>
          <a:xfrm>
            <a:off x="839788" y="2825367"/>
            <a:ext cx="5157787" cy="304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C95336CD-4C9A-B65E-F422-5FD025C8D5D8}"/>
              </a:ext>
            </a:extLst>
          </p:cNvPr>
          <p:cNvSpPr>
            <a:spLocks noGrp="1"/>
          </p:cNvSpPr>
          <p:nvPr>
            <p:ph type="body" sz="quarter" idx="3"/>
          </p:nvPr>
        </p:nvSpPr>
        <p:spPr>
          <a:xfrm>
            <a:off x="6172200" y="2000250"/>
            <a:ext cx="5183188" cy="51435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72671-764A-629D-2061-CB4C726DE671}"/>
              </a:ext>
            </a:extLst>
          </p:cNvPr>
          <p:cNvSpPr>
            <a:spLocks noGrp="1"/>
          </p:cNvSpPr>
          <p:nvPr>
            <p:ph sz="quarter" idx="4"/>
          </p:nvPr>
        </p:nvSpPr>
        <p:spPr>
          <a:xfrm>
            <a:off x="6172200" y="2825367"/>
            <a:ext cx="5183188" cy="304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8" name="Picture 17" descr="A blue and white logo&#10;&#10;Description automatically generated">
            <a:extLst>
              <a:ext uri="{FF2B5EF4-FFF2-40B4-BE49-F238E27FC236}">
                <a16:creationId xmlns:a16="http://schemas.microsoft.com/office/drawing/2014/main" id="{6226AACF-709B-AD5A-E781-74F7BDD4F1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46462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A067-8114-872F-ADE9-79D4369B6B2E}"/>
              </a:ext>
            </a:extLst>
          </p:cNvPr>
          <p:cNvSpPr>
            <a:spLocks noGrp="1"/>
          </p:cNvSpPr>
          <p:nvPr>
            <p:ph type="title"/>
          </p:nvPr>
        </p:nvSpPr>
        <p:spPr/>
        <p:txBody>
          <a:bodyPr>
            <a:normAutofit/>
          </a:bodyPr>
          <a:lstStyle>
            <a:lvl1pPr>
              <a:defRPr sz="5000" b="1">
                <a:solidFill>
                  <a:schemeClr val="accent2"/>
                </a:solidFill>
                <a:latin typeface="Calibri" panose="020F0502020204030204" pitchFamily="34" charset="0"/>
                <a:cs typeface="Calibri" panose="020F0502020204030204" pitchFamily="34" charset="0"/>
              </a:defRPr>
            </a:lvl1pPr>
          </a:lstStyle>
          <a:p>
            <a:r>
              <a:rPr lang="en-US"/>
              <a:t>Click to edit Master title style</a:t>
            </a:r>
            <a:endParaRPr lang="en-GB" dirty="0"/>
          </a:p>
        </p:txBody>
      </p:sp>
      <p:pic>
        <p:nvPicPr>
          <p:cNvPr id="14" name="Picture 13" descr="A blue and white logo&#10;&#10;Description automatically generated">
            <a:extLst>
              <a:ext uri="{FF2B5EF4-FFF2-40B4-BE49-F238E27FC236}">
                <a16:creationId xmlns:a16="http://schemas.microsoft.com/office/drawing/2014/main" id="{0C1CBD6C-4C52-6BDE-8ADB-5DFB9ECAFD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423402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3CF0-084C-5E15-C275-3F1B8A474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3D000795-8B09-18AB-7562-3091F752728D}"/>
              </a:ext>
            </a:extLst>
          </p:cNvPr>
          <p:cNvSpPr>
            <a:spLocks noGrp="1"/>
          </p:cNvSpPr>
          <p:nvPr>
            <p:ph type="pic" idx="1"/>
          </p:nvPr>
        </p:nvSpPr>
        <p:spPr>
          <a:xfrm>
            <a:off x="5183188" y="1998663"/>
            <a:ext cx="6172200" cy="38623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851C2399-F3D6-4642-2323-29E1D2B6B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6" name="Picture 15" descr="A blue and white logo&#10;&#10;Description automatically generated">
            <a:extLst>
              <a:ext uri="{FF2B5EF4-FFF2-40B4-BE49-F238E27FC236}">
                <a16:creationId xmlns:a16="http://schemas.microsoft.com/office/drawing/2014/main" id="{3B8EF977-482A-1A58-6BC2-9354CA7D67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pic>
        <p:nvPicPr>
          <p:cNvPr id="18" name="Picture 17" descr="A colorful gauge with a point&#10;&#10;Description automatically generated">
            <a:extLst>
              <a:ext uri="{FF2B5EF4-FFF2-40B4-BE49-F238E27FC236}">
                <a16:creationId xmlns:a16="http://schemas.microsoft.com/office/drawing/2014/main" id="{2B836286-9FEE-143A-71DD-1875794FCD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0620" y="4130621"/>
            <a:ext cx="1994680" cy="1562100"/>
          </a:xfrm>
          <a:prstGeom prst="rect">
            <a:avLst/>
          </a:prstGeom>
        </p:spPr>
      </p:pic>
      <p:pic>
        <p:nvPicPr>
          <p:cNvPr id="20" name="Picture 19" descr="A hand holding a heart&#10;&#10;Description automatically generated">
            <a:extLst>
              <a:ext uri="{FF2B5EF4-FFF2-40B4-BE49-F238E27FC236}">
                <a16:creationId xmlns:a16="http://schemas.microsoft.com/office/drawing/2014/main" id="{017D5C35-8D9D-CFEF-FDAC-291DB99914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2095" y="4137044"/>
            <a:ext cx="1994680" cy="1562100"/>
          </a:xfrm>
          <a:prstGeom prst="rect">
            <a:avLst/>
          </a:prstGeom>
        </p:spPr>
      </p:pic>
      <p:pic>
        <p:nvPicPr>
          <p:cNvPr id="22" name="Picture 21" descr="A green leaf with a black background&#10;&#10;Description automatically generated">
            <a:extLst>
              <a:ext uri="{FF2B5EF4-FFF2-40B4-BE49-F238E27FC236}">
                <a16:creationId xmlns:a16="http://schemas.microsoft.com/office/drawing/2014/main" id="{2A19CAB7-3DE3-A18C-64AC-97BA2B8DFF7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42095" y="2259031"/>
            <a:ext cx="1994680" cy="1562100"/>
          </a:xfrm>
          <a:prstGeom prst="rect">
            <a:avLst/>
          </a:prstGeom>
        </p:spPr>
      </p:pic>
      <p:pic>
        <p:nvPicPr>
          <p:cNvPr id="24" name="Picture 23" descr="A cartoon of a lungs&#10;&#10;Description automatically generated">
            <a:extLst>
              <a:ext uri="{FF2B5EF4-FFF2-40B4-BE49-F238E27FC236}">
                <a16:creationId xmlns:a16="http://schemas.microsoft.com/office/drawing/2014/main" id="{3E96B31C-688E-2060-CE81-4A71E5B1D6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30620" y="2168507"/>
            <a:ext cx="1994680" cy="1562100"/>
          </a:xfrm>
          <a:prstGeom prst="rect">
            <a:avLst/>
          </a:prstGeom>
        </p:spPr>
      </p:pic>
    </p:spTree>
    <p:extLst>
      <p:ext uri="{BB962C8B-B14F-4D97-AF65-F5344CB8AC3E}">
        <p14:creationId xmlns:p14="http://schemas.microsoft.com/office/powerpoint/2010/main" val="414026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4795A8-9C22-6018-827C-1DB06BF060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B703BFD-F523-A796-0DAE-E7E978870D51}"/>
              </a:ext>
            </a:extLst>
          </p:cNvPr>
          <p:cNvSpPr>
            <a:spLocks noGrp="1"/>
          </p:cNvSpPr>
          <p:nvPr>
            <p:ph type="body" idx="1"/>
          </p:nvPr>
        </p:nvSpPr>
        <p:spPr>
          <a:xfrm>
            <a:off x="838200" y="1825625"/>
            <a:ext cx="10515600" cy="41687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descr="A white line drawing of a globe and a cursor&#10;&#10;Description automatically generated">
            <a:extLst>
              <a:ext uri="{FF2B5EF4-FFF2-40B4-BE49-F238E27FC236}">
                <a16:creationId xmlns:a16="http://schemas.microsoft.com/office/drawing/2014/main" id="{4F64D9E3-953C-7C19-0EA0-57C19A496D1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39834" y="6234468"/>
            <a:ext cx="659932" cy="516814"/>
          </a:xfrm>
          <a:prstGeom prst="rect">
            <a:avLst/>
          </a:prstGeom>
        </p:spPr>
      </p:pic>
      <p:grpSp>
        <p:nvGrpSpPr>
          <p:cNvPr id="4" name="Group 3">
            <a:extLst>
              <a:ext uri="{FF2B5EF4-FFF2-40B4-BE49-F238E27FC236}">
                <a16:creationId xmlns:a16="http://schemas.microsoft.com/office/drawing/2014/main" id="{F00ED4E3-CC61-6238-75AF-F528D8D49C9E}"/>
              </a:ext>
            </a:extLst>
          </p:cNvPr>
          <p:cNvGrpSpPr/>
          <p:nvPr userDrawn="1"/>
        </p:nvGrpSpPr>
        <p:grpSpPr>
          <a:xfrm>
            <a:off x="-779" y="6162466"/>
            <a:ext cx="12192000" cy="695534"/>
            <a:chOff x="0" y="6162466"/>
            <a:chExt cx="12192000" cy="695534"/>
          </a:xfrm>
        </p:grpSpPr>
        <p:grpSp>
          <p:nvGrpSpPr>
            <p:cNvPr id="6" name="Group 5">
              <a:extLst>
                <a:ext uri="{FF2B5EF4-FFF2-40B4-BE49-F238E27FC236}">
                  <a16:creationId xmlns:a16="http://schemas.microsoft.com/office/drawing/2014/main" id="{A8D65DE2-B9FD-CB54-D5D7-15A2B0DB2789}"/>
                </a:ext>
              </a:extLst>
            </p:cNvPr>
            <p:cNvGrpSpPr/>
            <p:nvPr userDrawn="1"/>
          </p:nvGrpSpPr>
          <p:grpSpPr>
            <a:xfrm>
              <a:off x="0" y="6162466"/>
              <a:ext cx="12192000" cy="695534"/>
              <a:chOff x="0" y="6162466"/>
              <a:chExt cx="12192000" cy="695534"/>
            </a:xfrm>
          </p:grpSpPr>
          <p:sp>
            <p:nvSpPr>
              <p:cNvPr id="18" name="Rectangle 17">
                <a:extLst>
                  <a:ext uri="{FF2B5EF4-FFF2-40B4-BE49-F238E27FC236}">
                    <a16:creationId xmlns:a16="http://schemas.microsoft.com/office/drawing/2014/main" id="{BEF6BC28-E08A-20B7-D5D6-3A6924CF3178}"/>
                  </a:ext>
                </a:extLst>
              </p:cNvPr>
              <p:cNvSpPr/>
              <p:nvPr userDrawn="1"/>
            </p:nvSpPr>
            <p:spPr>
              <a:xfrm>
                <a:off x="0" y="6162466"/>
                <a:ext cx="12192000" cy="695534"/>
              </a:xfrm>
              <a:prstGeom prst="rect">
                <a:avLst/>
              </a:prstGeom>
              <a:solidFill>
                <a:srgbClr val="005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19" name="Group 18">
                <a:extLst>
                  <a:ext uri="{FF2B5EF4-FFF2-40B4-BE49-F238E27FC236}">
                    <a16:creationId xmlns:a16="http://schemas.microsoft.com/office/drawing/2014/main" id="{E3448513-F1D9-A38B-04FB-9519A012903D}"/>
                  </a:ext>
                </a:extLst>
              </p:cNvPr>
              <p:cNvGrpSpPr/>
              <p:nvPr userDrawn="1"/>
            </p:nvGrpSpPr>
            <p:grpSpPr>
              <a:xfrm>
                <a:off x="6951535" y="6290419"/>
                <a:ext cx="1367066" cy="433884"/>
                <a:chOff x="6905815" y="6247060"/>
                <a:chExt cx="1367066" cy="433884"/>
              </a:xfrm>
            </p:grpSpPr>
            <p:pic>
              <p:nvPicPr>
                <p:cNvPr id="22" name="Picture 21" descr="A white x on a black background&#10;&#10;Description automatically generated">
                  <a:extLst>
                    <a:ext uri="{FF2B5EF4-FFF2-40B4-BE49-F238E27FC236}">
                      <a16:creationId xmlns:a16="http://schemas.microsoft.com/office/drawing/2014/main" id="{108F2FBA-AAB0-8762-7BF4-828728008C6D}"/>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4827" t="9913" r="15485" b="8340"/>
                <a:stretch/>
              </p:blipFill>
              <p:spPr>
                <a:xfrm>
                  <a:off x="6905815" y="6290419"/>
                  <a:ext cx="397452" cy="365125"/>
                </a:xfrm>
                <a:prstGeom prst="rect">
                  <a:avLst/>
                </a:prstGeom>
              </p:spPr>
            </p:pic>
            <p:pic>
              <p:nvPicPr>
                <p:cNvPr id="23" name="Picture 22" descr="A black letter f in a white circle&#10;&#10;Description automatically generated">
                  <a:extLst>
                    <a:ext uri="{FF2B5EF4-FFF2-40B4-BE49-F238E27FC236}">
                      <a16:creationId xmlns:a16="http://schemas.microsoft.com/office/drawing/2014/main" id="{C835D50B-7856-E010-4300-E199DA8B0E4F}"/>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14065" t="2858" r="11894"/>
                <a:stretch/>
              </p:blipFill>
              <p:spPr>
                <a:xfrm>
                  <a:off x="7379596" y="6247060"/>
                  <a:ext cx="422275" cy="433884"/>
                </a:xfrm>
                <a:prstGeom prst="rect">
                  <a:avLst/>
                </a:prstGeom>
              </p:spPr>
            </p:pic>
            <p:pic>
              <p:nvPicPr>
                <p:cNvPr id="24" name="Picture 23" descr="A black and white logo&#10;&#10;Description automatically generated">
                  <a:extLst>
                    <a:ext uri="{FF2B5EF4-FFF2-40B4-BE49-F238E27FC236}">
                      <a16:creationId xmlns:a16="http://schemas.microsoft.com/office/drawing/2014/main" id="{E9E6C021-DEF2-7972-35EA-7CAE871FA026}"/>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9429" r="10331"/>
                <a:stretch/>
              </p:blipFill>
              <p:spPr>
                <a:xfrm>
                  <a:off x="7898766" y="6281439"/>
                  <a:ext cx="374115" cy="365125"/>
                </a:xfrm>
                <a:prstGeom prst="rect">
                  <a:avLst/>
                </a:prstGeom>
              </p:spPr>
            </p:pic>
          </p:grpSp>
          <p:sp>
            <p:nvSpPr>
              <p:cNvPr id="20" name="TextBox 14">
                <a:extLst>
                  <a:ext uri="{FF2B5EF4-FFF2-40B4-BE49-F238E27FC236}">
                    <a16:creationId xmlns:a16="http://schemas.microsoft.com/office/drawing/2014/main" id="{C71E7EA9-9114-95E0-9997-B1BDC2F34164}"/>
                  </a:ext>
                </a:extLst>
              </p:cNvPr>
              <p:cNvSpPr txBox="1"/>
              <p:nvPr userDrawn="1"/>
            </p:nvSpPr>
            <p:spPr>
              <a:xfrm>
                <a:off x="961675" y="6290419"/>
                <a:ext cx="310941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Calibri" panose="020F0502020204030204" pitchFamily="34" charset="0"/>
                    <a:cs typeface="Calibri" panose="020F0502020204030204" pitchFamily="34" charset="0"/>
                  </a:rPr>
                  <a:t>www.pcrs-uk.org</a:t>
                </a:r>
                <a:endParaRPr lang="en-GB" dirty="0">
                  <a:solidFill>
                    <a:schemeClr val="bg1"/>
                  </a:solidFill>
                  <a:latin typeface="Calibri" panose="020F0502020204030204" pitchFamily="34" charset="0"/>
                  <a:cs typeface="Calibri" panose="020F0502020204030204" pitchFamily="34" charset="0"/>
                </a:endParaRPr>
              </a:p>
            </p:txBody>
          </p:sp>
          <p:sp>
            <p:nvSpPr>
              <p:cNvPr id="21" name="TextBox 15">
                <a:extLst>
                  <a:ext uri="{FF2B5EF4-FFF2-40B4-BE49-F238E27FC236}">
                    <a16:creationId xmlns:a16="http://schemas.microsoft.com/office/drawing/2014/main" id="{F6E06A89-8225-DFA8-4E5C-3281BD624F07}"/>
                  </a:ext>
                </a:extLst>
              </p:cNvPr>
              <p:cNvSpPr txBox="1"/>
              <p:nvPr userDrawn="1"/>
            </p:nvSpPr>
            <p:spPr>
              <a:xfrm>
                <a:off x="8479342" y="6334764"/>
                <a:ext cx="360626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Calibri" panose="020F0502020204030204" pitchFamily="34" charset="0"/>
                    <a:cs typeface="Calibri" panose="020F0502020204030204" pitchFamily="34" charset="0"/>
                  </a:rPr>
                  <a:t>Follow PCRS on social media</a:t>
                </a:r>
                <a:endParaRPr lang="en-GB" dirty="0">
                  <a:solidFill>
                    <a:schemeClr val="bg1"/>
                  </a:solidFill>
                  <a:latin typeface="Calibri" panose="020F0502020204030204" pitchFamily="34" charset="0"/>
                  <a:cs typeface="Calibri" panose="020F0502020204030204" pitchFamily="34" charset="0"/>
                </a:endParaRPr>
              </a:p>
            </p:txBody>
          </p:sp>
        </p:grpSp>
        <p:pic>
          <p:nvPicPr>
            <p:cNvPr id="8" name="Picture 7" descr="A white line drawing of a globe and a cursor&#10;&#10;Description automatically generated">
              <a:extLst>
                <a:ext uri="{FF2B5EF4-FFF2-40B4-BE49-F238E27FC236}">
                  <a16:creationId xmlns:a16="http://schemas.microsoft.com/office/drawing/2014/main" id="{4F64D9E3-953C-7C19-0EA0-57C19A496D1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39834" y="6234468"/>
              <a:ext cx="659932" cy="516814"/>
            </a:xfrm>
            <a:prstGeom prst="rect">
              <a:avLst/>
            </a:prstGeom>
          </p:spPr>
        </p:pic>
        <p:sp>
          <p:nvSpPr>
            <p:cNvPr id="9" name="Subtitle 2">
              <a:extLst>
                <a:ext uri="{FF2B5EF4-FFF2-40B4-BE49-F238E27FC236}">
                  <a16:creationId xmlns:a16="http://schemas.microsoft.com/office/drawing/2014/main" id="{2EC7A97E-FAAA-95B9-93F8-AFC95401EA4A}"/>
                </a:ext>
              </a:extLst>
            </p:cNvPr>
            <p:cNvSpPr txBox="1">
              <a:spLocks/>
            </p:cNvSpPr>
            <p:nvPr userDrawn="1"/>
          </p:nvSpPr>
          <p:spPr>
            <a:xfrm>
              <a:off x="3285734" y="6323604"/>
              <a:ext cx="1439085" cy="356297"/>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i="0" dirty="0">
                  <a:solidFill>
                    <a:schemeClr val="bg1"/>
                  </a:solidFill>
                </a:rPr>
                <a:t>Supported by</a:t>
              </a:r>
              <a:endParaRPr lang="en-GB" sz="1800" b="1" i="0" dirty="0">
                <a:solidFill>
                  <a:schemeClr val="bg1"/>
                </a:solidFill>
              </a:endParaRPr>
            </a:p>
          </p:txBody>
        </p:sp>
        <p:pic>
          <p:nvPicPr>
            <p:cNvPr id="10" name="Picture 9" descr="A logo with white text&#10;&#10;AI-generated content may be incorrect.">
              <a:extLst>
                <a:ext uri="{FF2B5EF4-FFF2-40B4-BE49-F238E27FC236}">
                  <a16:creationId xmlns:a16="http://schemas.microsoft.com/office/drawing/2014/main" id="{E08EA70E-52AB-BED9-F323-3EB7675C87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66685" y="6202706"/>
              <a:ext cx="1519702" cy="598094"/>
            </a:xfrm>
            <a:prstGeom prst="rect">
              <a:avLst/>
            </a:prstGeom>
          </p:spPr>
        </p:pic>
      </p:grpSp>
    </p:spTree>
    <p:extLst>
      <p:ext uri="{BB962C8B-B14F-4D97-AF65-F5344CB8AC3E}">
        <p14:creationId xmlns:p14="http://schemas.microsoft.com/office/powerpoint/2010/main" val="15994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914400" rtl="0" eaLnBrk="1" latinLnBrk="0" hangingPunct="1">
        <a:lnSpc>
          <a:spcPct val="90000"/>
        </a:lnSpc>
        <a:spcBef>
          <a:spcPct val="0"/>
        </a:spcBef>
        <a:buNone/>
        <a:defRPr sz="4400" b="1" kern="1200">
          <a:solidFill>
            <a:schemeClr val="accent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reativecommons.org/licenses/by-nc/4.0/deed.e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hyperlink" Target="https://www.pcrs-uk.org/conference" TargetMode="External"/><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hyperlink" Target="https://www.pcrs-uk.org/resource/current/first-steps-implement-new-btsnicesign-asthma-guidelin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7.png"/><Relationship Id="rId5" Type="http://schemas.openxmlformats.org/officeDocument/2006/relationships/hyperlink" Target="https://www.pcrs-uk.org/fit-to-care" TargetMode="External"/><Relationship Id="rId15" Type="http://schemas.openxmlformats.org/officeDocument/2006/relationships/image" Target="../media/image22.png"/><Relationship Id="rId10" Type="http://schemas.openxmlformats.org/officeDocument/2006/relationships/hyperlink" Target="https://www.pcrs-uk.org/online-learning-modules" TargetMode="External"/><Relationship Id="rId4" Type="http://schemas.openxmlformats.org/officeDocument/2006/relationships/hyperlink" Target="https://www.nice.org.uk/guidance/ng245" TargetMode="External"/><Relationship Id="rId9" Type="http://schemas.openxmlformats.org/officeDocument/2006/relationships/image" Target="../media/image26.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pcrs-uk.org/" TargetMode="External"/><Relationship Id="rId5" Type="http://schemas.openxmlformats.org/officeDocument/2006/relationships/image" Target="../media/image25.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crs-uk.org/sites/default/files/2025-03/The%20new%20asthma%20guideline%20Key%20information%20for%20commissioners.pdf" TargetMode="External"/><Relationship Id="rId2" Type="http://schemas.openxmlformats.org/officeDocument/2006/relationships/image" Target="../media/image34.tmp"/><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hyperlink" Target="https://ginasthma.org/2024-report/" TargetMode="External"/><Relationship Id="rId13" Type="http://schemas.openxmlformats.org/officeDocument/2006/relationships/image" Target="../media/image36.png"/><Relationship Id="rId3" Type="http://schemas.openxmlformats.org/officeDocument/2006/relationships/hyperlink" Target="https://www.asthmaandlung.org.uk/" TargetMode="External"/><Relationship Id="rId7" Type="http://schemas.openxmlformats.org/officeDocument/2006/relationships/hyperlink" Target="https://ginasthma.org/gina-reports/" TargetMode="External"/><Relationship Id="rId12" Type="http://schemas.openxmlformats.org/officeDocument/2006/relationships/hyperlink" Target="https://www.rcp.ac.uk/improving-care/resources/why-asthma-still-kill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cochranelibrary.com/cdsr/doi/10.1002/14651858.CD011859.pub2/full" TargetMode="External"/><Relationship Id="rId11" Type="http://schemas.openxmlformats.org/officeDocument/2006/relationships/hyperlink" Target="https://stateofchildhealth.rcpch.ac.uk/" TargetMode="External"/><Relationship Id="rId5" Type="http://schemas.openxmlformats.org/officeDocument/2006/relationships/hyperlink" Target="https://cks.nice.org.uk/topics/asthma/" TargetMode="External"/><Relationship Id="rId10" Type="http://schemas.openxmlformats.org/officeDocument/2006/relationships/hyperlink" Target="http://www.england.nhs.uk/" TargetMode="External"/><Relationship Id="rId4" Type="http://schemas.openxmlformats.org/officeDocument/2006/relationships/hyperlink" Target="http://www.brit-thoracic.org.uk/quality-improvement/guidelines/asthma/" TargetMode="External"/><Relationship Id="rId9" Type="http://schemas.openxmlformats.org/officeDocument/2006/relationships/hyperlink" Target="https://www.nic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6EC6-0063-9B07-BF37-CECF7A72CA45}"/>
              </a:ext>
            </a:extLst>
          </p:cNvPr>
          <p:cNvSpPr>
            <a:spLocks noGrp="1"/>
          </p:cNvSpPr>
          <p:nvPr>
            <p:ph type="ctrTitle"/>
          </p:nvPr>
        </p:nvSpPr>
        <p:spPr>
          <a:xfrm>
            <a:off x="1524000" y="1839854"/>
            <a:ext cx="9144000" cy="1721658"/>
          </a:xfrm>
        </p:spPr>
        <p:txBody>
          <a:bodyPr/>
          <a:lstStyle/>
          <a:p>
            <a:r>
              <a:rPr lang="en-GB" dirty="0"/>
              <a:t>Asthma Guideline 2024</a:t>
            </a:r>
          </a:p>
        </p:txBody>
      </p:sp>
      <p:sp>
        <p:nvSpPr>
          <p:cNvPr id="3" name="Subtitle 2">
            <a:extLst>
              <a:ext uri="{FF2B5EF4-FFF2-40B4-BE49-F238E27FC236}">
                <a16:creationId xmlns:a16="http://schemas.microsoft.com/office/drawing/2014/main" id="{06C77204-5273-0D8E-97A7-A0B7B938E233}"/>
              </a:ext>
            </a:extLst>
          </p:cNvPr>
          <p:cNvSpPr>
            <a:spLocks noGrp="1"/>
          </p:cNvSpPr>
          <p:nvPr>
            <p:ph type="subTitle" idx="1"/>
          </p:nvPr>
        </p:nvSpPr>
        <p:spPr>
          <a:xfrm>
            <a:off x="1524000" y="3903540"/>
            <a:ext cx="9144000" cy="1367707"/>
          </a:xfrm>
        </p:spPr>
        <p:txBody>
          <a:bodyPr>
            <a:normAutofit/>
          </a:bodyPr>
          <a:lstStyle/>
          <a:p>
            <a:r>
              <a:rPr lang="en-GB" i="1" dirty="0"/>
              <a:t>&lt;Add your own title here&gt;</a:t>
            </a:r>
          </a:p>
          <a:p>
            <a:endParaRPr lang="en-GB" i="1" dirty="0"/>
          </a:p>
          <a:p>
            <a:r>
              <a:rPr lang="en-GB" b="1" dirty="0"/>
              <a:t>Implementing the 2024 BTS/NICE/SIGN asthma guideline</a:t>
            </a:r>
          </a:p>
        </p:txBody>
      </p:sp>
      <p:sp>
        <p:nvSpPr>
          <p:cNvPr id="4" name="TextBox 3">
            <a:extLst>
              <a:ext uri="{FF2B5EF4-FFF2-40B4-BE49-F238E27FC236}">
                <a16:creationId xmlns:a16="http://schemas.microsoft.com/office/drawing/2014/main" id="{2015155F-99DF-7358-97D1-5CD540D93128}"/>
              </a:ext>
            </a:extLst>
          </p:cNvPr>
          <p:cNvSpPr txBox="1"/>
          <p:nvPr/>
        </p:nvSpPr>
        <p:spPr>
          <a:xfrm>
            <a:off x="428626" y="5613275"/>
            <a:ext cx="6097464" cy="369332"/>
          </a:xfrm>
          <a:prstGeom prst="rect">
            <a:avLst/>
          </a:prstGeom>
          <a:noFill/>
        </p:spPr>
        <p:txBody>
          <a:bodyPr wrap="square">
            <a:spAutoFit/>
          </a:bodyPr>
          <a:lstStyle/>
          <a:p>
            <a:r>
              <a:rPr lang="en-GB" b="1" i="0" dirty="0">
                <a:solidFill>
                  <a:schemeClr val="bg1">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This work is licenced under </a:t>
            </a:r>
            <a:r>
              <a:rPr lang="en-GB" b="1" i="0" dirty="0">
                <a:solidFill>
                  <a:schemeClr val="bg1">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CC BY-NC 4.0</a:t>
            </a:r>
            <a:endParaRPr lang="en-GB" dirty="0">
              <a:solidFill>
                <a:schemeClr val="bg1">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2" descr="Creative Commons NonCommercial license - Wikipedia">
            <a:extLst>
              <a:ext uri="{FF2B5EF4-FFF2-40B4-BE49-F238E27FC236}">
                <a16:creationId xmlns:a16="http://schemas.microsoft.com/office/drawing/2014/main" id="{F9FD4E04-98BB-346F-DA3B-3116F40FA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882" y="5503985"/>
            <a:ext cx="1367492" cy="478622"/>
          </a:xfrm>
          <a:prstGeom prst="rect">
            <a:avLst/>
          </a:prstGeom>
          <a:noFill/>
          <a:extLst>
            <a:ext uri="{909E8E84-426E-40DD-AFC4-6F175D3DCCD1}">
              <a14:hiddenFill xmlns:a14="http://schemas.microsoft.com/office/drawing/2010/main">
                <a:solidFill>
                  <a:srgbClr val="FFFFFF"/>
                </a:solidFill>
              </a14:hiddenFill>
            </a:ext>
          </a:extLst>
        </p:spPr>
      </p:pic>
      <p:sp>
        <p:nvSpPr>
          <p:cNvPr id="6" name="Wave 5">
            <a:extLst>
              <a:ext uri="{FF2B5EF4-FFF2-40B4-BE49-F238E27FC236}">
                <a16:creationId xmlns:a16="http://schemas.microsoft.com/office/drawing/2014/main" id="{E531A507-5EBC-29FE-8399-ABA32F76F699}"/>
              </a:ext>
            </a:extLst>
          </p:cNvPr>
          <p:cNvSpPr/>
          <p:nvPr/>
        </p:nvSpPr>
        <p:spPr>
          <a:xfrm>
            <a:off x="9959008" y="2842591"/>
            <a:ext cx="2232992" cy="2673322"/>
          </a:xfrm>
          <a:prstGeom prst="wav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r>
              <a:rPr lang="en-GB" sz="1500" b="1" dirty="0">
                <a:solidFill>
                  <a:srgbClr val="FF0000"/>
                </a:solidFill>
                <a:latin typeface="Calibri" panose="020F0502020204030204" pitchFamily="34" charset="0"/>
                <a:ea typeface="Calibri" panose="020F0502020204030204" pitchFamily="34" charset="0"/>
                <a:cs typeface="Calibri" panose="020F0502020204030204" pitchFamily="34" charset="0"/>
              </a:rPr>
              <a:t>REMOVE BEFORE PRESENTATION: </a:t>
            </a:r>
          </a:p>
          <a:p>
            <a:pPr marL="92075"/>
            <a:r>
              <a:rPr lang="en-GB" sz="1500" b="1" dirty="0">
                <a:solidFill>
                  <a:srgbClr val="FF0000"/>
                </a:solidFill>
                <a:latin typeface="Calibri" panose="020F0502020204030204" pitchFamily="34" charset="0"/>
                <a:ea typeface="Calibri" panose="020F0502020204030204" pitchFamily="34" charset="0"/>
                <a:cs typeface="Calibri" panose="020F0502020204030204" pitchFamily="34" charset="0"/>
              </a:rPr>
              <a:t>Check the notes sections for additional information and speaker notes</a:t>
            </a:r>
          </a:p>
        </p:txBody>
      </p:sp>
    </p:spTree>
    <p:extLst>
      <p:ext uri="{BB962C8B-B14F-4D97-AF65-F5344CB8AC3E}">
        <p14:creationId xmlns:p14="http://schemas.microsoft.com/office/powerpoint/2010/main" val="2866367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84F-0E70-4256-7663-FCF2D80C943B}"/>
              </a:ext>
            </a:extLst>
          </p:cNvPr>
          <p:cNvSpPr>
            <a:spLocks noGrp="1"/>
          </p:cNvSpPr>
          <p:nvPr>
            <p:ph type="title"/>
          </p:nvPr>
        </p:nvSpPr>
        <p:spPr/>
        <p:txBody>
          <a:bodyPr/>
          <a:lstStyle/>
          <a:p>
            <a:r>
              <a:rPr lang="en-GB" dirty="0"/>
              <a:t>Acknowledgements</a:t>
            </a:r>
          </a:p>
        </p:txBody>
      </p:sp>
      <p:sp>
        <p:nvSpPr>
          <p:cNvPr id="4" name="Content Placeholder 3">
            <a:extLst>
              <a:ext uri="{FF2B5EF4-FFF2-40B4-BE49-F238E27FC236}">
                <a16:creationId xmlns:a16="http://schemas.microsoft.com/office/drawing/2014/main" id="{9F5D017C-1503-2F1D-ECC0-3F486BCB711B}"/>
              </a:ext>
            </a:extLst>
          </p:cNvPr>
          <p:cNvSpPr>
            <a:spLocks noGrp="1"/>
          </p:cNvSpPr>
          <p:nvPr>
            <p:ph idx="1"/>
          </p:nvPr>
        </p:nvSpPr>
        <p:spPr>
          <a:xfrm>
            <a:off x="8631906" y="2254053"/>
            <a:ext cx="1812373" cy="794584"/>
          </a:xfrm>
        </p:spPr>
        <p:txBody>
          <a:bodyPr>
            <a:normAutofit/>
          </a:bodyPr>
          <a:lstStyle/>
          <a:p>
            <a:pPr marL="0" indent="0">
              <a:buNone/>
            </a:pPr>
            <a:r>
              <a:rPr lang="en-GB" sz="2400" dirty="0">
                <a:solidFill>
                  <a:schemeClr val="tx1"/>
                </a:solidFill>
              </a:rPr>
              <a:t>Darush </a:t>
            </a:r>
            <a:r>
              <a:rPr lang="en-GB" sz="2400" dirty="0" err="1">
                <a:solidFill>
                  <a:schemeClr val="tx1"/>
                </a:solidFill>
              </a:rPr>
              <a:t>Attar-Zadeh</a:t>
            </a:r>
            <a:endParaRPr lang="en-GB" sz="2400" dirty="0">
              <a:solidFill>
                <a:schemeClr val="tx1"/>
              </a:solidFill>
            </a:endParaRPr>
          </a:p>
          <a:p>
            <a:pPr lvl="1"/>
            <a:endParaRPr lang="en-GB" dirty="0"/>
          </a:p>
          <a:p>
            <a:endParaRPr lang="en-GB" dirty="0">
              <a:solidFill>
                <a:schemeClr val="tx1"/>
              </a:solidFill>
            </a:endParaRPr>
          </a:p>
        </p:txBody>
      </p:sp>
      <p:sp>
        <p:nvSpPr>
          <p:cNvPr id="3" name="Text Placeholder 2">
            <a:extLst>
              <a:ext uri="{FF2B5EF4-FFF2-40B4-BE49-F238E27FC236}">
                <a16:creationId xmlns:a16="http://schemas.microsoft.com/office/drawing/2014/main" id="{3D466C64-D8C4-5C38-FE42-C91EE17B0646}"/>
              </a:ext>
            </a:extLst>
          </p:cNvPr>
          <p:cNvSpPr>
            <a:spLocks noGrp="1"/>
          </p:cNvSpPr>
          <p:nvPr>
            <p:ph type="body" idx="4294967295"/>
          </p:nvPr>
        </p:nvSpPr>
        <p:spPr>
          <a:xfrm>
            <a:off x="777922" y="1463475"/>
            <a:ext cx="5157788" cy="514350"/>
          </a:xfrm>
        </p:spPr>
        <p:txBody>
          <a:bodyPr/>
          <a:lstStyle/>
          <a:p>
            <a:pPr marL="0" indent="0">
              <a:buNone/>
            </a:pPr>
            <a:r>
              <a:rPr lang="en-GB" b="1" dirty="0">
                <a:solidFill>
                  <a:srgbClr val="003A56"/>
                </a:solidFill>
              </a:rPr>
              <a:t>Production team</a:t>
            </a:r>
          </a:p>
        </p:txBody>
      </p:sp>
      <p:sp>
        <p:nvSpPr>
          <p:cNvPr id="5" name="Text Placeholder 4">
            <a:extLst>
              <a:ext uri="{FF2B5EF4-FFF2-40B4-BE49-F238E27FC236}">
                <a16:creationId xmlns:a16="http://schemas.microsoft.com/office/drawing/2014/main" id="{98A33ABD-C565-72A3-9F06-A89EF7200BBB}"/>
              </a:ext>
            </a:extLst>
          </p:cNvPr>
          <p:cNvSpPr>
            <a:spLocks noGrp="1"/>
          </p:cNvSpPr>
          <p:nvPr>
            <p:ph type="body" sz="quarter" idx="4294967295"/>
          </p:nvPr>
        </p:nvSpPr>
        <p:spPr>
          <a:xfrm>
            <a:off x="7086466" y="1027906"/>
            <a:ext cx="3357812" cy="909226"/>
          </a:xfrm>
        </p:spPr>
        <p:txBody>
          <a:bodyPr>
            <a:noAutofit/>
          </a:bodyPr>
          <a:lstStyle/>
          <a:p>
            <a:pPr marL="0" indent="0">
              <a:buNone/>
            </a:pPr>
            <a:r>
              <a:rPr lang="en-GB" b="1" dirty="0">
                <a:solidFill>
                  <a:srgbClr val="003A56"/>
                </a:solidFill>
              </a:rPr>
              <a:t>Reviewers and content consultation</a:t>
            </a:r>
          </a:p>
        </p:txBody>
      </p:sp>
      <p:pic>
        <p:nvPicPr>
          <p:cNvPr id="1026" name="Picture 2">
            <a:extLst>
              <a:ext uri="{FF2B5EF4-FFF2-40B4-BE49-F238E27FC236}">
                <a16:creationId xmlns:a16="http://schemas.microsoft.com/office/drawing/2014/main" id="{A2231CB5-6C4C-54EF-BADC-F3AA67AA15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2" r="1" b="36666"/>
          <a:stretch/>
        </p:blipFill>
        <p:spPr bwMode="auto">
          <a:xfrm>
            <a:off x="838927" y="2064545"/>
            <a:ext cx="1172519" cy="1174984"/>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DABBE09-063E-8198-EFCE-77F2E442E4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6" r="7146" b="23334"/>
          <a:stretch/>
        </p:blipFill>
        <p:spPr bwMode="auto">
          <a:xfrm>
            <a:off x="848298" y="3399146"/>
            <a:ext cx="1181647" cy="1174984"/>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E2A2AD8-CE92-AF89-C838-35D3077AE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22" y="4767412"/>
            <a:ext cx="1215285" cy="1174983"/>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07CD90C-F19E-055E-EAE8-CD2D8AA24A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323" b="23276"/>
          <a:stretch/>
        </p:blipFill>
        <p:spPr bwMode="auto">
          <a:xfrm>
            <a:off x="3693335" y="2064545"/>
            <a:ext cx="1172519" cy="1175369"/>
          </a:xfrm>
          <a:prstGeom prst="ellipse">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623922D-A691-E44C-0B76-24E4739F7D3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634" b="27312"/>
          <a:stretch/>
        </p:blipFill>
        <p:spPr bwMode="auto">
          <a:xfrm>
            <a:off x="3690422" y="3396571"/>
            <a:ext cx="1175432" cy="1173600"/>
          </a:xfrm>
          <a:prstGeom prst="ellipse">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FFC79CD-F074-EF20-E9D7-77D5FE8FE85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012" t="6512" r="27614" b="40113"/>
          <a:stretch/>
        </p:blipFill>
        <p:spPr bwMode="auto">
          <a:xfrm>
            <a:off x="3692254" y="4768795"/>
            <a:ext cx="1173600" cy="1173600"/>
          </a:xfrm>
          <a:prstGeom prst="ellipse">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82576AB7-4C81-98B9-EBE5-FDF63371FFB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476" t="-106" r="10817" b="44399"/>
          <a:stretch/>
        </p:blipFill>
        <p:spPr bwMode="auto">
          <a:xfrm>
            <a:off x="7366074" y="2064545"/>
            <a:ext cx="1173600" cy="1173600"/>
          </a:xfrm>
          <a:prstGeom prst="ellipse">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336B8F97-F773-8521-B1A6-DA4EAC9BC64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779" b="28389"/>
          <a:stretch/>
        </p:blipFill>
        <p:spPr bwMode="auto">
          <a:xfrm>
            <a:off x="7366074" y="4770517"/>
            <a:ext cx="1171852" cy="1173600"/>
          </a:xfrm>
          <a:prstGeom prst="ellipse">
            <a:avLst/>
          </a:prstGeom>
          <a:noFill/>
          <a:extLst>
            <a:ext uri="{909E8E84-426E-40DD-AFC4-6F175D3DCCD1}">
              <a14:hiddenFill xmlns:a14="http://schemas.microsoft.com/office/drawing/2010/main">
                <a:solidFill>
                  <a:srgbClr val="FFFFFF"/>
                </a:solidFill>
              </a14:hiddenFill>
            </a:ext>
          </a:extLst>
        </p:spPr>
      </p:pic>
      <p:pic>
        <p:nvPicPr>
          <p:cNvPr id="1042" name="Picture 18" descr="Tricia Bryant - Executive Director - Primary Care ...">
            <a:extLst>
              <a:ext uri="{FF2B5EF4-FFF2-40B4-BE49-F238E27FC236}">
                <a16:creationId xmlns:a16="http://schemas.microsoft.com/office/drawing/2014/main" id="{4F925C36-EE66-88F7-8D64-9E35379D92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6074" y="3398129"/>
            <a:ext cx="1173600" cy="1173600"/>
          </a:xfrm>
          <a:prstGeom prst="ellipse">
            <a:avLst/>
          </a:prstGeom>
          <a:noFill/>
          <a:extLst>
            <a:ext uri="{909E8E84-426E-40DD-AFC4-6F175D3DCCD1}">
              <a14:hiddenFill xmlns:a14="http://schemas.microsoft.com/office/drawing/2010/main">
                <a:solidFill>
                  <a:srgbClr val="FFFFFF"/>
                </a:solidFill>
              </a14:hiddenFill>
            </a:ext>
          </a:extLst>
        </p:spPr>
      </p:pic>
      <p:sp>
        <p:nvSpPr>
          <p:cNvPr id="9" name="Content Placeholder 3">
            <a:extLst>
              <a:ext uri="{FF2B5EF4-FFF2-40B4-BE49-F238E27FC236}">
                <a16:creationId xmlns:a16="http://schemas.microsoft.com/office/drawing/2014/main" id="{17E9FF56-FF1B-0BDF-5F7B-C97175ED7EEA}"/>
              </a:ext>
            </a:extLst>
          </p:cNvPr>
          <p:cNvSpPr txBox="1">
            <a:spLocks/>
          </p:cNvSpPr>
          <p:nvPr/>
        </p:nvSpPr>
        <p:spPr>
          <a:xfrm>
            <a:off x="1734618" y="2383957"/>
            <a:ext cx="2016023" cy="810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dirty="0"/>
              <a:t>Frances Barrett</a:t>
            </a:r>
          </a:p>
          <a:p>
            <a:endParaRPr lang="en-GB" dirty="0"/>
          </a:p>
        </p:txBody>
      </p:sp>
      <p:sp>
        <p:nvSpPr>
          <p:cNvPr id="11" name="Content Placeholder 3">
            <a:extLst>
              <a:ext uri="{FF2B5EF4-FFF2-40B4-BE49-F238E27FC236}">
                <a16:creationId xmlns:a16="http://schemas.microsoft.com/office/drawing/2014/main" id="{694EF3BA-F846-94DE-573D-DB88B735BB86}"/>
              </a:ext>
            </a:extLst>
          </p:cNvPr>
          <p:cNvSpPr txBox="1">
            <a:spLocks/>
          </p:cNvSpPr>
          <p:nvPr/>
        </p:nvSpPr>
        <p:spPr>
          <a:xfrm>
            <a:off x="1601187" y="3663883"/>
            <a:ext cx="2016023" cy="810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dirty="0"/>
              <a:t>Helena Cummings</a:t>
            </a:r>
          </a:p>
          <a:p>
            <a:endParaRPr lang="en-GB" dirty="0"/>
          </a:p>
        </p:txBody>
      </p:sp>
      <p:sp>
        <p:nvSpPr>
          <p:cNvPr id="12" name="Content Placeholder 3">
            <a:extLst>
              <a:ext uri="{FF2B5EF4-FFF2-40B4-BE49-F238E27FC236}">
                <a16:creationId xmlns:a16="http://schemas.microsoft.com/office/drawing/2014/main" id="{ED4A1CAA-6610-12FF-AAF4-DFB182E89B1E}"/>
              </a:ext>
            </a:extLst>
          </p:cNvPr>
          <p:cNvSpPr txBox="1">
            <a:spLocks/>
          </p:cNvSpPr>
          <p:nvPr/>
        </p:nvSpPr>
        <p:spPr>
          <a:xfrm>
            <a:off x="1588727" y="5008638"/>
            <a:ext cx="2016023" cy="810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dirty="0"/>
              <a:t>Katherine Hickman</a:t>
            </a:r>
          </a:p>
          <a:p>
            <a:endParaRPr lang="en-GB" dirty="0"/>
          </a:p>
        </p:txBody>
      </p:sp>
      <p:sp>
        <p:nvSpPr>
          <p:cNvPr id="13" name="Content Placeholder 3">
            <a:extLst>
              <a:ext uri="{FF2B5EF4-FFF2-40B4-BE49-F238E27FC236}">
                <a16:creationId xmlns:a16="http://schemas.microsoft.com/office/drawing/2014/main" id="{75947F88-CF63-9AC2-AB8D-8E5B2979DE18}"/>
              </a:ext>
            </a:extLst>
          </p:cNvPr>
          <p:cNvSpPr txBox="1">
            <a:spLocks/>
          </p:cNvSpPr>
          <p:nvPr/>
        </p:nvSpPr>
        <p:spPr>
          <a:xfrm>
            <a:off x="4559125" y="2286794"/>
            <a:ext cx="2183293" cy="807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dirty="0"/>
              <a:t>Steve Holmes</a:t>
            </a:r>
          </a:p>
          <a:p>
            <a:endParaRPr lang="en-GB" dirty="0"/>
          </a:p>
        </p:txBody>
      </p:sp>
      <p:sp>
        <p:nvSpPr>
          <p:cNvPr id="14" name="Content Placeholder 3">
            <a:extLst>
              <a:ext uri="{FF2B5EF4-FFF2-40B4-BE49-F238E27FC236}">
                <a16:creationId xmlns:a16="http://schemas.microsoft.com/office/drawing/2014/main" id="{6D5092B7-1933-8CDA-54AD-F808CBB89994}"/>
              </a:ext>
            </a:extLst>
          </p:cNvPr>
          <p:cNvSpPr txBox="1">
            <a:spLocks/>
          </p:cNvSpPr>
          <p:nvPr/>
        </p:nvSpPr>
        <p:spPr>
          <a:xfrm>
            <a:off x="4541987" y="3663883"/>
            <a:ext cx="2183293" cy="807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dirty="0"/>
              <a:t>Nazir Hussain</a:t>
            </a:r>
          </a:p>
          <a:p>
            <a:endParaRPr lang="en-GB" dirty="0"/>
          </a:p>
        </p:txBody>
      </p:sp>
      <p:sp>
        <p:nvSpPr>
          <p:cNvPr id="15" name="Content Placeholder 3">
            <a:extLst>
              <a:ext uri="{FF2B5EF4-FFF2-40B4-BE49-F238E27FC236}">
                <a16:creationId xmlns:a16="http://schemas.microsoft.com/office/drawing/2014/main" id="{8257F1F2-7A18-7766-5134-BFFC9FF334BF}"/>
              </a:ext>
            </a:extLst>
          </p:cNvPr>
          <p:cNvSpPr txBox="1">
            <a:spLocks/>
          </p:cNvSpPr>
          <p:nvPr/>
        </p:nvSpPr>
        <p:spPr>
          <a:xfrm>
            <a:off x="4507355" y="5030911"/>
            <a:ext cx="2183293" cy="807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dirty="0"/>
              <a:t>Michelle O’Driscoll</a:t>
            </a:r>
          </a:p>
          <a:p>
            <a:endParaRPr lang="en-GB" dirty="0"/>
          </a:p>
        </p:txBody>
      </p:sp>
      <p:sp>
        <p:nvSpPr>
          <p:cNvPr id="16" name="Content Placeholder 3">
            <a:extLst>
              <a:ext uri="{FF2B5EF4-FFF2-40B4-BE49-F238E27FC236}">
                <a16:creationId xmlns:a16="http://schemas.microsoft.com/office/drawing/2014/main" id="{540701B5-50C6-3138-B440-E9862D65DA12}"/>
              </a:ext>
            </a:extLst>
          </p:cNvPr>
          <p:cNvSpPr txBox="1">
            <a:spLocks/>
          </p:cNvSpPr>
          <p:nvPr/>
        </p:nvSpPr>
        <p:spPr>
          <a:xfrm>
            <a:off x="8631905" y="3650005"/>
            <a:ext cx="1357545" cy="794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tx1"/>
                </a:solidFill>
              </a:rPr>
              <a:t>Tricia Bryant</a:t>
            </a:r>
          </a:p>
          <a:p>
            <a:pPr lvl="1"/>
            <a:endParaRPr lang="en-GB" dirty="0"/>
          </a:p>
          <a:p>
            <a:endParaRPr lang="en-GB" dirty="0">
              <a:solidFill>
                <a:schemeClr val="tx1"/>
              </a:solidFill>
            </a:endParaRPr>
          </a:p>
        </p:txBody>
      </p:sp>
      <p:sp>
        <p:nvSpPr>
          <p:cNvPr id="17" name="Content Placeholder 3">
            <a:extLst>
              <a:ext uri="{FF2B5EF4-FFF2-40B4-BE49-F238E27FC236}">
                <a16:creationId xmlns:a16="http://schemas.microsoft.com/office/drawing/2014/main" id="{46705125-8BD5-D92C-450B-5487F732335E}"/>
              </a:ext>
            </a:extLst>
          </p:cNvPr>
          <p:cNvSpPr txBox="1">
            <a:spLocks/>
          </p:cNvSpPr>
          <p:nvPr/>
        </p:nvSpPr>
        <p:spPr>
          <a:xfrm>
            <a:off x="8631905" y="5045958"/>
            <a:ext cx="1812373" cy="794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tx1"/>
                </a:solidFill>
              </a:rPr>
              <a:t>Deborah Leese </a:t>
            </a:r>
          </a:p>
          <a:p>
            <a:pPr lvl="1"/>
            <a:endParaRPr lang="en-GB" dirty="0"/>
          </a:p>
          <a:p>
            <a:endParaRPr lang="en-GB" dirty="0">
              <a:solidFill>
                <a:schemeClr val="tx1"/>
              </a:solidFill>
            </a:endParaRPr>
          </a:p>
        </p:txBody>
      </p:sp>
      <p:sp>
        <p:nvSpPr>
          <p:cNvPr id="18" name="Rectangle 17">
            <a:extLst>
              <a:ext uri="{FF2B5EF4-FFF2-40B4-BE49-F238E27FC236}">
                <a16:creationId xmlns:a16="http://schemas.microsoft.com/office/drawing/2014/main" id="{E0B704D9-2DC9-0ACB-C101-A1A223FD79BD}"/>
              </a:ext>
            </a:extLst>
          </p:cNvPr>
          <p:cNvSpPr/>
          <p:nvPr/>
        </p:nvSpPr>
        <p:spPr>
          <a:xfrm>
            <a:off x="6690648" y="2064545"/>
            <a:ext cx="254682" cy="377427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F1192C6-6AB6-6C79-6D4B-41B28C552706}"/>
              </a:ext>
            </a:extLst>
          </p:cNvPr>
          <p:cNvSpPr txBox="1"/>
          <p:nvPr/>
        </p:nvSpPr>
        <p:spPr>
          <a:xfrm>
            <a:off x="9849678" y="4688244"/>
            <a:ext cx="2342322" cy="1477328"/>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Primary Care Respiratory Society is grateful to its corporate supporters including AstraZeneca UK Ltd, Chiesi Ltd, GlaxoSmithKline (GSK) plc and Lupin Healthcare Limited, for their financial support which supports the core activities of the Charity and allows PCRS to make its services either freely available or at greatly reduced rates to its members. Corporate sponsors have no input into the content of PCRS resources. </a:t>
            </a:r>
            <a:endParaRPr lang="en-GB" sz="105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35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F1759-C4B5-A25B-09F6-C20D7D07477C}"/>
            </a:ext>
          </a:extLst>
        </p:cNvPr>
        <p:cNvGrpSpPr/>
        <p:nvPr/>
      </p:nvGrpSpPr>
      <p:grpSpPr>
        <a:xfrm>
          <a:off x="0" y="0"/>
          <a:ext cx="0" cy="0"/>
          <a:chOff x="0" y="0"/>
          <a:chExt cx="0" cy="0"/>
        </a:xfrm>
      </p:grpSpPr>
      <p:sp>
        <p:nvSpPr>
          <p:cNvPr id="46" name="Isosceles Triangle 45">
            <a:extLst>
              <a:ext uri="{FF2B5EF4-FFF2-40B4-BE49-F238E27FC236}">
                <a16:creationId xmlns:a16="http://schemas.microsoft.com/office/drawing/2014/main" id="{C303AB40-75A4-F633-6DB2-B0360B878447}"/>
              </a:ext>
            </a:extLst>
          </p:cNvPr>
          <p:cNvSpPr/>
          <p:nvPr/>
        </p:nvSpPr>
        <p:spPr>
          <a:xfrm>
            <a:off x="-423862" y="5026572"/>
            <a:ext cx="1997166" cy="1103109"/>
          </a:xfrm>
          <a:prstGeom prst="triangle">
            <a:avLst>
              <a:gd name="adj" fmla="val 100000"/>
            </a:avLst>
          </a:prstGeom>
          <a:solidFill>
            <a:srgbClr val="617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Isosceles Triangle 43">
            <a:extLst>
              <a:ext uri="{FF2B5EF4-FFF2-40B4-BE49-F238E27FC236}">
                <a16:creationId xmlns:a16="http://schemas.microsoft.com/office/drawing/2014/main" id="{74864AD6-1D1C-60AA-4D41-578172A0850C}"/>
              </a:ext>
            </a:extLst>
          </p:cNvPr>
          <p:cNvSpPr/>
          <p:nvPr/>
        </p:nvSpPr>
        <p:spPr>
          <a:xfrm rot="16506773">
            <a:off x="8254803" y="81111"/>
            <a:ext cx="3672663" cy="5771194"/>
          </a:xfrm>
          <a:prstGeom prst="triangle">
            <a:avLst/>
          </a:prstGeom>
          <a:solidFill>
            <a:srgbClr val="003A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Picture 42" descr="A cartoon of people standing in front of a sign&#10;&#10;AI-generated content may be incorrect.">
            <a:extLst>
              <a:ext uri="{FF2B5EF4-FFF2-40B4-BE49-F238E27FC236}">
                <a16:creationId xmlns:a16="http://schemas.microsoft.com/office/drawing/2014/main" id="{B5857E05-4EA9-D511-9202-C7FDF850AC46}"/>
              </a:ext>
            </a:extLst>
          </p:cNvPr>
          <p:cNvPicPr>
            <a:picLocks noChangeAspect="1"/>
          </p:cNvPicPr>
          <p:nvPr/>
        </p:nvPicPr>
        <p:blipFill>
          <a:blip r:embed="rId3">
            <a:extLst>
              <a:ext uri="{28A0092B-C50C-407E-A947-70E740481C1C}">
                <a14:useLocalDpi xmlns:a14="http://schemas.microsoft.com/office/drawing/2010/main" val="0"/>
              </a:ext>
            </a:extLst>
          </a:blip>
          <a:srcRect b="9320"/>
          <a:stretch/>
        </p:blipFill>
        <p:spPr>
          <a:xfrm>
            <a:off x="1573303" y="1434297"/>
            <a:ext cx="9205187" cy="4695385"/>
          </a:xfrm>
          <a:prstGeom prst="rect">
            <a:avLst/>
          </a:prstGeom>
        </p:spPr>
      </p:pic>
      <p:sp>
        <p:nvSpPr>
          <p:cNvPr id="47" name="Rectangle 46">
            <a:extLst>
              <a:ext uri="{FF2B5EF4-FFF2-40B4-BE49-F238E27FC236}">
                <a16:creationId xmlns:a16="http://schemas.microsoft.com/office/drawing/2014/main" id="{3A56B9DF-F2E0-884E-289E-A0D38809BDE7}"/>
              </a:ext>
            </a:extLst>
          </p:cNvPr>
          <p:cNvSpPr/>
          <p:nvPr/>
        </p:nvSpPr>
        <p:spPr>
          <a:xfrm>
            <a:off x="-640080" y="1367372"/>
            <a:ext cx="13921740" cy="4788629"/>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0" name="Group 39">
            <a:extLst>
              <a:ext uri="{FF2B5EF4-FFF2-40B4-BE49-F238E27FC236}">
                <a16:creationId xmlns:a16="http://schemas.microsoft.com/office/drawing/2014/main" id="{BCCC9F0F-68E9-3662-8054-70ADA0493B16}"/>
              </a:ext>
            </a:extLst>
          </p:cNvPr>
          <p:cNvGrpSpPr/>
          <p:nvPr/>
        </p:nvGrpSpPr>
        <p:grpSpPr>
          <a:xfrm>
            <a:off x="7751481" y="147648"/>
            <a:ext cx="2167200" cy="2167600"/>
            <a:chOff x="7774341" y="261948"/>
            <a:chExt cx="2167200" cy="2167600"/>
          </a:xfrm>
        </p:grpSpPr>
        <p:grpSp>
          <p:nvGrpSpPr>
            <p:cNvPr id="28" name="Group 27">
              <a:extLst>
                <a:ext uri="{FF2B5EF4-FFF2-40B4-BE49-F238E27FC236}">
                  <a16:creationId xmlns:a16="http://schemas.microsoft.com/office/drawing/2014/main" id="{D15DC841-9FF5-998C-2DC3-65C5898FC910}"/>
                </a:ext>
              </a:extLst>
            </p:cNvPr>
            <p:cNvGrpSpPr/>
            <p:nvPr/>
          </p:nvGrpSpPr>
          <p:grpSpPr>
            <a:xfrm>
              <a:off x="7774341" y="261948"/>
              <a:ext cx="2167200" cy="2167600"/>
              <a:chOff x="6511472" y="3986471"/>
              <a:chExt cx="2167200" cy="2167600"/>
            </a:xfrm>
            <a:solidFill>
              <a:srgbClr val="DBE2E6"/>
            </a:solidFill>
          </p:grpSpPr>
          <p:sp>
            <p:nvSpPr>
              <p:cNvPr id="25" name="Oval 24">
                <a:extLst>
                  <a:ext uri="{FF2B5EF4-FFF2-40B4-BE49-F238E27FC236}">
                    <a16:creationId xmlns:a16="http://schemas.microsoft.com/office/drawing/2014/main" id="{7292AE15-69FD-E0BD-551E-FB74B01AC901}"/>
                  </a:ext>
                </a:extLst>
              </p:cNvPr>
              <p:cNvSpPr/>
              <p:nvPr/>
            </p:nvSpPr>
            <p:spPr>
              <a:xfrm>
                <a:off x="6511472" y="3986471"/>
                <a:ext cx="2167200" cy="2167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77AF771A-78D9-DF01-098D-AD9E3211FB03}"/>
                  </a:ext>
                </a:extLst>
              </p:cNvPr>
              <p:cNvSpPr txBox="1"/>
              <p:nvPr/>
            </p:nvSpPr>
            <p:spPr>
              <a:xfrm>
                <a:off x="6701814" y="4076233"/>
                <a:ext cx="1786515" cy="1015663"/>
              </a:xfrm>
              <a:prstGeom prst="rect">
                <a:avLst/>
              </a:prstGeom>
              <a:noFill/>
            </p:spPr>
            <p:txBody>
              <a:bodyPr wrap="square">
                <a:spAutoFit/>
              </a:bodyPr>
              <a:lstStyle/>
              <a:p>
                <a:pPr algn="ctr"/>
                <a:r>
                  <a:rPr lang="en-US" sz="2000" b="1" dirty="0">
                    <a:solidFill>
                      <a:srgbClr val="003A56"/>
                    </a:solidFill>
                    <a:latin typeface="Calibri" panose="020F0502020204030204" pitchFamily="34" charset="0"/>
                    <a:cs typeface="Calibri" panose="020F0502020204030204" pitchFamily="34" charset="0"/>
                  </a:rPr>
                  <a:t>Reduce avoidable asthma deaths</a:t>
                </a:r>
              </a:p>
            </p:txBody>
          </p:sp>
        </p:grpSp>
        <p:pic>
          <p:nvPicPr>
            <p:cNvPr id="37" name="Picture 36" descr="A group of yellow and red signs&#10;&#10;AI-generated content may be incorrect.">
              <a:extLst>
                <a:ext uri="{FF2B5EF4-FFF2-40B4-BE49-F238E27FC236}">
                  <a16:creationId xmlns:a16="http://schemas.microsoft.com/office/drawing/2014/main" id="{A01F2C66-A3EB-CD96-847B-7F40098B1696}"/>
                </a:ext>
              </a:extLst>
            </p:cNvPr>
            <p:cNvPicPr>
              <a:picLocks noChangeAspect="1"/>
            </p:cNvPicPr>
            <p:nvPr/>
          </p:nvPicPr>
          <p:blipFill>
            <a:blip r:embed="rId4">
              <a:extLst>
                <a:ext uri="{28A0092B-C50C-407E-A947-70E740481C1C}">
                  <a14:useLocalDpi xmlns:a14="http://schemas.microsoft.com/office/drawing/2010/main" val="0"/>
                </a:ext>
              </a:extLst>
            </a:blip>
            <a:srcRect l="4463" t="15824" r="52116" b="15751"/>
            <a:stretch/>
          </p:blipFill>
          <p:spPr>
            <a:xfrm>
              <a:off x="8417564" y="1348417"/>
              <a:ext cx="805565" cy="714042"/>
            </a:xfrm>
            <a:prstGeom prst="rect">
              <a:avLst/>
            </a:prstGeom>
          </p:spPr>
        </p:pic>
      </p:grpSp>
      <p:sp>
        <p:nvSpPr>
          <p:cNvPr id="3" name="TextBox 2">
            <a:extLst>
              <a:ext uri="{FF2B5EF4-FFF2-40B4-BE49-F238E27FC236}">
                <a16:creationId xmlns:a16="http://schemas.microsoft.com/office/drawing/2014/main" id="{327ABD80-315B-26BC-6AD3-69A7C5E4E7FF}"/>
              </a:ext>
            </a:extLst>
          </p:cNvPr>
          <p:cNvSpPr txBox="1"/>
          <p:nvPr/>
        </p:nvSpPr>
        <p:spPr>
          <a:xfrm>
            <a:off x="472310" y="343342"/>
            <a:ext cx="6300316" cy="1138773"/>
          </a:xfrm>
          <a:prstGeom prst="rect">
            <a:avLst/>
          </a:prstGeom>
          <a:noFill/>
        </p:spPr>
        <p:txBody>
          <a:bodyPr wrap="square" rtlCol="0">
            <a:spAutoFit/>
          </a:bodyPr>
          <a:lstStyle/>
          <a:p>
            <a:r>
              <a:rPr lang="en-US" sz="3400" b="1" dirty="0">
                <a:solidFill>
                  <a:srgbClr val="617C00"/>
                </a:solidFill>
                <a:latin typeface="Calibri" panose="020F0502020204030204" pitchFamily="34" charset="0"/>
                <a:cs typeface="Calibri" panose="020F0502020204030204" pitchFamily="34" charset="0"/>
              </a:rPr>
              <a:t>Why do we need to do something about asthma?</a:t>
            </a:r>
          </a:p>
        </p:txBody>
      </p:sp>
      <p:grpSp>
        <p:nvGrpSpPr>
          <p:cNvPr id="30" name="Group 29">
            <a:extLst>
              <a:ext uri="{FF2B5EF4-FFF2-40B4-BE49-F238E27FC236}">
                <a16:creationId xmlns:a16="http://schemas.microsoft.com/office/drawing/2014/main" id="{09075F96-F2A1-293D-9EFF-D346E9F43DB0}"/>
              </a:ext>
            </a:extLst>
          </p:cNvPr>
          <p:cNvGrpSpPr/>
          <p:nvPr/>
        </p:nvGrpSpPr>
        <p:grpSpPr>
          <a:xfrm>
            <a:off x="514916" y="1674124"/>
            <a:ext cx="2230586" cy="2208859"/>
            <a:chOff x="154501" y="1762891"/>
            <a:chExt cx="2230586" cy="2208859"/>
          </a:xfrm>
        </p:grpSpPr>
        <p:sp>
          <p:nvSpPr>
            <p:cNvPr id="4" name="Oval 3">
              <a:extLst>
                <a:ext uri="{FF2B5EF4-FFF2-40B4-BE49-F238E27FC236}">
                  <a16:creationId xmlns:a16="http://schemas.microsoft.com/office/drawing/2014/main" id="{A668A07D-CA28-777F-DFA6-108CE8ACF526}"/>
                </a:ext>
              </a:extLst>
            </p:cNvPr>
            <p:cNvSpPr/>
            <p:nvPr/>
          </p:nvSpPr>
          <p:spPr>
            <a:xfrm>
              <a:off x="197790" y="1762891"/>
              <a:ext cx="2167200" cy="21676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9E8F7231-D62F-FEF5-A058-BF2E8F2E0484}"/>
                </a:ext>
              </a:extLst>
            </p:cNvPr>
            <p:cNvSpPr txBox="1"/>
            <p:nvPr/>
          </p:nvSpPr>
          <p:spPr>
            <a:xfrm>
              <a:off x="217887" y="1828894"/>
              <a:ext cx="2167200" cy="1015663"/>
            </a:xfrm>
            <a:prstGeom prst="rect">
              <a:avLst/>
            </a:prstGeom>
            <a:noFill/>
          </p:spPr>
          <p:txBody>
            <a:bodyPr wrap="square" rtlCol="0">
              <a:spAutoFit/>
            </a:bodyPr>
            <a:lstStyle/>
            <a:p>
              <a:pPr algn="ctr"/>
              <a:r>
                <a:rPr lang="en-US" sz="2000" b="1" dirty="0">
                  <a:solidFill>
                    <a:srgbClr val="003A56"/>
                  </a:solidFill>
                  <a:latin typeface="Calibri" panose="020F0502020204030204" pitchFamily="34" charset="0"/>
                  <a:cs typeface="Calibri" panose="020F0502020204030204" pitchFamily="34" charset="0"/>
                </a:rPr>
                <a:t>Reduce overarching healthcare costs</a:t>
              </a:r>
            </a:p>
          </p:txBody>
        </p:sp>
        <p:pic>
          <p:nvPicPr>
            <p:cNvPr id="8" name="Picture 7" descr="A yellow and green taxi car with a dollar sign and coins&#10;&#10;AI-generated content may be incorrect.">
              <a:extLst>
                <a:ext uri="{FF2B5EF4-FFF2-40B4-BE49-F238E27FC236}">
                  <a16:creationId xmlns:a16="http://schemas.microsoft.com/office/drawing/2014/main" id="{97E61585-9BE8-0D45-5379-09D56E05435E}"/>
                </a:ext>
              </a:extLst>
            </p:cNvPr>
            <p:cNvPicPr>
              <a:picLocks noChangeAspect="1"/>
            </p:cNvPicPr>
            <p:nvPr/>
          </p:nvPicPr>
          <p:blipFill>
            <a:blip r:embed="rId5">
              <a:extLst>
                <a:ext uri="{28A0092B-C50C-407E-A947-70E740481C1C}">
                  <a14:useLocalDpi xmlns:a14="http://schemas.microsoft.com/office/drawing/2010/main" val="0"/>
                </a:ext>
              </a:extLst>
            </a:blip>
            <a:srcRect l="4079" t="5528" r="51470" b="52218"/>
            <a:stretch/>
          </p:blipFill>
          <p:spPr>
            <a:xfrm>
              <a:off x="154501" y="2858972"/>
              <a:ext cx="2081078" cy="1112778"/>
            </a:xfrm>
            <a:prstGeom prst="rect">
              <a:avLst/>
            </a:prstGeom>
          </p:spPr>
        </p:pic>
      </p:grpSp>
      <p:grpSp>
        <p:nvGrpSpPr>
          <p:cNvPr id="34" name="Group 33">
            <a:extLst>
              <a:ext uri="{FF2B5EF4-FFF2-40B4-BE49-F238E27FC236}">
                <a16:creationId xmlns:a16="http://schemas.microsoft.com/office/drawing/2014/main" id="{196A1A08-7BA2-F2B5-A2B5-8E47CA063B99}"/>
              </a:ext>
            </a:extLst>
          </p:cNvPr>
          <p:cNvGrpSpPr/>
          <p:nvPr/>
        </p:nvGrpSpPr>
        <p:grpSpPr>
          <a:xfrm>
            <a:off x="8945458" y="4069569"/>
            <a:ext cx="2167200" cy="2309187"/>
            <a:chOff x="9490989" y="4061224"/>
            <a:chExt cx="2167200" cy="2309187"/>
          </a:xfrm>
        </p:grpSpPr>
        <p:sp>
          <p:nvSpPr>
            <p:cNvPr id="11" name="Oval 10">
              <a:extLst>
                <a:ext uri="{FF2B5EF4-FFF2-40B4-BE49-F238E27FC236}">
                  <a16:creationId xmlns:a16="http://schemas.microsoft.com/office/drawing/2014/main" id="{985552C8-8E83-F58F-1B49-27D224FE8D8D}"/>
                </a:ext>
              </a:extLst>
            </p:cNvPr>
            <p:cNvSpPr/>
            <p:nvPr/>
          </p:nvSpPr>
          <p:spPr>
            <a:xfrm>
              <a:off x="9490989" y="4061224"/>
              <a:ext cx="2167200" cy="21676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AE9E7585-BBDD-8E1F-5751-AD65407A4706}"/>
                </a:ext>
              </a:extLst>
            </p:cNvPr>
            <p:cNvSpPr txBox="1"/>
            <p:nvPr/>
          </p:nvSpPr>
          <p:spPr>
            <a:xfrm>
              <a:off x="9490989" y="4132495"/>
              <a:ext cx="2167200" cy="1477328"/>
            </a:xfrm>
            <a:prstGeom prst="rect">
              <a:avLst/>
            </a:prstGeom>
            <a:noFill/>
          </p:spPr>
          <p:txBody>
            <a:bodyPr wrap="square">
              <a:spAutoFit/>
            </a:bodyPr>
            <a:lstStyle/>
            <a:p>
              <a:pPr algn="ctr"/>
              <a:r>
                <a:rPr lang="en-US" sz="1800" b="1" dirty="0">
                  <a:solidFill>
                    <a:srgbClr val="003A56"/>
                  </a:solidFill>
                  <a:latin typeface="Calibri" panose="020F0502020204030204" pitchFamily="34" charset="0"/>
                  <a:cs typeface="Calibri" panose="020F0502020204030204" pitchFamily="34" charset="0"/>
                </a:rPr>
                <a:t>Reduce inappropriate prescribing and associated risks and costs</a:t>
              </a:r>
            </a:p>
          </p:txBody>
        </p:sp>
        <p:pic>
          <p:nvPicPr>
            <p:cNvPr id="16" name="Picture 15" descr="A clipboard and pills&#10;&#10;AI-generated content may be incorrect.">
              <a:extLst>
                <a:ext uri="{FF2B5EF4-FFF2-40B4-BE49-F238E27FC236}">
                  <a16:creationId xmlns:a16="http://schemas.microsoft.com/office/drawing/2014/main" id="{94DC8A5B-10C2-1BBB-B9C6-09CC49FB7228}"/>
                </a:ext>
              </a:extLst>
            </p:cNvPr>
            <p:cNvPicPr>
              <a:picLocks noChangeAspect="1"/>
            </p:cNvPicPr>
            <p:nvPr/>
          </p:nvPicPr>
          <p:blipFill>
            <a:blip r:embed="rId6">
              <a:extLst>
                <a:ext uri="{28A0092B-C50C-407E-A947-70E740481C1C}">
                  <a14:useLocalDpi xmlns:a14="http://schemas.microsoft.com/office/drawing/2010/main" val="0"/>
                </a:ext>
              </a:extLst>
            </a:blip>
            <a:srcRect l="3723" t="24856" r="57697" b="16554"/>
            <a:stretch/>
          </p:blipFill>
          <p:spPr>
            <a:xfrm>
              <a:off x="9518775" y="5236749"/>
              <a:ext cx="1327097" cy="1133662"/>
            </a:xfrm>
            <a:prstGeom prst="rect">
              <a:avLst/>
            </a:prstGeom>
          </p:spPr>
        </p:pic>
      </p:grpSp>
      <p:grpSp>
        <p:nvGrpSpPr>
          <p:cNvPr id="33" name="Group 32">
            <a:extLst>
              <a:ext uri="{FF2B5EF4-FFF2-40B4-BE49-F238E27FC236}">
                <a16:creationId xmlns:a16="http://schemas.microsoft.com/office/drawing/2014/main" id="{D818A486-E2FF-CEF2-BC64-D46CC9AE3B52}"/>
              </a:ext>
            </a:extLst>
          </p:cNvPr>
          <p:cNvGrpSpPr/>
          <p:nvPr/>
        </p:nvGrpSpPr>
        <p:grpSpPr>
          <a:xfrm>
            <a:off x="9613005" y="1762891"/>
            <a:ext cx="2167200" cy="2495865"/>
            <a:chOff x="9570855" y="1762891"/>
            <a:chExt cx="2167200" cy="2495865"/>
          </a:xfrm>
        </p:grpSpPr>
        <p:sp>
          <p:nvSpPr>
            <p:cNvPr id="10" name="Oval 9">
              <a:extLst>
                <a:ext uri="{FF2B5EF4-FFF2-40B4-BE49-F238E27FC236}">
                  <a16:creationId xmlns:a16="http://schemas.microsoft.com/office/drawing/2014/main" id="{5D260A42-E543-0790-5435-A34F9E93DDB4}"/>
                </a:ext>
              </a:extLst>
            </p:cNvPr>
            <p:cNvSpPr/>
            <p:nvPr/>
          </p:nvSpPr>
          <p:spPr>
            <a:xfrm>
              <a:off x="9570855" y="1762891"/>
              <a:ext cx="2167200" cy="21676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46CB7C5-28B8-4F5D-8AA4-23450117368B}"/>
                </a:ext>
              </a:extLst>
            </p:cNvPr>
            <p:cNvSpPr txBox="1"/>
            <p:nvPr/>
          </p:nvSpPr>
          <p:spPr>
            <a:xfrm>
              <a:off x="9673975" y="1771329"/>
              <a:ext cx="1960959" cy="1323439"/>
            </a:xfrm>
            <a:prstGeom prst="rect">
              <a:avLst/>
            </a:prstGeom>
            <a:noFill/>
          </p:spPr>
          <p:txBody>
            <a:bodyPr wrap="square" rtlCol="0">
              <a:spAutoFit/>
            </a:bodyPr>
            <a:lstStyle/>
            <a:p>
              <a:pPr algn="ctr"/>
              <a:r>
                <a:rPr lang="en-US" sz="2000" b="1" dirty="0">
                  <a:solidFill>
                    <a:srgbClr val="003A56"/>
                  </a:solidFill>
                  <a:latin typeface="Calibri" panose="020F0502020204030204" pitchFamily="34" charset="0"/>
                  <a:cs typeface="Calibri" panose="020F0502020204030204" pitchFamily="34" charset="0"/>
                </a:rPr>
                <a:t>Reduce avoidable hospital admissions </a:t>
              </a:r>
            </a:p>
          </p:txBody>
        </p:sp>
        <p:pic>
          <p:nvPicPr>
            <p:cNvPr id="20" name="Picture 19" descr="A green and white hospital building with a cross sign&#10;&#10;AI-generated content may be incorrect.">
              <a:extLst>
                <a:ext uri="{FF2B5EF4-FFF2-40B4-BE49-F238E27FC236}">
                  <a16:creationId xmlns:a16="http://schemas.microsoft.com/office/drawing/2014/main" id="{45BFDC31-A454-E70E-4F14-9B2BE1C0B9B1}"/>
                </a:ext>
              </a:extLst>
            </p:cNvPr>
            <p:cNvPicPr>
              <a:picLocks noChangeAspect="1"/>
            </p:cNvPicPr>
            <p:nvPr/>
          </p:nvPicPr>
          <p:blipFill>
            <a:blip r:embed="rId7">
              <a:extLst>
                <a:ext uri="{28A0092B-C50C-407E-A947-70E740481C1C}">
                  <a14:useLocalDpi xmlns:a14="http://schemas.microsoft.com/office/drawing/2010/main" val="0"/>
                </a:ext>
              </a:extLst>
            </a:blip>
            <a:srcRect l="62473" t="9175"/>
            <a:stretch/>
          </p:blipFill>
          <p:spPr>
            <a:xfrm rot="2395513">
              <a:off x="10058613" y="3008176"/>
              <a:ext cx="918607" cy="1250580"/>
            </a:xfrm>
            <a:prstGeom prst="rect">
              <a:avLst/>
            </a:prstGeom>
          </p:spPr>
        </p:pic>
      </p:grpSp>
      <p:grpSp>
        <p:nvGrpSpPr>
          <p:cNvPr id="41" name="Group 40">
            <a:extLst>
              <a:ext uri="{FF2B5EF4-FFF2-40B4-BE49-F238E27FC236}">
                <a16:creationId xmlns:a16="http://schemas.microsoft.com/office/drawing/2014/main" id="{88B69EFB-5BEB-FE3C-43B0-7C73135E7EAB}"/>
              </a:ext>
            </a:extLst>
          </p:cNvPr>
          <p:cNvGrpSpPr/>
          <p:nvPr/>
        </p:nvGrpSpPr>
        <p:grpSpPr>
          <a:xfrm>
            <a:off x="4073851" y="3882983"/>
            <a:ext cx="2167200" cy="2167600"/>
            <a:chOff x="4134934" y="4645544"/>
            <a:chExt cx="2167200" cy="2167600"/>
          </a:xfrm>
        </p:grpSpPr>
        <p:grpSp>
          <p:nvGrpSpPr>
            <p:cNvPr id="27" name="Group 26">
              <a:extLst>
                <a:ext uri="{FF2B5EF4-FFF2-40B4-BE49-F238E27FC236}">
                  <a16:creationId xmlns:a16="http://schemas.microsoft.com/office/drawing/2014/main" id="{F2FFB995-4E5F-B730-D81B-6DEDAB1B9A46}"/>
                </a:ext>
              </a:extLst>
            </p:cNvPr>
            <p:cNvGrpSpPr/>
            <p:nvPr/>
          </p:nvGrpSpPr>
          <p:grpSpPr>
            <a:xfrm>
              <a:off x="4134934" y="4645544"/>
              <a:ext cx="2167200" cy="2167600"/>
              <a:chOff x="2746475" y="1693519"/>
              <a:chExt cx="2167200" cy="2167600"/>
            </a:xfrm>
          </p:grpSpPr>
          <p:sp>
            <p:nvSpPr>
              <p:cNvPr id="23" name="Oval 22">
                <a:extLst>
                  <a:ext uri="{FF2B5EF4-FFF2-40B4-BE49-F238E27FC236}">
                    <a16:creationId xmlns:a16="http://schemas.microsoft.com/office/drawing/2014/main" id="{37B07EB5-DF61-9BDD-3356-5F667165C90D}"/>
                  </a:ext>
                </a:extLst>
              </p:cNvPr>
              <p:cNvSpPr/>
              <p:nvPr/>
            </p:nvSpPr>
            <p:spPr>
              <a:xfrm>
                <a:off x="2746475" y="1693519"/>
                <a:ext cx="2167200" cy="21676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29BEB381-C51B-248A-071F-C52752A9B260}"/>
                  </a:ext>
                </a:extLst>
              </p:cNvPr>
              <p:cNvSpPr txBox="1"/>
              <p:nvPr/>
            </p:nvSpPr>
            <p:spPr>
              <a:xfrm>
                <a:off x="2876044" y="1858860"/>
                <a:ext cx="1908061" cy="1015663"/>
              </a:xfrm>
              <a:prstGeom prst="rect">
                <a:avLst/>
              </a:prstGeom>
              <a:noFill/>
            </p:spPr>
            <p:txBody>
              <a:bodyPr wrap="square" rtlCol="0">
                <a:spAutoFit/>
              </a:bodyPr>
              <a:lstStyle/>
              <a:p>
                <a:pPr algn="ctr"/>
                <a:r>
                  <a:rPr lang="en-US" sz="2000" b="1" dirty="0">
                    <a:solidFill>
                      <a:srgbClr val="003A56"/>
                    </a:solidFill>
                    <a:latin typeface="Calibri" panose="020F0502020204030204" pitchFamily="34" charset="0"/>
                    <a:cs typeface="Calibri" panose="020F0502020204030204" pitchFamily="34" charset="0"/>
                  </a:rPr>
                  <a:t>Supporting early &amp; accurate diagnosis</a:t>
                </a:r>
              </a:p>
            </p:txBody>
          </p:sp>
        </p:grpSp>
        <p:pic>
          <p:nvPicPr>
            <p:cNvPr id="39" name="Picture 38" descr="A red and white target with a blue arrow&#10;&#10;AI-generated content may be incorrect.">
              <a:extLst>
                <a:ext uri="{FF2B5EF4-FFF2-40B4-BE49-F238E27FC236}">
                  <a16:creationId xmlns:a16="http://schemas.microsoft.com/office/drawing/2014/main" id="{F41EBA30-8D54-4E49-FB59-6E9D09A090BC}"/>
                </a:ext>
              </a:extLst>
            </p:cNvPr>
            <p:cNvPicPr>
              <a:picLocks noChangeAspect="1"/>
            </p:cNvPicPr>
            <p:nvPr/>
          </p:nvPicPr>
          <p:blipFill>
            <a:blip r:embed="rId8">
              <a:extLst>
                <a:ext uri="{28A0092B-C50C-407E-A947-70E740481C1C}">
                  <a14:useLocalDpi xmlns:a14="http://schemas.microsoft.com/office/drawing/2010/main" val="0"/>
                </a:ext>
              </a:extLst>
            </a:blip>
            <a:srcRect t="10811" r="42249"/>
            <a:stretch/>
          </p:blipFill>
          <p:spPr>
            <a:xfrm>
              <a:off x="4642099" y="5782547"/>
              <a:ext cx="1169160" cy="1015663"/>
            </a:xfrm>
            <a:prstGeom prst="rect">
              <a:avLst/>
            </a:prstGeom>
          </p:spPr>
        </p:pic>
      </p:grpSp>
      <p:grpSp>
        <p:nvGrpSpPr>
          <p:cNvPr id="12" name="Group 11">
            <a:extLst>
              <a:ext uri="{FF2B5EF4-FFF2-40B4-BE49-F238E27FC236}">
                <a16:creationId xmlns:a16="http://schemas.microsoft.com/office/drawing/2014/main" id="{BF481BFC-17FB-4348-01C5-12919B8865A9}"/>
              </a:ext>
            </a:extLst>
          </p:cNvPr>
          <p:cNvGrpSpPr/>
          <p:nvPr/>
        </p:nvGrpSpPr>
        <p:grpSpPr>
          <a:xfrm>
            <a:off x="382109" y="4061224"/>
            <a:ext cx="2355088" cy="2167600"/>
            <a:chOff x="0" y="3772090"/>
            <a:chExt cx="2355088" cy="2167600"/>
          </a:xfrm>
        </p:grpSpPr>
        <p:sp>
          <p:nvSpPr>
            <p:cNvPr id="6" name="Oval 5">
              <a:extLst>
                <a:ext uri="{FF2B5EF4-FFF2-40B4-BE49-F238E27FC236}">
                  <a16:creationId xmlns:a16="http://schemas.microsoft.com/office/drawing/2014/main" id="{7049D061-FC54-DAB2-A890-1E3208E3EBB0}"/>
                </a:ext>
              </a:extLst>
            </p:cNvPr>
            <p:cNvSpPr/>
            <p:nvPr/>
          </p:nvSpPr>
          <p:spPr>
            <a:xfrm>
              <a:off x="111668" y="3772090"/>
              <a:ext cx="2167200" cy="21676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D40F2D0D-F266-1FA2-6C8F-93292E17AB3F}"/>
                </a:ext>
              </a:extLst>
            </p:cNvPr>
            <p:cNvSpPr txBox="1"/>
            <p:nvPr/>
          </p:nvSpPr>
          <p:spPr>
            <a:xfrm>
              <a:off x="0" y="3848579"/>
              <a:ext cx="2355088" cy="1015663"/>
            </a:xfrm>
            <a:prstGeom prst="rect">
              <a:avLst/>
            </a:prstGeom>
            <a:noFill/>
          </p:spPr>
          <p:txBody>
            <a:bodyPr wrap="square">
              <a:spAutoFit/>
            </a:bodyPr>
            <a:lstStyle/>
            <a:p>
              <a:pPr algn="ctr"/>
              <a:r>
                <a:rPr lang="en-US" sz="2000" b="1" dirty="0">
                  <a:solidFill>
                    <a:srgbClr val="003A56"/>
                  </a:solidFill>
                  <a:latin typeface="Calibri" panose="020F0502020204030204" pitchFamily="34" charset="0"/>
                  <a:cs typeface="Calibri" panose="020F0502020204030204" pitchFamily="34" charset="0"/>
                </a:rPr>
                <a:t>Reduce unscheduled GP visits </a:t>
              </a:r>
            </a:p>
          </p:txBody>
        </p:sp>
        <p:pic>
          <p:nvPicPr>
            <p:cNvPr id="9" name="Picture 8" descr="A yellow and green taxi car with a dollar sign and coins&#10;&#10;AI-generated content may be incorrect.">
              <a:extLst>
                <a:ext uri="{FF2B5EF4-FFF2-40B4-BE49-F238E27FC236}">
                  <a16:creationId xmlns:a16="http://schemas.microsoft.com/office/drawing/2014/main" id="{8ACD3FE2-E24D-E40C-BCD3-7E0547B3F3FA}"/>
                </a:ext>
              </a:extLst>
            </p:cNvPr>
            <p:cNvPicPr>
              <a:picLocks noChangeAspect="1"/>
            </p:cNvPicPr>
            <p:nvPr/>
          </p:nvPicPr>
          <p:blipFill>
            <a:blip r:embed="rId5">
              <a:extLst>
                <a:ext uri="{28A0092B-C50C-407E-A947-70E740481C1C}">
                  <a14:useLocalDpi xmlns:a14="http://schemas.microsoft.com/office/drawing/2010/main" val="0"/>
                </a:ext>
              </a:extLst>
            </a:blip>
            <a:srcRect l="37937" t="42901" r="2056" b="-1998"/>
            <a:stretch/>
          </p:blipFill>
          <p:spPr>
            <a:xfrm>
              <a:off x="216852" y="4763758"/>
              <a:ext cx="1943730" cy="1076790"/>
            </a:xfrm>
            <a:prstGeom prst="rect">
              <a:avLst/>
            </a:prstGeom>
          </p:spPr>
        </p:pic>
      </p:grpSp>
    </p:spTree>
    <p:extLst>
      <p:ext uri="{BB962C8B-B14F-4D97-AF65-F5344CB8AC3E}">
        <p14:creationId xmlns:p14="http://schemas.microsoft.com/office/powerpoint/2010/main" val="337139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ack background with a black square&#10;&#10;AI-generated content may be incorrect.">
            <a:extLst>
              <a:ext uri="{FF2B5EF4-FFF2-40B4-BE49-F238E27FC236}">
                <a16:creationId xmlns:a16="http://schemas.microsoft.com/office/drawing/2014/main" id="{06A97F67-2FE4-D767-E32E-AFB811F0D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0066" y="2746577"/>
            <a:ext cx="2501994" cy="2852272"/>
          </a:xfrm>
          <a:prstGeom prst="rect">
            <a:avLst/>
          </a:prstGeom>
        </p:spPr>
      </p:pic>
      <p:pic>
        <p:nvPicPr>
          <p:cNvPr id="23" name="Picture 22" descr="A black background with a black square&#10;&#10;AI-generated content may be incorrect.">
            <a:extLst>
              <a:ext uri="{FF2B5EF4-FFF2-40B4-BE49-F238E27FC236}">
                <a16:creationId xmlns:a16="http://schemas.microsoft.com/office/drawing/2014/main" id="{8E9F5ED4-D7CF-BE93-A889-70CDB2E0F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817" y="2796817"/>
            <a:ext cx="2501994" cy="2852272"/>
          </a:xfrm>
          <a:prstGeom prst="rect">
            <a:avLst/>
          </a:prstGeom>
        </p:spPr>
      </p:pic>
      <p:pic>
        <p:nvPicPr>
          <p:cNvPr id="22" name="Picture 21" descr="A black background with a black square&#10;&#10;AI-generated content may be incorrect.">
            <a:extLst>
              <a:ext uri="{FF2B5EF4-FFF2-40B4-BE49-F238E27FC236}">
                <a16:creationId xmlns:a16="http://schemas.microsoft.com/office/drawing/2014/main" id="{0BC07F05-4E65-7F18-E803-61F8CBC9E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33" y="2709004"/>
            <a:ext cx="2501994" cy="2852272"/>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5DDA4F2C-90F4-BCFE-9B2C-E76E5F89D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883" y="970655"/>
            <a:ext cx="1736099" cy="1979152"/>
          </a:xfrm>
          <a:prstGeom prst="rect">
            <a:avLst/>
          </a:prstGeom>
        </p:spPr>
      </p:pic>
      <p:sp>
        <p:nvSpPr>
          <p:cNvPr id="2" name="Title 1">
            <a:extLst>
              <a:ext uri="{FF2B5EF4-FFF2-40B4-BE49-F238E27FC236}">
                <a16:creationId xmlns:a16="http://schemas.microsoft.com/office/drawing/2014/main" id="{C1B945CB-D633-08EB-86D0-6060FF0D988C}"/>
              </a:ext>
            </a:extLst>
          </p:cNvPr>
          <p:cNvSpPr>
            <a:spLocks noGrp="1"/>
          </p:cNvSpPr>
          <p:nvPr>
            <p:ph type="title"/>
          </p:nvPr>
        </p:nvSpPr>
        <p:spPr>
          <a:xfrm>
            <a:off x="546379" y="602631"/>
            <a:ext cx="4618474" cy="1246266"/>
          </a:xfrm>
        </p:spPr>
        <p:txBody>
          <a:bodyPr>
            <a:normAutofit fontScale="90000"/>
          </a:bodyPr>
          <a:lstStyle/>
          <a:p>
            <a:pPr>
              <a:lnSpc>
                <a:spcPct val="110000"/>
              </a:lnSpc>
            </a:pPr>
            <a:r>
              <a:rPr lang="en-GB" dirty="0">
                <a:solidFill>
                  <a:srgbClr val="617C00"/>
                </a:solidFill>
              </a:rPr>
              <a:t>Respiratory</a:t>
            </a:r>
            <a:r>
              <a:rPr lang="en-GB" dirty="0"/>
              <a:t> Care Action Plan</a:t>
            </a:r>
          </a:p>
        </p:txBody>
      </p:sp>
      <p:grpSp>
        <p:nvGrpSpPr>
          <p:cNvPr id="9" name="Group 8">
            <a:extLst>
              <a:ext uri="{FF2B5EF4-FFF2-40B4-BE49-F238E27FC236}">
                <a16:creationId xmlns:a16="http://schemas.microsoft.com/office/drawing/2014/main" id="{6D61C19B-37D3-23F3-2F4B-572DE987B2E0}"/>
              </a:ext>
            </a:extLst>
          </p:cNvPr>
          <p:cNvGrpSpPr/>
          <p:nvPr/>
        </p:nvGrpSpPr>
        <p:grpSpPr>
          <a:xfrm>
            <a:off x="5297170" y="1205841"/>
            <a:ext cx="2019719" cy="1950600"/>
            <a:chOff x="5079028" y="1201314"/>
            <a:chExt cx="2350834" cy="2270382"/>
          </a:xfrm>
        </p:grpSpPr>
        <p:pic>
          <p:nvPicPr>
            <p:cNvPr id="6" name="Picture 5" descr="A white and blue circle with a stethoscope&#10;&#10;AI-generated content may be incorrect.">
              <a:extLst>
                <a:ext uri="{FF2B5EF4-FFF2-40B4-BE49-F238E27FC236}">
                  <a16:creationId xmlns:a16="http://schemas.microsoft.com/office/drawing/2014/main" id="{696BE2B1-4021-4A4E-5CFC-F9FDA5B438C5}"/>
                </a:ext>
              </a:extLst>
            </p:cNvPr>
            <p:cNvPicPr>
              <a:picLocks noChangeAspect="1"/>
            </p:cNvPicPr>
            <p:nvPr/>
          </p:nvPicPr>
          <p:blipFill>
            <a:blip r:embed="rId4">
              <a:extLst>
                <a:ext uri="{28A0092B-C50C-407E-A947-70E740481C1C}">
                  <a14:useLocalDpi xmlns:a14="http://schemas.microsoft.com/office/drawing/2010/main" val="0"/>
                </a:ext>
              </a:extLst>
            </a:blip>
            <a:srcRect l="3873" t="13333" r="55824" b="14579"/>
            <a:stretch/>
          </p:blipFill>
          <p:spPr>
            <a:xfrm>
              <a:off x="5397380" y="1201314"/>
              <a:ext cx="1714132" cy="1724648"/>
            </a:xfrm>
            <a:prstGeom prst="rect">
              <a:avLst/>
            </a:prstGeom>
          </p:spPr>
        </p:pic>
        <p:sp>
          <p:nvSpPr>
            <p:cNvPr id="7" name="Title 1">
              <a:extLst>
                <a:ext uri="{FF2B5EF4-FFF2-40B4-BE49-F238E27FC236}">
                  <a16:creationId xmlns:a16="http://schemas.microsoft.com/office/drawing/2014/main" id="{8214AE41-397A-4CF1-3D11-C5C21F0E7452}"/>
                </a:ext>
              </a:extLst>
            </p:cNvPr>
            <p:cNvSpPr txBox="1">
              <a:spLocks/>
            </p:cNvSpPr>
            <p:nvPr/>
          </p:nvSpPr>
          <p:spPr>
            <a:xfrm>
              <a:off x="5079028" y="2868177"/>
              <a:ext cx="2350834" cy="603519"/>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b="1" kern="1200">
                  <a:solidFill>
                    <a:schemeClr val="accent2"/>
                  </a:solidFill>
                  <a:latin typeface="Calibri" panose="020F0502020204030204" pitchFamily="34" charset="0"/>
                  <a:ea typeface="+mj-ea"/>
                  <a:cs typeface="Calibri" panose="020F0502020204030204" pitchFamily="34" charset="0"/>
                </a:defRPr>
              </a:lvl1pPr>
            </a:lstStyle>
            <a:p>
              <a:r>
                <a:rPr lang="en-GB" dirty="0">
                  <a:solidFill>
                    <a:srgbClr val="003A56"/>
                  </a:solidFill>
                </a:rPr>
                <a:t>Key priorities</a:t>
              </a:r>
            </a:p>
          </p:txBody>
        </p:sp>
      </p:grpSp>
      <p:pic>
        <p:nvPicPr>
          <p:cNvPr id="12" name="Picture 11" descr="A white and blue circle with a stethoscope&#10;&#10;AI-generated content may be incorrect.">
            <a:extLst>
              <a:ext uri="{FF2B5EF4-FFF2-40B4-BE49-F238E27FC236}">
                <a16:creationId xmlns:a16="http://schemas.microsoft.com/office/drawing/2014/main" id="{AC10ED05-EFA8-1D67-C09D-FDFE0735BEB4}"/>
              </a:ext>
            </a:extLst>
          </p:cNvPr>
          <p:cNvPicPr>
            <a:picLocks noChangeAspect="1"/>
          </p:cNvPicPr>
          <p:nvPr/>
        </p:nvPicPr>
        <p:blipFill>
          <a:blip r:embed="rId4">
            <a:extLst>
              <a:ext uri="{28A0092B-C50C-407E-A947-70E740481C1C}">
                <a14:useLocalDpi xmlns:a14="http://schemas.microsoft.com/office/drawing/2010/main" val="0"/>
              </a:ext>
            </a:extLst>
          </a:blip>
          <a:srcRect l="55986" t="14414" r="3711" b="13497"/>
          <a:stretch/>
        </p:blipFill>
        <p:spPr>
          <a:xfrm>
            <a:off x="1605014" y="3126295"/>
            <a:ext cx="2019719" cy="2032110"/>
          </a:xfrm>
          <a:prstGeom prst="rect">
            <a:avLst/>
          </a:prstGeom>
        </p:spPr>
      </p:pic>
      <p:sp>
        <p:nvSpPr>
          <p:cNvPr id="13" name="Title 1">
            <a:extLst>
              <a:ext uri="{FF2B5EF4-FFF2-40B4-BE49-F238E27FC236}">
                <a16:creationId xmlns:a16="http://schemas.microsoft.com/office/drawing/2014/main" id="{69B3D9E9-F8C5-032F-EECD-F5C4451DA7C7}"/>
              </a:ext>
            </a:extLst>
          </p:cNvPr>
          <p:cNvSpPr txBox="1">
            <a:spLocks/>
          </p:cNvSpPr>
          <p:nvPr/>
        </p:nvSpPr>
        <p:spPr>
          <a:xfrm>
            <a:off x="4905285" y="5289465"/>
            <a:ext cx="2803490" cy="6035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solidFill>
                <a:latin typeface="Calibri" panose="020F0502020204030204" pitchFamily="34" charset="0"/>
                <a:ea typeface="+mj-ea"/>
                <a:cs typeface="Calibri" panose="020F0502020204030204" pitchFamily="34" charset="0"/>
              </a:defRPr>
            </a:lvl1pPr>
          </a:lstStyle>
          <a:p>
            <a:pPr algn="ctr"/>
            <a:r>
              <a:rPr lang="en-GB" sz="2600" b="0" dirty="0">
                <a:solidFill>
                  <a:schemeClr val="tx1"/>
                </a:solidFill>
              </a:rPr>
              <a:t>Getting the asthma treatment right</a:t>
            </a:r>
          </a:p>
        </p:txBody>
      </p:sp>
      <p:sp>
        <p:nvSpPr>
          <p:cNvPr id="15" name="Title 1">
            <a:extLst>
              <a:ext uri="{FF2B5EF4-FFF2-40B4-BE49-F238E27FC236}">
                <a16:creationId xmlns:a16="http://schemas.microsoft.com/office/drawing/2014/main" id="{505402F9-7A55-243E-52A6-1E188915EB04}"/>
              </a:ext>
            </a:extLst>
          </p:cNvPr>
          <p:cNvSpPr txBox="1">
            <a:spLocks/>
          </p:cNvSpPr>
          <p:nvPr/>
        </p:nvSpPr>
        <p:spPr>
          <a:xfrm>
            <a:off x="1470828" y="5268810"/>
            <a:ext cx="2288092" cy="6035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solidFill>
                <a:latin typeface="Calibri" panose="020F0502020204030204" pitchFamily="34" charset="0"/>
                <a:ea typeface="+mj-ea"/>
                <a:cs typeface="Calibri" panose="020F0502020204030204" pitchFamily="34" charset="0"/>
              </a:defRPr>
            </a:lvl1pPr>
          </a:lstStyle>
          <a:p>
            <a:pPr algn="ctr"/>
            <a:r>
              <a:rPr lang="en-GB" sz="2600" b="0" dirty="0">
                <a:solidFill>
                  <a:schemeClr val="tx1"/>
                </a:solidFill>
              </a:rPr>
              <a:t>Getting the diagnosis right</a:t>
            </a:r>
          </a:p>
        </p:txBody>
      </p:sp>
      <p:sp>
        <p:nvSpPr>
          <p:cNvPr id="16" name="Title 1">
            <a:extLst>
              <a:ext uri="{FF2B5EF4-FFF2-40B4-BE49-F238E27FC236}">
                <a16:creationId xmlns:a16="http://schemas.microsoft.com/office/drawing/2014/main" id="{602E8B76-DECF-7051-4332-9B9A203B6F9A}"/>
              </a:ext>
            </a:extLst>
          </p:cNvPr>
          <p:cNvSpPr txBox="1">
            <a:spLocks/>
          </p:cNvSpPr>
          <p:nvPr/>
        </p:nvSpPr>
        <p:spPr>
          <a:xfrm>
            <a:off x="8559318" y="5268810"/>
            <a:ext cx="2803490" cy="6035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solidFill>
                <a:latin typeface="Calibri" panose="020F0502020204030204" pitchFamily="34" charset="0"/>
                <a:ea typeface="+mj-ea"/>
                <a:cs typeface="Calibri" panose="020F0502020204030204" pitchFamily="34" charset="0"/>
              </a:defRPr>
            </a:lvl1pPr>
          </a:lstStyle>
          <a:p>
            <a:pPr algn="ctr"/>
            <a:r>
              <a:rPr lang="en-GB" sz="2600" b="0" dirty="0">
                <a:solidFill>
                  <a:schemeClr val="tx1"/>
                </a:solidFill>
              </a:rPr>
              <a:t>Getting the asthma training right</a:t>
            </a:r>
          </a:p>
        </p:txBody>
      </p:sp>
      <p:pic>
        <p:nvPicPr>
          <p:cNvPr id="18" name="Picture 17" descr="A green and blue circle with white symbols&#10;&#10;AI-generated content may be incorrect.">
            <a:extLst>
              <a:ext uri="{FF2B5EF4-FFF2-40B4-BE49-F238E27FC236}">
                <a16:creationId xmlns:a16="http://schemas.microsoft.com/office/drawing/2014/main" id="{2856F27E-978B-E3B9-12BC-90388BE0359B}"/>
              </a:ext>
            </a:extLst>
          </p:cNvPr>
          <p:cNvPicPr>
            <a:picLocks noChangeAspect="1"/>
          </p:cNvPicPr>
          <p:nvPr/>
        </p:nvPicPr>
        <p:blipFill>
          <a:blip r:embed="rId5">
            <a:extLst>
              <a:ext uri="{28A0092B-C50C-407E-A947-70E740481C1C}">
                <a14:useLocalDpi xmlns:a14="http://schemas.microsoft.com/office/drawing/2010/main" val="0"/>
              </a:ext>
            </a:extLst>
          </a:blip>
          <a:srcRect l="4125" t="14686" r="56299" b="15070"/>
          <a:stretch/>
        </p:blipFill>
        <p:spPr>
          <a:xfrm>
            <a:off x="5305955" y="3156998"/>
            <a:ext cx="2019719" cy="2016453"/>
          </a:xfrm>
          <a:prstGeom prst="rect">
            <a:avLst/>
          </a:prstGeom>
        </p:spPr>
      </p:pic>
      <p:pic>
        <p:nvPicPr>
          <p:cNvPr id="19" name="Picture 18" descr="A green and blue circle with white symbols&#10;&#10;AI-generated content may be incorrect.">
            <a:extLst>
              <a:ext uri="{FF2B5EF4-FFF2-40B4-BE49-F238E27FC236}">
                <a16:creationId xmlns:a16="http://schemas.microsoft.com/office/drawing/2014/main" id="{FDE07C85-A7F8-0810-F8E4-9B036A02C339}"/>
              </a:ext>
            </a:extLst>
          </p:cNvPr>
          <p:cNvPicPr>
            <a:picLocks noChangeAspect="1"/>
          </p:cNvPicPr>
          <p:nvPr/>
        </p:nvPicPr>
        <p:blipFill>
          <a:blip r:embed="rId5">
            <a:extLst>
              <a:ext uri="{28A0092B-C50C-407E-A947-70E740481C1C}">
                <a14:useLocalDpi xmlns:a14="http://schemas.microsoft.com/office/drawing/2010/main" val="0"/>
              </a:ext>
            </a:extLst>
          </a:blip>
          <a:srcRect l="55763" t="14605" r="4661" b="15151"/>
          <a:stretch/>
        </p:blipFill>
        <p:spPr>
          <a:xfrm>
            <a:off x="8951204" y="3126914"/>
            <a:ext cx="2019719" cy="2016453"/>
          </a:xfrm>
          <a:prstGeom prst="rect">
            <a:avLst/>
          </a:prstGeom>
        </p:spPr>
      </p:pic>
    </p:spTree>
    <p:extLst>
      <p:ext uri="{BB962C8B-B14F-4D97-AF65-F5344CB8AC3E}">
        <p14:creationId xmlns:p14="http://schemas.microsoft.com/office/powerpoint/2010/main" val="80465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29F0-9AAE-892A-B991-04E9AC86331C}"/>
              </a:ext>
            </a:extLst>
          </p:cNvPr>
          <p:cNvSpPr>
            <a:spLocks noGrp="1"/>
          </p:cNvSpPr>
          <p:nvPr>
            <p:ph type="title"/>
          </p:nvPr>
        </p:nvSpPr>
        <p:spPr>
          <a:xfrm>
            <a:off x="512466" y="622345"/>
            <a:ext cx="9462453" cy="744231"/>
          </a:xfrm>
        </p:spPr>
        <p:txBody>
          <a:bodyPr>
            <a:normAutofit/>
          </a:bodyPr>
          <a:lstStyle/>
          <a:p>
            <a:r>
              <a:rPr lang="en-GB" sz="4000" dirty="0"/>
              <a:t>The UK asthma crisis: We must act now</a:t>
            </a:r>
          </a:p>
        </p:txBody>
      </p:sp>
      <p:pic>
        <p:nvPicPr>
          <p:cNvPr id="7" name="Picture 6" descr="A hand holding a sign and a megaphone&#10;&#10;AI-generated content may be incorrect.">
            <a:extLst>
              <a:ext uri="{FF2B5EF4-FFF2-40B4-BE49-F238E27FC236}">
                <a16:creationId xmlns:a16="http://schemas.microsoft.com/office/drawing/2014/main" id="{F04DF8D6-A6EE-31DA-1F59-879C0CE92369}"/>
              </a:ext>
            </a:extLst>
          </p:cNvPr>
          <p:cNvPicPr>
            <a:picLocks noChangeAspect="1"/>
          </p:cNvPicPr>
          <p:nvPr/>
        </p:nvPicPr>
        <p:blipFill>
          <a:blip r:embed="rId3">
            <a:extLst>
              <a:ext uri="{28A0092B-C50C-407E-A947-70E740481C1C}">
                <a14:useLocalDpi xmlns:a14="http://schemas.microsoft.com/office/drawing/2010/main" val="0"/>
              </a:ext>
            </a:extLst>
          </a:blip>
          <a:srcRect r="49396"/>
          <a:stretch/>
        </p:blipFill>
        <p:spPr>
          <a:xfrm>
            <a:off x="-110535" y="1253129"/>
            <a:ext cx="4401179" cy="4892190"/>
          </a:xfrm>
          <a:prstGeom prst="rect">
            <a:avLst/>
          </a:prstGeom>
        </p:spPr>
      </p:pic>
      <p:sp>
        <p:nvSpPr>
          <p:cNvPr id="5" name="TextBox 4">
            <a:extLst>
              <a:ext uri="{FF2B5EF4-FFF2-40B4-BE49-F238E27FC236}">
                <a16:creationId xmlns:a16="http://schemas.microsoft.com/office/drawing/2014/main" id="{FFFAB38F-14C8-64F3-B22A-05007CF05954}"/>
              </a:ext>
            </a:extLst>
          </p:cNvPr>
          <p:cNvSpPr txBox="1"/>
          <p:nvPr/>
        </p:nvSpPr>
        <p:spPr>
          <a:xfrm rot="20829365">
            <a:off x="695182" y="1906747"/>
            <a:ext cx="3266476" cy="1727524"/>
          </a:xfrm>
          <a:prstGeom prst="rect">
            <a:avLst/>
          </a:prstGeom>
          <a:noFill/>
        </p:spPr>
        <p:txBody>
          <a:bodyPr wrap="square">
            <a:spAutoFit/>
          </a:bodyPr>
          <a:lstStyle/>
          <a:p>
            <a:pPr algn="ctr">
              <a:lnSpc>
                <a:spcPct val="130000"/>
              </a:lnSpc>
            </a:pPr>
            <a:r>
              <a:rPr lang="en-GB" sz="2800" b="1" dirty="0">
                <a:latin typeface="Calibri" panose="020F0502020204030204" pitchFamily="34" charset="0"/>
                <a:ea typeface="Calibri" panose="020F0502020204030204" pitchFamily="34" charset="0"/>
                <a:cs typeface="Calibri" panose="020F0502020204030204" pitchFamily="34" charset="0"/>
              </a:rPr>
              <a:t>You can make meaningful CHANGE happen</a:t>
            </a:r>
          </a:p>
        </p:txBody>
      </p:sp>
      <p:grpSp>
        <p:nvGrpSpPr>
          <p:cNvPr id="15" name="Group 14">
            <a:extLst>
              <a:ext uri="{FF2B5EF4-FFF2-40B4-BE49-F238E27FC236}">
                <a16:creationId xmlns:a16="http://schemas.microsoft.com/office/drawing/2014/main" id="{4841311E-EB3C-76C2-E870-0458BA93A883}"/>
              </a:ext>
            </a:extLst>
          </p:cNvPr>
          <p:cNvGrpSpPr/>
          <p:nvPr/>
        </p:nvGrpSpPr>
        <p:grpSpPr>
          <a:xfrm>
            <a:off x="5171552" y="1680210"/>
            <a:ext cx="5459604" cy="4022138"/>
            <a:chOff x="5171552" y="1680210"/>
            <a:chExt cx="5459604" cy="4022138"/>
          </a:xfrm>
        </p:grpSpPr>
        <p:sp>
          <p:nvSpPr>
            <p:cNvPr id="9" name="Rectangle 8">
              <a:extLst>
                <a:ext uri="{FF2B5EF4-FFF2-40B4-BE49-F238E27FC236}">
                  <a16:creationId xmlns:a16="http://schemas.microsoft.com/office/drawing/2014/main" id="{271EC6A3-6750-8A7D-E2DA-9A2C41135307}"/>
                </a:ext>
              </a:extLst>
            </p:cNvPr>
            <p:cNvSpPr/>
            <p:nvPr/>
          </p:nvSpPr>
          <p:spPr>
            <a:xfrm>
              <a:off x="5171552" y="1680210"/>
              <a:ext cx="5459604" cy="402213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2438" indent="-361950">
                <a:lnSpc>
                  <a:spcPct val="160000"/>
                </a:lnSpc>
                <a:tabLst>
                  <a:tab pos="5024438" algn="l"/>
                </a:tabLst>
              </a:pPr>
              <a:r>
                <a:rPr lang="en-GB" sz="2200" b="1" dirty="0">
                  <a:solidFill>
                    <a:srgbClr val="003A56"/>
                  </a:solidFill>
                  <a:latin typeface="Calibri" panose="020F0502020204030204" pitchFamily="34" charset="0"/>
                  <a:ea typeface="Calibri" panose="020F0502020204030204" pitchFamily="34" charset="0"/>
                  <a:cs typeface="Calibri" panose="020F0502020204030204" pitchFamily="34" charset="0"/>
                </a:rPr>
                <a:t>Without action, individuals remain at risk of:</a:t>
              </a:r>
            </a:p>
            <a:p>
              <a:pPr marL="90488">
                <a:lnSpc>
                  <a:spcPct val="160000"/>
                </a:lnSpc>
                <a:tabLst>
                  <a:tab pos="5114925" algn="l"/>
                </a:tabLst>
              </a:pPr>
              <a:r>
                <a:rPr lang="en-GB" sz="2200" dirty="0">
                  <a:solidFill>
                    <a:srgbClr val="003A56"/>
                  </a:solidFill>
                  <a:latin typeface="Calibri" panose="020F0502020204030204" pitchFamily="34" charset="0"/>
                  <a:ea typeface="Calibri" panose="020F0502020204030204" pitchFamily="34" charset="0"/>
                  <a:cs typeface="Calibri" panose="020F0502020204030204" pitchFamily="34" charset="0"/>
                </a:rPr>
                <a:t>worsening asthma control, </a:t>
              </a:r>
            </a:p>
            <a:p>
              <a:pPr marL="90488">
                <a:lnSpc>
                  <a:spcPct val="160000"/>
                </a:lnSpc>
                <a:tabLst>
                  <a:tab pos="5114925" algn="l"/>
                </a:tabLst>
              </a:pPr>
              <a:r>
                <a:rPr lang="en-GB" sz="2200" dirty="0">
                  <a:solidFill>
                    <a:srgbClr val="003A56"/>
                  </a:solidFill>
                  <a:latin typeface="Calibri" panose="020F0502020204030204" pitchFamily="34" charset="0"/>
                  <a:ea typeface="Calibri" panose="020F0502020204030204" pitchFamily="34" charset="0"/>
                  <a:cs typeface="Calibri" panose="020F0502020204030204" pitchFamily="34" charset="0"/>
                </a:rPr>
                <a:t>more frequent asthma attacks, </a:t>
              </a:r>
            </a:p>
            <a:p>
              <a:pPr marL="90488">
                <a:lnSpc>
                  <a:spcPct val="160000"/>
                </a:lnSpc>
                <a:tabLst>
                  <a:tab pos="5114925" algn="l"/>
                </a:tabLst>
              </a:pPr>
              <a:r>
                <a:rPr lang="en-GB" sz="2200" dirty="0">
                  <a:solidFill>
                    <a:srgbClr val="003A56"/>
                  </a:solidFill>
                  <a:latin typeface="Calibri" panose="020F0502020204030204" pitchFamily="34" charset="0"/>
                  <a:ea typeface="Calibri" panose="020F0502020204030204" pitchFamily="34" charset="0"/>
                  <a:cs typeface="Calibri" panose="020F0502020204030204" pitchFamily="34" charset="0"/>
                </a:rPr>
                <a:t>emergency hospital admissions,</a:t>
              </a:r>
            </a:p>
            <a:p>
              <a:pPr marL="90488">
                <a:lnSpc>
                  <a:spcPct val="160000"/>
                </a:lnSpc>
                <a:tabLst>
                  <a:tab pos="5114925" algn="l"/>
                </a:tabLst>
              </a:pPr>
              <a:r>
                <a:rPr lang="en-GB" sz="2200" dirty="0">
                  <a:solidFill>
                    <a:srgbClr val="003A56"/>
                  </a:solidFill>
                  <a:latin typeface="Calibri" panose="020F0502020204030204" pitchFamily="34" charset="0"/>
                  <a:ea typeface="Calibri" panose="020F0502020204030204" pitchFamily="34" charset="0"/>
                  <a:cs typeface="Calibri" panose="020F0502020204030204" pitchFamily="34" charset="0"/>
                </a:rPr>
                <a:t>unscheduled GP visits,</a:t>
              </a:r>
            </a:p>
            <a:p>
              <a:pPr marL="90488">
                <a:lnSpc>
                  <a:spcPct val="160000"/>
                </a:lnSpc>
                <a:tabLst>
                  <a:tab pos="5114925" algn="l"/>
                </a:tabLst>
              </a:pPr>
              <a:r>
                <a:rPr lang="en-GB" sz="2200" dirty="0">
                  <a:solidFill>
                    <a:srgbClr val="003A56"/>
                  </a:solidFill>
                  <a:latin typeface="Calibri" panose="020F0502020204030204" pitchFamily="34" charset="0"/>
                  <a:ea typeface="Calibri" panose="020F0502020204030204" pitchFamily="34" charset="0"/>
                  <a:cs typeface="Calibri" panose="020F0502020204030204" pitchFamily="34" charset="0"/>
                </a:rPr>
                <a:t>avoidable asthma deaths, and</a:t>
              </a:r>
            </a:p>
            <a:p>
              <a:pPr marL="90488">
                <a:lnSpc>
                  <a:spcPct val="160000"/>
                </a:lnSpc>
                <a:tabLst>
                  <a:tab pos="5114925" algn="l"/>
                </a:tabLst>
              </a:pPr>
              <a:r>
                <a:rPr lang="en-GB" sz="2200" dirty="0">
                  <a:solidFill>
                    <a:srgbClr val="003A56"/>
                  </a:solidFill>
                  <a:latin typeface="Calibri" panose="020F0502020204030204" pitchFamily="34" charset="0"/>
                  <a:ea typeface="Calibri" panose="020F0502020204030204" pitchFamily="34" charset="0"/>
                  <a:cs typeface="Calibri" panose="020F0502020204030204" pitchFamily="34" charset="0"/>
                </a:rPr>
                <a:t>increased NHS costs. </a:t>
              </a:r>
            </a:p>
          </p:txBody>
        </p:sp>
        <p:sp>
          <p:nvSpPr>
            <p:cNvPr id="8" name="Rectangle 7">
              <a:extLst>
                <a:ext uri="{FF2B5EF4-FFF2-40B4-BE49-F238E27FC236}">
                  <a16:creationId xmlns:a16="http://schemas.microsoft.com/office/drawing/2014/main" id="{68F602CE-822D-628E-0A1D-0CF1B5F7B426}"/>
                </a:ext>
              </a:extLst>
            </p:cNvPr>
            <p:cNvSpPr/>
            <p:nvPr/>
          </p:nvSpPr>
          <p:spPr>
            <a:xfrm>
              <a:off x="5275384" y="3021004"/>
              <a:ext cx="3640016" cy="424962"/>
            </a:xfrm>
            <a:prstGeom prst="rect">
              <a:avLst/>
            </a:prstGeom>
            <a:solidFill>
              <a:srgbClr val="003A56">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2F31C18-0908-5026-5492-FB9C38F9A0C8}"/>
                </a:ext>
              </a:extLst>
            </p:cNvPr>
            <p:cNvSpPr/>
            <p:nvPr/>
          </p:nvSpPr>
          <p:spPr>
            <a:xfrm>
              <a:off x="5275384" y="3555292"/>
              <a:ext cx="3737142" cy="424962"/>
            </a:xfrm>
            <a:prstGeom prst="rect">
              <a:avLst/>
            </a:prstGeom>
            <a:solidFill>
              <a:srgbClr val="003A56">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F69B8E5-EB98-2A9C-9962-9F793BF2A3C7}"/>
                </a:ext>
              </a:extLst>
            </p:cNvPr>
            <p:cNvSpPr/>
            <p:nvPr/>
          </p:nvSpPr>
          <p:spPr>
            <a:xfrm>
              <a:off x="5275384" y="4081407"/>
              <a:ext cx="2805415" cy="424962"/>
            </a:xfrm>
            <a:prstGeom prst="rect">
              <a:avLst/>
            </a:prstGeom>
            <a:solidFill>
              <a:srgbClr val="003A56">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46ED73C-B561-C768-2962-6EE37842D055}"/>
                </a:ext>
              </a:extLst>
            </p:cNvPr>
            <p:cNvSpPr/>
            <p:nvPr/>
          </p:nvSpPr>
          <p:spPr>
            <a:xfrm>
              <a:off x="5275384" y="4620950"/>
              <a:ext cx="3640016" cy="424962"/>
            </a:xfrm>
            <a:prstGeom prst="rect">
              <a:avLst/>
            </a:prstGeom>
            <a:solidFill>
              <a:srgbClr val="003A56">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0131FD8-F173-36F5-9418-831532A5E69F}"/>
                </a:ext>
              </a:extLst>
            </p:cNvPr>
            <p:cNvSpPr/>
            <p:nvPr/>
          </p:nvSpPr>
          <p:spPr>
            <a:xfrm>
              <a:off x="5275384" y="5178098"/>
              <a:ext cx="2550356" cy="424962"/>
            </a:xfrm>
            <a:prstGeom prst="rect">
              <a:avLst/>
            </a:prstGeom>
            <a:solidFill>
              <a:srgbClr val="003A56">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7" name="Picture 16" descr="A group of yellow and red signs&#10;&#10;AI-generated content may be incorrect.">
            <a:extLst>
              <a:ext uri="{FF2B5EF4-FFF2-40B4-BE49-F238E27FC236}">
                <a16:creationId xmlns:a16="http://schemas.microsoft.com/office/drawing/2014/main" id="{E5003BA7-C3D7-0CA4-F4DD-FADE689059A8}"/>
              </a:ext>
            </a:extLst>
          </p:cNvPr>
          <p:cNvPicPr>
            <a:picLocks noChangeAspect="1"/>
          </p:cNvPicPr>
          <p:nvPr/>
        </p:nvPicPr>
        <p:blipFill>
          <a:blip r:embed="rId4">
            <a:extLst>
              <a:ext uri="{28A0092B-C50C-407E-A947-70E740481C1C}">
                <a14:useLocalDpi xmlns:a14="http://schemas.microsoft.com/office/drawing/2010/main" val="0"/>
              </a:ext>
            </a:extLst>
          </a:blip>
          <a:srcRect l="4463" t="15824" r="52116" b="15751"/>
          <a:stretch/>
        </p:blipFill>
        <p:spPr>
          <a:xfrm>
            <a:off x="9190366" y="3744676"/>
            <a:ext cx="2550357" cy="2260602"/>
          </a:xfrm>
          <a:prstGeom prst="rect">
            <a:avLst/>
          </a:prstGeom>
        </p:spPr>
      </p:pic>
      <p:sp>
        <p:nvSpPr>
          <p:cNvPr id="3" name="Rectangle 2">
            <a:extLst>
              <a:ext uri="{FF2B5EF4-FFF2-40B4-BE49-F238E27FC236}">
                <a16:creationId xmlns:a16="http://schemas.microsoft.com/office/drawing/2014/main" id="{46E7010A-771D-5649-FDEF-992B0CC618B8}"/>
              </a:ext>
            </a:extLst>
          </p:cNvPr>
          <p:cNvSpPr/>
          <p:nvPr/>
        </p:nvSpPr>
        <p:spPr>
          <a:xfrm>
            <a:off x="5275384" y="2458601"/>
            <a:ext cx="3182816" cy="424962"/>
          </a:xfrm>
          <a:prstGeom prst="rect">
            <a:avLst/>
          </a:prstGeom>
          <a:solidFill>
            <a:srgbClr val="003A56">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2476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1D5C-A33C-0E09-4407-D2E0F8D00371}"/>
              </a:ext>
            </a:extLst>
          </p:cNvPr>
          <p:cNvSpPr>
            <a:spLocks noGrp="1"/>
          </p:cNvSpPr>
          <p:nvPr>
            <p:ph type="title"/>
          </p:nvPr>
        </p:nvSpPr>
        <p:spPr>
          <a:xfrm>
            <a:off x="568569" y="454109"/>
            <a:ext cx="10650417" cy="863611"/>
          </a:xfrm>
        </p:spPr>
        <p:txBody>
          <a:bodyPr/>
          <a:lstStyle/>
          <a:p>
            <a:r>
              <a:rPr lang="en-GB" dirty="0"/>
              <a:t>Take action now!</a:t>
            </a:r>
          </a:p>
        </p:txBody>
      </p:sp>
      <p:sp>
        <p:nvSpPr>
          <p:cNvPr id="3" name="Content Placeholder 2">
            <a:extLst>
              <a:ext uri="{FF2B5EF4-FFF2-40B4-BE49-F238E27FC236}">
                <a16:creationId xmlns:a16="http://schemas.microsoft.com/office/drawing/2014/main" id="{3B497503-C2EF-F123-008A-A970E5DBB400}"/>
              </a:ext>
            </a:extLst>
          </p:cNvPr>
          <p:cNvSpPr>
            <a:spLocks noGrp="1"/>
          </p:cNvSpPr>
          <p:nvPr>
            <p:ph idx="1"/>
          </p:nvPr>
        </p:nvSpPr>
        <p:spPr>
          <a:xfrm>
            <a:off x="1312147" y="2283230"/>
            <a:ext cx="2788083" cy="798077"/>
          </a:xfrm>
        </p:spPr>
        <p:txBody>
          <a:bodyPr>
            <a:normAutofit lnSpcReduction="10000"/>
          </a:bodyPr>
          <a:lstStyle/>
          <a:p>
            <a:pPr marL="0" indent="0">
              <a:lnSpc>
                <a:spcPct val="120000"/>
              </a:lnSpc>
              <a:buNone/>
            </a:pPr>
            <a:r>
              <a:rPr lang="en-GB" sz="1400" dirty="0">
                <a:solidFill>
                  <a:schemeClr val="tx1"/>
                </a:solidFill>
              </a:rPr>
              <a:t>Educate the workforce on the changes to the national guidance and its implications on practice</a:t>
            </a:r>
          </a:p>
        </p:txBody>
      </p:sp>
      <p:sp>
        <p:nvSpPr>
          <p:cNvPr id="4" name="Content Placeholder 2">
            <a:extLst>
              <a:ext uri="{FF2B5EF4-FFF2-40B4-BE49-F238E27FC236}">
                <a16:creationId xmlns:a16="http://schemas.microsoft.com/office/drawing/2014/main" id="{9020D439-887E-2AB6-3AA4-64FD486C43C5}"/>
              </a:ext>
            </a:extLst>
          </p:cNvPr>
          <p:cNvSpPr txBox="1">
            <a:spLocks/>
          </p:cNvSpPr>
          <p:nvPr/>
        </p:nvSpPr>
        <p:spPr>
          <a:xfrm>
            <a:off x="838200" y="4561952"/>
            <a:ext cx="10515600" cy="1103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5" name="Content Placeholder 2">
            <a:extLst>
              <a:ext uri="{FF2B5EF4-FFF2-40B4-BE49-F238E27FC236}">
                <a16:creationId xmlns:a16="http://schemas.microsoft.com/office/drawing/2014/main" id="{1AC1EBD0-9CFC-A192-C626-04CBC2394C28}"/>
              </a:ext>
            </a:extLst>
          </p:cNvPr>
          <p:cNvSpPr txBox="1">
            <a:spLocks/>
          </p:cNvSpPr>
          <p:nvPr/>
        </p:nvSpPr>
        <p:spPr>
          <a:xfrm>
            <a:off x="568569" y="4952152"/>
            <a:ext cx="10515600" cy="3369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aphicFrame>
        <p:nvGraphicFramePr>
          <p:cNvPr id="6" name="Table 5">
            <a:extLst>
              <a:ext uri="{FF2B5EF4-FFF2-40B4-BE49-F238E27FC236}">
                <a16:creationId xmlns:a16="http://schemas.microsoft.com/office/drawing/2014/main" id="{8C378DA4-8C9F-C278-AD90-8E6B06B67CBC}"/>
              </a:ext>
            </a:extLst>
          </p:cNvPr>
          <p:cNvGraphicFramePr>
            <a:graphicFrameLocks noGrp="1"/>
          </p:cNvGraphicFramePr>
          <p:nvPr>
            <p:extLst>
              <p:ext uri="{D42A27DB-BD31-4B8C-83A1-F6EECF244321}">
                <p14:modId xmlns:p14="http://schemas.microsoft.com/office/powerpoint/2010/main" val="3526849434"/>
              </p:ext>
            </p:extLst>
          </p:nvPr>
        </p:nvGraphicFramePr>
        <p:xfrm>
          <a:off x="625177" y="4487613"/>
          <a:ext cx="11043140" cy="1658579"/>
        </p:xfrm>
        <a:graphic>
          <a:graphicData uri="http://schemas.openxmlformats.org/drawingml/2006/table">
            <a:tbl>
              <a:tblPr firstRow="1" bandRow="1">
                <a:tableStyleId>{5C22544A-7EE6-4342-B048-85BDC9FD1C3A}</a:tableStyleId>
              </a:tblPr>
              <a:tblGrid>
                <a:gridCol w="2748474">
                  <a:extLst>
                    <a:ext uri="{9D8B030D-6E8A-4147-A177-3AD203B41FA5}">
                      <a16:colId xmlns:a16="http://schemas.microsoft.com/office/drawing/2014/main" val="2761391397"/>
                    </a:ext>
                  </a:extLst>
                </a:gridCol>
                <a:gridCol w="2436599">
                  <a:extLst>
                    <a:ext uri="{9D8B030D-6E8A-4147-A177-3AD203B41FA5}">
                      <a16:colId xmlns:a16="http://schemas.microsoft.com/office/drawing/2014/main" val="1753140525"/>
                    </a:ext>
                  </a:extLst>
                </a:gridCol>
                <a:gridCol w="2905125">
                  <a:extLst>
                    <a:ext uri="{9D8B030D-6E8A-4147-A177-3AD203B41FA5}">
                      <a16:colId xmlns:a16="http://schemas.microsoft.com/office/drawing/2014/main" val="2237029046"/>
                    </a:ext>
                  </a:extLst>
                </a:gridCol>
                <a:gridCol w="2952942">
                  <a:extLst>
                    <a:ext uri="{9D8B030D-6E8A-4147-A177-3AD203B41FA5}">
                      <a16:colId xmlns:a16="http://schemas.microsoft.com/office/drawing/2014/main" val="2103119274"/>
                    </a:ext>
                  </a:extLst>
                </a:gridCol>
              </a:tblGrid>
              <a:tr h="560778">
                <a:tc>
                  <a:txBody>
                    <a:bodyPr/>
                    <a:lstStyle/>
                    <a:p>
                      <a:r>
                        <a:rPr lang="en-GB" sz="1400" dirty="0">
                          <a:solidFill>
                            <a:schemeClr val="tx1"/>
                          </a:solidFill>
                        </a:rPr>
                        <a:t>Fit to Care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r>
                        <a:rPr lang="en-GB" sz="1400" dirty="0">
                          <a:solidFill>
                            <a:schemeClr val="tx1"/>
                          </a:solidFill>
                        </a:rPr>
                        <a:t>PCRS Conference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r>
                        <a:rPr lang="en-GB" sz="1400" dirty="0">
                          <a:solidFill>
                            <a:schemeClr val="tx1"/>
                          </a:solidFill>
                        </a:rPr>
                        <a:t>Online learning modules </a:t>
                      </a:r>
                    </a:p>
                    <a:p>
                      <a:r>
                        <a:rPr lang="en-GB" sz="1400" b="0" i="1" dirty="0">
                          <a:solidFill>
                            <a:schemeClr val="tx1"/>
                          </a:solidFill>
                        </a:rPr>
                        <a:t>(available to PCRS members only)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r>
                        <a:rPr lang="en-GB" sz="1400" dirty="0">
                          <a:solidFill>
                            <a:schemeClr val="tx1"/>
                          </a:solidFill>
                        </a:rPr>
                        <a:t>First steps to implementing the new asthma guideline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539176522"/>
                  </a:ext>
                </a:extLst>
              </a:tr>
              <a:tr h="1097801">
                <a:tc>
                  <a:txBody>
                    <a:bodyPr/>
                    <a:lstStyle/>
                    <a:p>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endParaRPr lang="en-GB" sz="1400" b="0" i="1"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c>
                  <a:txBody>
                    <a:bodyPr/>
                    <a:lstStyle/>
                    <a:p>
                      <a:endParaRPr lang="en-GB"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237410790"/>
                  </a:ext>
                </a:extLst>
              </a:tr>
            </a:tbl>
          </a:graphicData>
        </a:graphic>
      </p:graphicFrame>
      <p:sp>
        <p:nvSpPr>
          <p:cNvPr id="7" name="TextBox 6">
            <a:extLst>
              <a:ext uri="{FF2B5EF4-FFF2-40B4-BE49-F238E27FC236}">
                <a16:creationId xmlns:a16="http://schemas.microsoft.com/office/drawing/2014/main" id="{5236D8CB-C4DF-1898-597B-A8F868E47C1B}"/>
              </a:ext>
            </a:extLst>
          </p:cNvPr>
          <p:cNvSpPr txBox="1"/>
          <p:nvPr/>
        </p:nvSpPr>
        <p:spPr>
          <a:xfrm>
            <a:off x="625177" y="4072084"/>
            <a:ext cx="8038680" cy="323165"/>
          </a:xfrm>
          <a:prstGeom prst="rect">
            <a:avLst/>
          </a:prstGeom>
          <a:noFill/>
        </p:spPr>
        <p:txBody>
          <a:bodyPr wrap="square" rtlCol="0">
            <a:spAutoFit/>
          </a:bodyPr>
          <a:lstStyle/>
          <a:p>
            <a:r>
              <a:rPr lang="en-GB" sz="1500" b="1" dirty="0"/>
              <a:t>PCRS resources and events which can support you do this:</a:t>
            </a:r>
          </a:p>
        </p:txBody>
      </p:sp>
      <p:pic>
        <p:nvPicPr>
          <p:cNvPr id="10" name="Picture 9" descr="A green check mark in a square&#10;&#10;AI-generated content may be incorrect.">
            <a:extLst>
              <a:ext uri="{FF2B5EF4-FFF2-40B4-BE49-F238E27FC236}">
                <a16:creationId xmlns:a16="http://schemas.microsoft.com/office/drawing/2014/main" id="{596BC6E2-4865-AAFF-6314-B6805CB93396}"/>
              </a:ext>
            </a:extLst>
          </p:cNvPr>
          <p:cNvPicPr>
            <a:picLocks noChangeAspect="1"/>
          </p:cNvPicPr>
          <p:nvPr/>
        </p:nvPicPr>
        <p:blipFill>
          <a:blip r:embed="rId3">
            <a:extLst>
              <a:ext uri="{28A0092B-C50C-407E-A947-70E740481C1C}">
                <a14:useLocalDpi xmlns:a14="http://schemas.microsoft.com/office/drawing/2010/main" val="0"/>
              </a:ext>
            </a:extLst>
          </a:blip>
          <a:srcRect t="2910" r="44733" b="-1"/>
          <a:stretch/>
        </p:blipFill>
        <p:spPr>
          <a:xfrm>
            <a:off x="558521" y="2318071"/>
            <a:ext cx="737716" cy="728988"/>
          </a:xfrm>
          <a:prstGeom prst="rect">
            <a:avLst/>
          </a:prstGeom>
        </p:spPr>
      </p:pic>
      <p:sp>
        <p:nvSpPr>
          <p:cNvPr id="14" name="Content Placeholder 2">
            <a:extLst>
              <a:ext uri="{FF2B5EF4-FFF2-40B4-BE49-F238E27FC236}">
                <a16:creationId xmlns:a16="http://schemas.microsoft.com/office/drawing/2014/main" id="{CDABE97E-E092-024D-9B54-1694BA91F899}"/>
              </a:ext>
            </a:extLst>
          </p:cNvPr>
          <p:cNvSpPr txBox="1">
            <a:spLocks/>
          </p:cNvSpPr>
          <p:nvPr/>
        </p:nvSpPr>
        <p:spPr>
          <a:xfrm>
            <a:off x="625177" y="3220485"/>
            <a:ext cx="11280531" cy="3028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600" b="1" dirty="0">
                <a:solidFill>
                  <a:schemeClr val="tx1"/>
                </a:solidFill>
              </a:rPr>
              <a:t>By making these changes, we can enhance patient safety, reduce hospital and unscheduled GP visits and reduce prescribing costs.</a:t>
            </a:r>
          </a:p>
        </p:txBody>
      </p:sp>
      <p:grpSp>
        <p:nvGrpSpPr>
          <p:cNvPr id="19" name="Group 18">
            <a:extLst>
              <a:ext uri="{FF2B5EF4-FFF2-40B4-BE49-F238E27FC236}">
                <a16:creationId xmlns:a16="http://schemas.microsoft.com/office/drawing/2014/main" id="{B30FDC49-5B37-80EB-D4E1-3D7FFA7AE945}"/>
              </a:ext>
            </a:extLst>
          </p:cNvPr>
          <p:cNvGrpSpPr/>
          <p:nvPr/>
        </p:nvGrpSpPr>
        <p:grpSpPr>
          <a:xfrm>
            <a:off x="4239317" y="1355377"/>
            <a:ext cx="4078206" cy="828848"/>
            <a:chOff x="4239317" y="1355377"/>
            <a:chExt cx="4078206" cy="828848"/>
          </a:xfrm>
        </p:grpSpPr>
        <p:pic>
          <p:nvPicPr>
            <p:cNvPr id="11" name="Picture 10" descr="A green check mark in a square&#10;&#10;AI-generated content may be incorrect.">
              <a:extLst>
                <a:ext uri="{FF2B5EF4-FFF2-40B4-BE49-F238E27FC236}">
                  <a16:creationId xmlns:a16="http://schemas.microsoft.com/office/drawing/2014/main" id="{38943009-F416-6E08-8F14-68B3B0B3987D}"/>
                </a:ext>
              </a:extLst>
            </p:cNvPr>
            <p:cNvPicPr>
              <a:picLocks noChangeAspect="1"/>
            </p:cNvPicPr>
            <p:nvPr/>
          </p:nvPicPr>
          <p:blipFill>
            <a:blip r:embed="rId3">
              <a:extLst>
                <a:ext uri="{28A0092B-C50C-407E-A947-70E740481C1C}">
                  <a14:useLocalDpi xmlns:a14="http://schemas.microsoft.com/office/drawing/2010/main" val="0"/>
                </a:ext>
              </a:extLst>
            </a:blip>
            <a:srcRect t="2910" r="44733" b="-1"/>
            <a:stretch/>
          </p:blipFill>
          <p:spPr>
            <a:xfrm>
              <a:off x="4239317" y="1421781"/>
              <a:ext cx="737716" cy="728988"/>
            </a:xfrm>
            <a:prstGeom prst="rect">
              <a:avLst/>
            </a:prstGeom>
          </p:spPr>
        </p:pic>
        <p:sp>
          <p:nvSpPr>
            <p:cNvPr id="15" name="Content Placeholder 2">
              <a:extLst>
                <a:ext uri="{FF2B5EF4-FFF2-40B4-BE49-F238E27FC236}">
                  <a16:creationId xmlns:a16="http://schemas.microsoft.com/office/drawing/2014/main" id="{8DE729F1-287C-9272-6459-F53AC437EBDE}"/>
                </a:ext>
              </a:extLst>
            </p:cNvPr>
            <p:cNvSpPr txBox="1">
              <a:spLocks/>
            </p:cNvSpPr>
            <p:nvPr/>
          </p:nvSpPr>
          <p:spPr>
            <a:xfrm>
              <a:off x="5059396" y="1355377"/>
              <a:ext cx="3258127" cy="8288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400" dirty="0">
                  <a:solidFill>
                    <a:schemeClr val="tx1"/>
                  </a:solidFill>
                </a:rPr>
                <a:t>Support practices, using data, to risk stratify patients requiring review and treatment change</a:t>
              </a:r>
            </a:p>
          </p:txBody>
        </p:sp>
      </p:grpSp>
      <p:grpSp>
        <p:nvGrpSpPr>
          <p:cNvPr id="23" name="Group 22">
            <a:extLst>
              <a:ext uri="{FF2B5EF4-FFF2-40B4-BE49-F238E27FC236}">
                <a16:creationId xmlns:a16="http://schemas.microsoft.com/office/drawing/2014/main" id="{5BF31E57-4D98-8BE1-02EA-68673666759D}"/>
              </a:ext>
            </a:extLst>
          </p:cNvPr>
          <p:cNvGrpSpPr/>
          <p:nvPr/>
        </p:nvGrpSpPr>
        <p:grpSpPr>
          <a:xfrm>
            <a:off x="8218129" y="2262328"/>
            <a:ext cx="3057730" cy="872662"/>
            <a:chOff x="8218129" y="2262328"/>
            <a:chExt cx="3057730" cy="872662"/>
          </a:xfrm>
        </p:grpSpPr>
        <p:pic>
          <p:nvPicPr>
            <p:cNvPr id="13" name="Picture 12" descr="A green check mark in a square&#10;&#10;AI-generated content may be incorrect.">
              <a:extLst>
                <a:ext uri="{FF2B5EF4-FFF2-40B4-BE49-F238E27FC236}">
                  <a16:creationId xmlns:a16="http://schemas.microsoft.com/office/drawing/2014/main" id="{42677394-B7D5-D3C9-0D0F-D1E67A3F5907}"/>
                </a:ext>
              </a:extLst>
            </p:cNvPr>
            <p:cNvPicPr>
              <a:picLocks noChangeAspect="1"/>
            </p:cNvPicPr>
            <p:nvPr/>
          </p:nvPicPr>
          <p:blipFill>
            <a:blip r:embed="rId3">
              <a:extLst>
                <a:ext uri="{28A0092B-C50C-407E-A947-70E740481C1C}">
                  <a14:useLocalDpi xmlns:a14="http://schemas.microsoft.com/office/drawing/2010/main" val="0"/>
                </a:ext>
              </a:extLst>
            </a:blip>
            <a:srcRect t="2910" r="44733" b="-1"/>
            <a:stretch/>
          </p:blipFill>
          <p:spPr>
            <a:xfrm>
              <a:off x="8218129" y="2332960"/>
              <a:ext cx="737716" cy="728988"/>
            </a:xfrm>
            <a:prstGeom prst="rect">
              <a:avLst/>
            </a:prstGeom>
          </p:spPr>
        </p:pic>
        <p:sp>
          <p:nvSpPr>
            <p:cNvPr id="16" name="Content Placeholder 2">
              <a:extLst>
                <a:ext uri="{FF2B5EF4-FFF2-40B4-BE49-F238E27FC236}">
                  <a16:creationId xmlns:a16="http://schemas.microsoft.com/office/drawing/2014/main" id="{78AE10D9-E89A-F8FF-A3D5-C674B73D99A5}"/>
                </a:ext>
              </a:extLst>
            </p:cNvPr>
            <p:cNvSpPr txBox="1">
              <a:spLocks/>
            </p:cNvSpPr>
            <p:nvPr/>
          </p:nvSpPr>
          <p:spPr>
            <a:xfrm>
              <a:off x="9051615" y="2262328"/>
              <a:ext cx="2224244" cy="872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400" dirty="0">
                  <a:solidFill>
                    <a:schemeClr val="tx1"/>
                  </a:solidFill>
                </a:rPr>
                <a:t>Launch patient education campaigns to improve awareness of asthma risks</a:t>
              </a:r>
            </a:p>
          </p:txBody>
        </p:sp>
      </p:grpSp>
      <p:grpSp>
        <p:nvGrpSpPr>
          <p:cNvPr id="8" name="Group 7">
            <a:extLst>
              <a:ext uri="{FF2B5EF4-FFF2-40B4-BE49-F238E27FC236}">
                <a16:creationId xmlns:a16="http://schemas.microsoft.com/office/drawing/2014/main" id="{D0B62143-BCEE-DF88-A39F-156A9238353D}"/>
              </a:ext>
            </a:extLst>
          </p:cNvPr>
          <p:cNvGrpSpPr/>
          <p:nvPr/>
        </p:nvGrpSpPr>
        <p:grpSpPr>
          <a:xfrm>
            <a:off x="574431" y="1317720"/>
            <a:ext cx="3560297" cy="792825"/>
            <a:chOff x="574431" y="1317720"/>
            <a:chExt cx="3560297" cy="792825"/>
          </a:xfrm>
        </p:grpSpPr>
        <p:pic>
          <p:nvPicPr>
            <p:cNvPr id="9" name="Picture 8" descr="A green check mark in a square&#10;&#10;AI-generated content may be incorrect.">
              <a:extLst>
                <a:ext uri="{FF2B5EF4-FFF2-40B4-BE49-F238E27FC236}">
                  <a16:creationId xmlns:a16="http://schemas.microsoft.com/office/drawing/2014/main" id="{FF2095D4-9F3E-D418-A949-893D2269A0F8}"/>
                </a:ext>
              </a:extLst>
            </p:cNvPr>
            <p:cNvPicPr>
              <a:picLocks noChangeAspect="1"/>
            </p:cNvPicPr>
            <p:nvPr/>
          </p:nvPicPr>
          <p:blipFill>
            <a:blip r:embed="rId3">
              <a:extLst>
                <a:ext uri="{28A0092B-C50C-407E-A947-70E740481C1C}">
                  <a14:useLocalDpi xmlns:a14="http://schemas.microsoft.com/office/drawing/2010/main" val="0"/>
                </a:ext>
              </a:extLst>
            </a:blip>
            <a:srcRect t="2910" r="44733" b="-1"/>
            <a:stretch/>
          </p:blipFill>
          <p:spPr>
            <a:xfrm>
              <a:off x="574431" y="1381557"/>
              <a:ext cx="737716" cy="728988"/>
            </a:xfrm>
            <a:prstGeom prst="rect">
              <a:avLst/>
            </a:prstGeom>
          </p:spPr>
        </p:pic>
        <p:sp>
          <p:nvSpPr>
            <p:cNvPr id="17" name="Content Placeholder 2">
              <a:extLst>
                <a:ext uri="{FF2B5EF4-FFF2-40B4-BE49-F238E27FC236}">
                  <a16:creationId xmlns:a16="http://schemas.microsoft.com/office/drawing/2014/main" id="{F148A928-EE7A-83DA-5A0F-8CE924A170BD}"/>
                </a:ext>
              </a:extLst>
            </p:cNvPr>
            <p:cNvSpPr txBox="1">
              <a:spLocks/>
            </p:cNvSpPr>
            <p:nvPr/>
          </p:nvSpPr>
          <p:spPr>
            <a:xfrm>
              <a:off x="1346645" y="1317720"/>
              <a:ext cx="2788083" cy="728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400" dirty="0">
                  <a:solidFill>
                    <a:schemeClr val="tx1"/>
                  </a:solidFill>
                </a:rPr>
                <a:t>Update local guidance based on the evidence of the new </a:t>
              </a:r>
              <a:r>
                <a:rPr lang="en-GB" sz="1400" dirty="0">
                  <a:solidFill>
                    <a:schemeClr val="tx1"/>
                  </a:solidFill>
                  <a:hlinkClick r:id="rId4">
                    <a:extLst>
                      <a:ext uri="{A12FA001-AC4F-418D-AE19-62706E023703}">
                        <ahyp:hlinkClr xmlns:ahyp="http://schemas.microsoft.com/office/drawing/2018/hyperlinkcolor" val="tx"/>
                      </a:ext>
                    </a:extLst>
                  </a:hlinkClick>
                </a:rPr>
                <a:t>NICE BTS SIGN Asthma Pathway </a:t>
              </a:r>
              <a:endParaRPr lang="en-GB" sz="1400" dirty="0">
                <a:solidFill>
                  <a:schemeClr val="tx1"/>
                </a:solidFill>
              </a:endParaRPr>
            </a:p>
          </p:txBody>
        </p:sp>
      </p:grpSp>
      <p:grpSp>
        <p:nvGrpSpPr>
          <p:cNvPr id="21" name="Group 20">
            <a:extLst>
              <a:ext uri="{FF2B5EF4-FFF2-40B4-BE49-F238E27FC236}">
                <a16:creationId xmlns:a16="http://schemas.microsoft.com/office/drawing/2014/main" id="{93F6918A-E5F0-9B4F-22B9-A6875A5C2D88}"/>
              </a:ext>
            </a:extLst>
          </p:cNvPr>
          <p:cNvGrpSpPr/>
          <p:nvPr/>
        </p:nvGrpSpPr>
        <p:grpSpPr>
          <a:xfrm>
            <a:off x="4223407" y="2282188"/>
            <a:ext cx="4094117" cy="863611"/>
            <a:chOff x="4223407" y="2282188"/>
            <a:chExt cx="4094117" cy="863611"/>
          </a:xfrm>
        </p:grpSpPr>
        <p:pic>
          <p:nvPicPr>
            <p:cNvPr id="12" name="Picture 11" descr="A green check mark in a square&#10;&#10;AI-generated content may be incorrect.">
              <a:extLst>
                <a:ext uri="{FF2B5EF4-FFF2-40B4-BE49-F238E27FC236}">
                  <a16:creationId xmlns:a16="http://schemas.microsoft.com/office/drawing/2014/main" id="{FF0EF511-C433-98FA-F6B0-06C32AE0719E}"/>
                </a:ext>
              </a:extLst>
            </p:cNvPr>
            <p:cNvPicPr>
              <a:picLocks noChangeAspect="1"/>
            </p:cNvPicPr>
            <p:nvPr/>
          </p:nvPicPr>
          <p:blipFill>
            <a:blip r:embed="rId3">
              <a:extLst>
                <a:ext uri="{28A0092B-C50C-407E-A947-70E740481C1C}">
                  <a14:useLocalDpi xmlns:a14="http://schemas.microsoft.com/office/drawing/2010/main" val="0"/>
                </a:ext>
              </a:extLst>
            </a:blip>
            <a:srcRect t="2910" r="44733" b="-1"/>
            <a:stretch/>
          </p:blipFill>
          <p:spPr>
            <a:xfrm>
              <a:off x="4223407" y="2335435"/>
              <a:ext cx="737716" cy="728988"/>
            </a:xfrm>
            <a:prstGeom prst="rect">
              <a:avLst/>
            </a:prstGeom>
          </p:spPr>
        </p:pic>
        <p:sp>
          <p:nvSpPr>
            <p:cNvPr id="18" name="Content Placeholder 2">
              <a:extLst>
                <a:ext uri="{FF2B5EF4-FFF2-40B4-BE49-F238E27FC236}">
                  <a16:creationId xmlns:a16="http://schemas.microsoft.com/office/drawing/2014/main" id="{8CB5E187-0ABA-88EA-C69D-4469131682B3}"/>
                </a:ext>
              </a:extLst>
            </p:cNvPr>
            <p:cNvSpPr txBox="1">
              <a:spLocks/>
            </p:cNvSpPr>
            <p:nvPr/>
          </p:nvSpPr>
          <p:spPr>
            <a:xfrm>
              <a:off x="5059397" y="2282188"/>
              <a:ext cx="3258127" cy="863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400" dirty="0">
                  <a:solidFill>
                    <a:schemeClr val="tx1"/>
                  </a:solidFill>
                </a:rPr>
                <a:t>Provide support and investment for diagnostic testing, including training (FeNO and spirometry specifically)</a:t>
              </a:r>
            </a:p>
          </p:txBody>
        </p:sp>
      </p:grpSp>
      <p:pic>
        <p:nvPicPr>
          <p:cNvPr id="1026" name="Picture 2" descr="Fit to Care Cover">
            <a:hlinkClick r:id="rId5"/>
            <a:extLst>
              <a:ext uri="{FF2B5EF4-FFF2-40B4-BE49-F238E27FC236}">
                <a16:creationId xmlns:a16="http://schemas.microsoft.com/office/drawing/2014/main" id="{16908BD5-9E16-C22D-8197-6621E73E81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876" y="5153025"/>
            <a:ext cx="1282062" cy="9067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9" descr="A qr code with a white background&#10;&#10;AI-generated content may be incorrect.">
            <a:extLst>
              <a:ext uri="{FF2B5EF4-FFF2-40B4-BE49-F238E27FC236}">
                <a16:creationId xmlns:a16="http://schemas.microsoft.com/office/drawing/2014/main" id="{07699AAD-9BF8-B794-BBFD-9FE49CAF8F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294" y="5036779"/>
            <a:ext cx="1056806" cy="1056806"/>
          </a:xfrm>
          <a:prstGeom prst="rect">
            <a:avLst/>
          </a:prstGeom>
        </p:spPr>
      </p:pic>
      <p:pic>
        <p:nvPicPr>
          <p:cNvPr id="22" name="Picture 21" descr="A qr code with a white background&#10;&#10;AI-generated content may be incorrect.">
            <a:hlinkClick r:id="rId8"/>
            <a:extLst>
              <a:ext uri="{FF2B5EF4-FFF2-40B4-BE49-F238E27FC236}">
                <a16:creationId xmlns:a16="http://schemas.microsoft.com/office/drawing/2014/main" id="{76381220-8CD4-C7F4-338F-62F91DDD9B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3532" y="5056577"/>
            <a:ext cx="1056806" cy="1056806"/>
          </a:xfrm>
          <a:prstGeom prst="rect">
            <a:avLst/>
          </a:prstGeom>
        </p:spPr>
      </p:pic>
      <p:pic>
        <p:nvPicPr>
          <p:cNvPr id="24" name="Picture 23" descr="A qr code with a white background&#10;&#10;AI-generated content may be incorrect.">
            <a:hlinkClick r:id="rId10"/>
            <a:extLst>
              <a:ext uri="{FF2B5EF4-FFF2-40B4-BE49-F238E27FC236}">
                <a16:creationId xmlns:a16="http://schemas.microsoft.com/office/drawing/2014/main" id="{13D728D9-D11E-A969-C9D7-85765102C0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47571" y="5062643"/>
            <a:ext cx="1056806" cy="1056806"/>
          </a:xfrm>
          <a:prstGeom prst="rect">
            <a:avLst/>
          </a:prstGeom>
        </p:spPr>
      </p:pic>
      <p:pic>
        <p:nvPicPr>
          <p:cNvPr id="26" name="Picture 25">
            <a:hlinkClick r:id="rId12"/>
            <a:extLst>
              <a:ext uri="{FF2B5EF4-FFF2-40B4-BE49-F238E27FC236}">
                <a16:creationId xmlns:a16="http://schemas.microsoft.com/office/drawing/2014/main" id="{77171AAF-D85D-3138-636E-7256C5A4C313}"/>
              </a:ext>
            </a:extLst>
          </p:cNvPr>
          <p:cNvPicPr>
            <a:picLocks noChangeAspect="1"/>
          </p:cNvPicPr>
          <p:nvPr/>
        </p:nvPicPr>
        <p:blipFill>
          <a:blip r:embed="rId13"/>
          <a:stretch>
            <a:fillRect/>
          </a:stretch>
        </p:blipFill>
        <p:spPr>
          <a:xfrm>
            <a:off x="10654403" y="4828114"/>
            <a:ext cx="860702" cy="1227702"/>
          </a:xfrm>
          <a:prstGeom prst="rect">
            <a:avLst/>
          </a:prstGeom>
          <a:effectLst>
            <a:outerShdw blurRad="63500" sx="102000" sy="102000" algn="ctr" rotWithShape="0">
              <a:prstClr val="black">
                <a:alpha val="40000"/>
              </a:prstClr>
            </a:outerShdw>
          </a:effectLst>
        </p:spPr>
      </p:pic>
      <p:pic>
        <p:nvPicPr>
          <p:cNvPr id="28" name="Picture 27" descr="A qr code with a white background&#10;&#10;AI-generated content may be incorrect.">
            <a:hlinkClick r:id="rId12"/>
            <a:extLst>
              <a:ext uri="{FF2B5EF4-FFF2-40B4-BE49-F238E27FC236}">
                <a16:creationId xmlns:a16="http://schemas.microsoft.com/office/drawing/2014/main" id="{229AFA78-618B-715E-1E71-E0D4D5A7ADF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896820" y="5042228"/>
            <a:ext cx="1056806" cy="1056806"/>
          </a:xfrm>
          <a:prstGeom prst="rect">
            <a:avLst/>
          </a:prstGeom>
        </p:spPr>
      </p:pic>
      <p:sp>
        <p:nvSpPr>
          <p:cNvPr id="30" name="Content Placeholder 2">
            <a:extLst>
              <a:ext uri="{FF2B5EF4-FFF2-40B4-BE49-F238E27FC236}">
                <a16:creationId xmlns:a16="http://schemas.microsoft.com/office/drawing/2014/main" id="{228CBB64-9560-AE90-7A55-71E932F7259D}"/>
              </a:ext>
            </a:extLst>
          </p:cNvPr>
          <p:cNvSpPr txBox="1">
            <a:spLocks/>
          </p:cNvSpPr>
          <p:nvPr/>
        </p:nvSpPr>
        <p:spPr>
          <a:xfrm>
            <a:off x="625177" y="3601007"/>
            <a:ext cx="11280531" cy="397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000" b="1" dirty="0">
                <a:solidFill>
                  <a:srgbClr val="617C00"/>
                </a:solidFill>
              </a:rPr>
              <a:t>You can take the necessary steps to transform asthma care!</a:t>
            </a:r>
            <a:endParaRPr lang="en-GB" sz="2000" dirty="0">
              <a:solidFill>
                <a:srgbClr val="617C00"/>
              </a:solidFill>
            </a:endParaRPr>
          </a:p>
        </p:txBody>
      </p:sp>
      <p:pic>
        <p:nvPicPr>
          <p:cNvPr id="31" name="Picture 30" descr="A hand holding a sign and a megaphone&#10;&#10;AI-generated content may be incorrect.">
            <a:extLst>
              <a:ext uri="{FF2B5EF4-FFF2-40B4-BE49-F238E27FC236}">
                <a16:creationId xmlns:a16="http://schemas.microsoft.com/office/drawing/2014/main" id="{26ECE904-A338-D72E-3E3E-40091A21D424}"/>
              </a:ext>
            </a:extLst>
          </p:cNvPr>
          <p:cNvPicPr>
            <a:picLocks noChangeAspect="1"/>
          </p:cNvPicPr>
          <p:nvPr/>
        </p:nvPicPr>
        <p:blipFill>
          <a:blip r:embed="rId15">
            <a:extLst>
              <a:ext uri="{28A0092B-C50C-407E-A947-70E740481C1C}">
                <a14:useLocalDpi xmlns:a14="http://schemas.microsoft.com/office/drawing/2010/main" val="0"/>
              </a:ext>
            </a:extLst>
          </a:blip>
          <a:srcRect l="48582" t="3121" r="814" b="-3121"/>
          <a:stretch/>
        </p:blipFill>
        <p:spPr>
          <a:xfrm>
            <a:off x="8172416" y="378093"/>
            <a:ext cx="1758395" cy="1954567"/>
          </a:xfrm>
          <a:prstGeom prst="rect">
            <a:avLst/>
          </a:prstGeom>
        </p:spPr>
      </p:pic>
    </p:spTree>
    <p:extLst>
      <p:ext uri="{BB962C8B-B14F-4D97-AF65-F5344CB8AC3E}">
        <p14:creationId xmlns:p14="http://schemas.microsoft.com/office/powerpoint/2010/main" val="281449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2BC4C6-5456-D213-74DA-A9D35DB8CFE6}"/>
              </a:ext>
            </a:extLst>
          </p:cNvPr>
          <p:cNvSpPr txBox="1">
            <a:spLocks/>
          </p:cNvSpPr>
          <p:nvPr/>
        </p:nvSpPr>
        <p:spPr>
          <a:xfrm>
            <a:off x="494670" y="1281826"/>
            <a:ext cx="5169530" cy="69242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000" b="1" kern="1200">
                <a:solidFill>
                  <a:schemeClr val="accent2"/>
                </a:solidFill>
                <a:latin typeface="Calibri" panose="020F0502020204030204" pitchFamily="34" charset="0"/>
                <a:ea typeface="+mj-ea"/>
                <a:cs typeface="Calibri" panose="020F0502020204030204" pitchFamily="34" charset="0"/>
              </a:defRPr>
            </a:lvl1pPr>
          </a:lstStyle>
          <a:p>
            <a:r>
              <a:rPr lang="en-GB" sz="3000" dirty="0">
                <a:solidFill>
                  <a:srgbClr val="003A56"/>
                </a:solidFill>
              </a:rPr>
              <a:t>Implementing the new guideline</a:t>
            </a:r>
          </a:p>
        </p:txBody>
      </p:sp>
      <p:sp>
        <p:nvSpPr>
          <p:cNvPr id="5" name="Content Placeholder 2">
            <a:extLst>
              <a:ext uri="{FF2B5EF4-FFF2-40B4-BE49-F238E27FC236}">
                <a16:creationId xmlns:a16="http://schemas.microsoft.com/office/drawing/2014/main" id="{8A85F1AC-A30D-E0A8-4611-98A04641AB6E}"/>
              </a:ext>
            </a:extLst>
          </p:cNvPr>
          <p:cNvSpPr txBox="1">
            <a:spLocks/>
          </p:cNvSpPr>
          <p:nvPr/>
        </p:nvSpPr>
        <p:spPr>
          <a:xfrm>
            <a:off x="6314363" y="1850951"/>
            <a:ext cx="5198668" cy="39100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Provide support to practices to invest in respiratory diagnostic testing (specifically FeNO and spirometry)</a:t>
            </a:r>
          </a:p>
          <a:p>
            <a:pPr marL="0" indent="0">
              <a:buNone/>
            </a:pPr>
            <a:r>
              <a:rPr lang="en-GB" sz="1800" dirty="0"/>
              <a:t>Support local incentives to review the treatment of people with asthma in accordance with the new guideline</a:t>
            </a:r>
          </a:p>
          <a:p>
            <a:pPr marL="0" indent="0">
              <a:buNone/>
            </a:pPr>
            <a:r>
              <a:rPr lang="en-GB" sz="1800" dirty="0"/>
              <a:t>Adopting Fit to Care across entire workforce to ensure all have appropriate knowledge, skills and training </a:t>
            </a:r>
          </a:p>
          <a:p>
            <a:pPr marL="0" indent="0">
              <a:buNone/>
            </a:pPr>
            <a:r>
              <a:rPr lang="en-GB" sz="1800" dirty="0"/>
              <a:t>Provide educational updates to the workforce                 on the new guidelines via PCRS slide kits and             online learning modules </a:t>
            </a:r>
          </a:p>
          <a:p>
            <a:pPr marL="0" indent="0">
              <a:buNone/>
            </a:pPr>
            <a:r>
              <a:rPr lang="en-GB" sz="1800" dirty="0"/>
              <a:t>Support key workforce colleagues to become members of PCRS for regular respiratory updates and access to training/conferences</a:t>
            </a:r>
          </a:p>
        </p:txBody>
      </p:sp>
      <p:sp>
        <p:nvSpPr>
          <p:cNvPr id="6" name="Title 1">
            <a:extLst>
              <a:ext uri="{FF2B5EF4-FFF2-40B4-BE49-F238E27FC236}">
                <a16:creationId xmlns:a16="http://schemas.microsoft.com/office/drawing/2014/main" id="{857C84B0-3B40-E70A-4115-D5ED15BA5408}"/>
              </a:ext>
            </a:extLst>
          </p:cNvPr>
          <p:cNvSpPr txBox="1">
            <a:spLocks/>
          </p:cNvSpPr>
          <p:nvPr/>
        </p:nvSpPr>
        <p:spPr>
          <a:xfrm>
            <a:off x="494670" y="228986"/>
            <a:ext cx="108807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b="1" kern="1200">
                <a:solidFill>
                  <a:schemeClr val="accent2"/>
                </a:solidFill>
                <a:latin typeface="Calibri" panose="020F0502020204030204" pitchFamily="34" charset="0"/>
                <a:ea typeface="+mj-ea"/>
                <a:cs typeface="Calibri" panose="020F0502020204030204" pitchFamily="34" charset="0"/>
              </a:defRPr>
            </a:lvl1pPr>
          </a:lstStyle>
          <a:p>
            <a:r>
              <a:rPr lang="en-GB" dirty="0"/>
              <a:t>How can you do this?</a:t>
            </a:r>
          </a:p>
        </p:txBody>
      </p:sp>
      <p:pic>
        <p:nvPicPr>
          <p:cNvPr id="8" name="Picture 7" descr="A diagram of different types of medical items&#10;&#10;AI-generated content may be incorrect.">
            <a:extLst>
              <a:ext uri="{FF2B5EF4-FFF2-40B4-BE49-F238E27FC236}">
                <a16:creationId xmlns:a16="http://schemas.microsoft.com/office/drawing/2014/main" id="{00168876-5B8E-59BB-8B88-EF217BDA11FE}"/>
              </a:ext>
            </a:extLst>
          </p:cNvPr>
          <p:cNvPicPr>
            <a:picLocks noChangeAspect="1"/>
          </p:cNvPicPr>
          <p:nvPr/>
        </p:nvPicPr>
        <p:blipFill>
          <a:blip r:embed="rId3">
            <a:extLst>
              <a:ext uri="{28A0092B-C50C-407E-A947-70E740481C1C}">
                <a14:useLocalDpi xmlns:a14="http://schemas.microsoft.com/office/drawing/2010/main" val="0"/>
              </a:ext>
            </a:extLst>
          </a:blip>
          <a:srcRect t="20736" r="31906" b="18445"/>
          <a:stretch/>
        </p:blipFill>
        <p:spPr>
          <a:xfrm>
            <a:off x="527481" y="1795676"/>
            <a:ext cx="4356730" cy="2188856"/>
          </a:xfrm>
          <a:prstGeom prst="rect">
            <a:avLst/>
          </a:prstGeom>
        </p:spPr>
      </p:pic>
      <p:pic>
        <p:nvPicPr>
          <p:cNvPr id="9" name="Picture 8" descr="A diagram of different types of medical items&#10;&#10;AI-generated content may be incorrect.">
            <a:extLst>
              <a:ext uri="{FF2B5EF4-FFF2-40B4-BE49-F238E27FC236}">
                <a16:creationId xmlns:a16="http://schemas.microsoft.com/office/drawing/2014/main" id="{80DF29B2-E680-F077-3FC6-7A2ECF9B7914}"/>
              </a:ext>
            </a:extLst>
          </p:cNvPr>
          <p:cNvPicPr>
            <a:picLocks noChangeAspect="1"/>
          </p:cNvPicPr>
          <p:nvPr/>
        </p:nvPicPr>
        <p:blipFill>
          <a:blip r:embed="rId3">
            <a:extLst>
              <a:ext uri="{28A0092B-C50C-407E-A947-70E740481C1C}">
                <a14:useLocalDpi xmlns:a14="http://schemas.microsoft.com/office/drawing/2010/main" val="0"/>
              </a:ext>
            </a:extLst>
          </a:blip>
          <a:srcRect l="68072" t="15250" b="15141"/>
          <a:stretch/>
        </p:blipFill>
        <p:spPr>
          <a:xfrm>
            <a:off x="527481" y="3695575"/>
            <a:ext cx="2042802" cy="2505200"/>
          </a:xfrm>
          <a:prstGeom prst="rect">
            <a:avLst/>
          </a:prstGeom>
        </p:spPr>
      </p:pic>
      <p:pic>
        <p:nvPicPr>
          <p:cNvPr id="10" name="Picture 9" descr="A green check mark in a square&#10;&#10;AI-generated content may be incorrect.">
            <a:extLst>
              <a:ext uri="{FF2B5EF4-FFF2-40B4-BE49-F238E27FC236}">
                <a16:creationId xmlns:a16="http://schemas.microsoft.com/office/drawing/2014/main" id="{83DC6F9E-297F-8448-F112-614ACA71C251}"/>
              </a:ext>
            </a:extLst>
          </p:cNvPr>
          <p:cNvPicPr>
            <a:picLocks noChangeAspect="1"/>
          </p:cNvPicPr>
          <p:nvPr/>
        </p:nvPicPr>
        <p:blipFill>
          <a:blip r:embed="rId4">
            <a:extLst>
              <a:ext uri="{28A0092B-C50C-407E-A947-70E740481C1C}">
                <a14:useLocalDpi xmlns:a14="http://schemas.microsoft.com/office/drawing/2010/main" val="0"/>
              </a:ext>
            </a:extLst>
          </a:blip>
          <a:srcRect t="2910" r="44733" b="-1"/>
          <a:stretch/>
        </p:blipFill>
        <p:spPr>
          <a:xfrm>
            <a:off x="5785989" y="1897228"/>
            <a:ext cx="476250" cy="470615"/>
          </a:xfrm>
          <a:prstGeom prst="rect">
            <a:avLst/>
          </a:prstGeom>
        </p:spPr>
      </p:pic>
      <p:pic>
        <p:nvPicPr>
          <p:cNvPr id="11" name="Picture 10" descr="A green check mark in a square&#10;&#10;AI-generated content may be incorrect.">
            <a:extLst>
              <a:ext uri="{FF2B5EF4-FFF2-40B4-BE49-F238E27FC236}">
                <a16:creationId xmlns:a16="http://schemas.microsoft.com/office/drawing/2014/main" id="{91CD070B-3436-D161-7CD0-7D6F5258742A}"/>
              </a:ext>
            </a:extLst>
          </p:cNvPr>
          <p:cNvPicPr>
            <a:picLocks noChangeAspect="1"/>
          </p:cNvPicPr>
          <p:nvPr/>
        </p:nvPicPr>
        <p:blipFill>
          <a:blip r:embed="rId4">
            <a:extLst>
              <a:ext uri="{28A0092B-C50C-407E-A947-70E740481C1C}">
                <a14:useLocalDpi xmlns:a14="http://schemas.microsoft.com/office/drawing/2010/main" val="0"/>
              </a:ext>
            </a:extLst>
          </a:blip>
          <a:srcRect t="2910" r="44733" b="-1"/>
          <a:stretch/>
        </p:blipFill>
        <p:spPr>
          <a:xfrm>
            <a:off x="5785989" y="2525637"/>
            <a:ext cx="476250" cy="470615"/>
          </a:xfrm>
          <a:prstGeom prst="rect">
            <a:avLst/>
          </a:prstGeom>
        </p:spPr>
      </p:pic>
      <p:pic>
        <p:nvPicPr>
          <p:cNvPr id="12" name="Picture 11" descr="A green check mark in a square&#10;&#10;AI-generated content may be incorrect.">
            <a:extLst>
              <a:ext uri="{FF2B5EF4-FFF2-40B4-BE49-F238E27FC236}">
                <a16:creationId xmlns:a16="http://schemas.microsoft.com/office/drawing/2014/main" id="{3080149C-1E79-10DF-D2F5-F38E2E352D5C}"/>
              </a:ext>
            </a:extLst>
          </p:cNvPr>
          <p:cNvPicPr>
            <a:picLocks noChangeAspect="1"/>
          </p:cNvPicPr>
          <p:nvPr/>
        </p:nvPicPr>
        <p:blipFill>
          <a:blip r:embed="rId4">
            <a:extLst>
              <a:ext uri="{28A0092B-C50C-407E-A947-70E740481C1C}">
                <a14:useLocalDpi xmlns:a14="http://schemas.microsoft.com/office/drawing/2010/main" val="0"/>
              </a:ext>
            </a:extLst>
          </a:blip>
          <a:srcRect t="2910" r="44733" b="-1"/>
          <a:stretch/>
        </p:blipFill>
        <p:spPr>
          <a:xfrm>
            <a:off x="5780915" y="3382846"/>
            <a:ext cx="476250" cy="470615"/>
          </a:xfrm>
          <a:prstGeom prst="rect">
            <a:avLst/>
          </a:prstGeom>
        </p:spPr>
      </p:pic>
      <p:pic>
        <p:nvPicPr>
          <p:cNvPr id="13" name="Picture 12" descr="A green check mark in a square&#10;&#10;AI-generated content may be incorrect.">
            <a:extLst>
              <a:ext uri="{FF2B5EF4-FFF2-40B4-BE49-F238E27FC236}">
                <a16:creationId xmlns:a16="http://schemas.microsoft.com/office/drawing/2014/main" id="{6FD457D4-2BBD-A349-D4C6-5B12DCE6B742}"/>
              </a:ext>
            </a:extLst>
          </p:cNvPr>
          <p:cNvPicPr>
            <a:picLocks noChangeAspect="1"/>
          </p:cNvPicPr>
          <p:nvPr/>
        </p:nvPicPr>
        <p:blipFill>
          <a:blip r:embed="rId4">
            <a:extLst>
              <a:ext uri="{28A0092B-C50C-407E-A947-70E740481C1C}">
                <a14:useLocalDpi xmlns:a14="http://schemas.microsoft.com/office/drawing/2010/main" val="0"/>
              </a:ext>
            </a:extLst>
          </a:blip>
          <a:srcRect t="2910" r="44733" b="-1"/>
          <a:stretch/>
        </p:blipFill>
        <p:spPr>
          <a:xfrm>
            <a:off x="5780915" y="4253539"/>
            <a:ext cx="476250" cy="470615"/>
          </a:xfrm>
          <a:prstGeom prst="rect">
            <a:avLst/>
          </a:prstGeom>
        </p:spPr>
      </p:pic>
      <p:pic>
        <p:nvPicPr>
          <p:cNvPr id="14" name="Picture 13" descr="A green check mark in a square&#10;&#10;AI-generated content may be incorrect.">
            <a:extLst>
              <a:ext uri="{FF2B5EF4-FFF2-40B4-BE49-F238E27FC236}">
                <a16:creationId xmlns:a16="http://schemas.microsoft.com/office/drawing/2014/main" id="{A0CC1978-BB45-0DFD-D9D2-CC1FF0786D26}"/>
              </a:ext>
            </a:extLst>
          </p:cNvPr>
          <p:cNvPicPr>
            <a:picLocks noChangeAspect="1"/>
          </p:cNvPicPr>
          <p:nvPr/>
        </p:nvPicPr>
        <p:blipFill>
          <a:blip r:embed="rId4">
            <a:extLst>
              <a:ext uri="{28A0092B-C50C-407E-A947-70E740481C1C}">
                <a14:useLocalDpi xmlns:a14="http://schemas.microsoft.com/office/drawing/2010/main" val="0"/>
              </a:ext>
            </a:extLst>
          </a:blip>
          <a:srcRect t="2910" r="44733" b="-1"/>
          <a:stretch/>
        </p:blipFill>
        <p:spPr>
          <a:xfrm>
            <a:off x="5780915" y="5124232"/>
            <a:ext cx="476250" cy="470615"/>
          </a:xfrm>
          <a:prstGeom prst="rect">
            <a:avLst/>
          </a:prstGeom>
        </p:spPr>
      </p:pic>
      <p:pic>
        <p:nvPicPr>
          <p:cNvPr id="15" name="Picture 14" descr="A qr code with a white background&#10;&#10;AI-generated content may be incorrect.">
            <a:extLst>
              <a:ext uri="{FF2B5EF4-FFF2-40B4-BE49-F238E27FC236}">
                <a16:creationId xmlns:a16="http://schemas.microsoft.com/office/drawing/2014/main" id="{1C0F63AB-E8EE-3430-388C-A25DE464A7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8050" y="3239333"/>
            <a:ext cx="826836" cy="826836"/>
          </a:xfrm>
          <a:prstGeom prst="rect">
            <a:avLst/>
          </a:prstGeom>
        </p:spPr>
      </p:pic>
      <p:pic>
        <p:nvPicPr>
          <p:cNvPr id="17" name="Picture 16" descr="A qr code on a white background&#10;&#10;AI-generated content may be incorrect.">
            <a:hlinkClick r:id="rId6"/>
            <a:extLst>
              <a:ext uri="{FF2B5EF4-FFF2-40B4-BE49-F238E27FC236}">
                <a16:creationId xmlns:a16="http://schemas.microsoft.com/office/drawing/2014/main" id="{49A5FAE4-2D58-32FC-D722-5A9BD48F63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68049" y="4193900"/>
            <a:ext cx="826837" cy="826837"/>
          </a:xfrm>
          <a:prstGeom prst="rect">
            <a:avLst/>
          </a:prstGeom>
        </p:spPr>
      </p:pic>
      <p:pic>
        <p:nvPicPr>
          <p:cNvPr id="4" name="Picture 3" descr="A round white circle with black text and two girls&#10;&#10;AI-generated content may be incorrect.">
            <a:extLst>
              <a:ext uri="{FF2B5EF4-FFF2-40B4-BE49-F238E27FC236}">
                <a16:creationId xmlns:a16="http://schemas.microsoft.com/office/drawing/2014/main" id="{5E86EA97-B463-8AB4-5B5E-9BA9823343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0782" y="3885461"/>
            <a:ext cx="2313429" cy="2326801"/>
          </a:xfrm>
          <a:prstGeom prst="rect">
            <a:avLst/>
          </a:prstGeom>
        </p:spPr>
      </p:pic>
    </p:spTree>
    <p:extLst>
      <p:ext uri="{BB962C8B-B14F-4D97-AF65-F5344CB8AC3E}">
        <p14:creationId xmlns:p14="http://schemas.microsoft.com/office/powerpoint/2010/main" val="4037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7205D-A948-C357-36B4-5EE14CDA1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7C5C9-9C9F-99EB-D328-B49A4D6142F2}"/>
              </a:ext>
            </a:extLst>
          </p:cNvPr>
          <p:cNvSpPr>
            <a:spLocks noGrp="1"/>
          </p:cNvSpPr>
          <p:nvPr>
            <p:ph type="title"/>
          </p:nvPr>
        </p:nvSpPr>
        <p:spPr>
          <a:xfrm>
            <a:off x="501582" y="350122"/>
            <a:ext cx="10852219" cy="1325563"/>
          </a:xfrm>
        </p:spPr>
        <p:txBody>
          <a:bodyPr>
            <a:normAutofit fontScale="90000"/>
          </a:bodyPr>
          <a:lstStyle/>
          <a:p>
            <a:pPr>
              <a:lnSpc>
                <a:spcPct val="130000"/>
              </a:lnSpc>
            </a:pPr>
            <a:r>
              <a:rPr lang="en-GB" dirty="0"/>
              <a:t>How will we monitor progress? </a:t>
            </a:r>
            <a:br>
              <a:rPr lang="en-GB" dirty="0"/>
            </a:br>
            <a:r>
              <a:rPr lang="en-GB" dirty="0"/>
              <a:t>Are we doing it right? </a:t>
            </a:r>
          </a:p>
        </p:txBody>
      </p:sp>
      <p:sp>
        <p:nvSpPr>
          <p:cNvPr id="5" name="Content Placeholder 4">
            <a:extLst>
              <a:ext uri="{FF2B5EF4-FFF2-40B4-BE49-F238E27FC236}">
                <a16:creationId xmlns:a16="http://schemas.microsoft.com/office/drawing/2014/main" id="{0F7B24F7-860E-720E-0748-70792ADFF944}"/>
              </a:ext>
            </a:extLst>
          </p:cNvPr>
          <p:cNvSpPr>
            <a:spLocks noGrp="1"/>
          </p:cNvSpPr>
          <p:nvPr>
            <p:ph idx="1"/>
          </p:nvPr>
        </p:nvSpPr>
        <p:spPr>
          <a:xfrm>
            <a:off x="501582" y="2041525"/>
            <a:ext cx="9071044" cy="3035300"/>
          </a:xfrm>
        </p:spPr>
        <p:txBody>
          <a:bodyPr>
            <a:normAutofit lnSpcReduction="10000"/>
          </a:bodyPr>
          <a:lstStyle/>
          <a:p>
            <a:pPr>
              <a:lnSpc>
                <a:spcPct val="120000"/>
              </a:lnSpc>
              <a:spcBef>
                <a:spcPts val="0"/>
              </a:spcBef>
            </a:pPr>
            <a:r>
              <a:rPr lang="en-GB" sz="2200" dirty="0">
                <a:solidFill>
                  <a:schemeClr val="tx1"/>
                </a:solidFill>
              </a:rPr>
              <a:t>Have we made an early and accurate diagnosis?</a:t>
            </a:r>
          </a:p>
          <a:p>
            <a:pPr>
              <a:lnSpc>
                <a:spcPct val="120000"/>
              </a:lnSpc>
              <a:spcBef>
                <a:spcPts val="0"/>
              </a:spcBef>
            </a:pPr>
            <a:r>
              <a:rPr lang="en-GB" sz="2200" dirty="0">
                <a:solidFill>
                  <a:schemeClr val="tx1"/>
                </a:solidFill>
              </a:rPr>
              <a:t>Are we supporting good, cost-effective prescribing practices?</a:t>
            </a:r>
          </a:p>
          <a:p>
            <a:pPr>
              <a:lnSpc>
                <a:spcPct val="120000"/>
              </a:lnSpc>
              <a:spcBef>
                <a:spcPts val="0"/>
              </a:spcBef>
            </a:pPr>
            <a:r>
              <a:rPr lang="en-GB" sz="2200" dirty="0">
                <a:solidFill>
                  <a:schemeClr val="tx1"/>
                </a:solidFill>
              </a:rPr>
              <a:t>Are there fewer hospital admissions and unscheduled GP visits?</a:t>
            </a:r>
          </a:p>
          <a:p>
            <a:pPr>
              <a:lnSpc>
                <a:spcPct val="120000"/>
              </a:lnSpc>
              <a:spcBef>
                <a:spcPts val="0"/>
              </a:spcBef>
            </a:pPr>
            <a:r>
              <a:rPr lang="en-GB" sz="2200" dirty="0">
                <a:solidFill>
                  <a:schemeClr val="tx1"/>
                </a:solidFill>
              </a:rPr>
              <a:t>Have there been no avoidable asthma deaths in our area?</a:t>
            </a:r>
          </a:p>
          <a:p>
            <a:pPr>
              <a:lnSpc>
                <a:spcPct val="120000"/>
              </a:lnSpc>
              <a:spcBef>
                <a:spcPts val="0"/>
              </a:spcBef>
            </a:pPr>
            <a:r>
              <a:rPr lang="en-GB" sz="2200" dirty="0">
                <a:solidFill>
                  <a:schemeClr val="tx1"/>
                </a:solidFill>
              </a:rPr>
              <a:t>Have we worked with practices to conduct appropriate audits to identify patients requiring treatment change?</a:t>
            </a:r>
          </a:p>
          <a:p>
            <a:pPr>
              <a:lnSpc>
                <a:spcPct val="120000"/>
              </a:lnSpc>
              <a:spcBef>
                <a:spcPts val="0"/>
              </a:spcBef>
            </a:pPr>
            <a:r>
              <a:rPr lang="en-GB" sz="2200" dirty="0">
                <a:solidFill>
                  <a:schemeClr val="tx1"/>
                </a:solidFill>
              </a:rPr>
              <a:t>Have we reduced SABA only pathways in our area?</a:t>
            </a:r>
          </a:p>
          <a:p>
            <a:pPr>
              <a:lnSpc>
                <a:spcPct val="120000"/>
              </a:lnSpc>
              <a:spcBef>
                <a:spcPts val="0"/>
              </a:spcBef>
            </a:pPr>
            <a:r>
              <a:rPr lang="en-GB" sz="2200" dirty="0">
                <a:solidFill>
                  <a:schemeClr val="tx1"/>
                </a:solidFill>
              </a:rPr>
              <a:t>Are children and young people receiving the right asthma care?</a:t>
            </a:r>
          </a:p>
        </p:txBody>
      </p:sp>
      <p:sp>
        <p:nvSpPr>
          <p:cNvPr id="3" name="TextBox 2">
            <a:extLst>
              <a:ext uri="{FF2B5EF4-FFF2-40B4-BE49-F238E27FC236}">
                <a16:creationId xmlns:a16="http://schemas.microsoft.com/office/drawing/2014/main" id="{6FE05A48-1962-81E8-0171-11DFF1C864AF}"/>
              </a:ext>
            </a:extLst>
          </p:cNvPr>
          <p:cNvSpPr txBox="1"/>
          <p:nvPr/>
        </p:nvSpPr>
        <p:spPr>
          <a:xfrm>
            <a:off x="501582" y="5239371"/>
            <a:ext cx="11188838" cy="523220"/>
          </a:xfrm>
          <a:prstGeom prst="rect">
            <a:avLst/>
          </a:prstGeom>
          <a:noFill/>
        </p:spPr>
        <p:txBody>
          <a:bodyPr wrap="square" rtlCol="0">
            <a:spAutoFit/>
          </a:bodyPr>
          <a:lstStyle/>
          <a:p>
            <a:r>
              <a:rPr lang="en-GB" sz="2800" b="1" dirty="0">
                <a:solidFill>
                  <a:srgbClr val="005D85"/>
                </a:solidFill>
              </a:rPr>
              <a:t>Use these areas to set SMART objectives for your practices. </a:t>
            </a:r>
          </a:p>
        </p:txBody>
      </p:sp>
      <p:pic>
        <p:nvPicPr>
          <p:cNvPr id="6" name="Picture 5" descr="A yellow light bulb with rays of light coming out of it&#10;&#10;AI-generated content may be incorrect.">
            <a:extLst>
              <a:ext uri="{FF2B5EF4-FFF2-40B4-BE49-F238E27FC236}">
                <a16:creationId xmlns:a16="http://schemas.microsoft.com/office/drawing/2014/main" id="{A5A77E85-093D-E26E-B2D1-12F721024D72}"/>
              </a:ext>
            </a:extLst>
          </p:cNvPr>
          <p:cNvPicPr>
            <a:picLocks noChangeAspect="1"/>
          </p:cNvPicPr>
          <p:nvPr/>
        </p:nvPicPr>
        <p:blipFill>
          <a:blip r:embed="rId3">
            <a:extLst>
              <a:ext uri="{28A0092B-C50C-407E-A947-70E740481C1C}">
                <a14:useLocalDpi xmlns:a14="http://schemas.microsoft.com/office/drawing/2010/main" val="0"/>
              </a:ext>
            </a:extLst>
          </a:blip>
          <a:srcRect r="45156"/>
          <a:stretch/>
        </p:blipFill>
        <p:spPr>
          <a:xfrm rot="20852466">
            <a:off x="8928815" y="2747645"/>
            <a:ext cx="2969607" cy="3045750"/>
          </a:xfrm>
          <a:prstGeom prst="rect">
            <a:avLst/>
          </a:prstGeom>
        </p:spPr>
      </p:pic>
    </p:spTree>
    <p:extLst>
      <p:ext uri="{BB962C8B-B14F-4D97-AF65-F5344CB8AC3E}">
        <p14:creationId xmlns:p14="http://schemas.microsoft.com/office/powerpoint/2010/main" val="175119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2E6C-D371-27BB-CB85-7D2C926F7DDD}"/>
              </a:ext>
            </a:extLst>
          </p:cNvPr>
          <p:cNvSpPr>
            <a:spLocks noGrp="1"/>
          </p:cNvSpPr>
          <p:nvPr>
            <p:ph type="title"/>
          </p:nvPr>
        </p:nvSpPr>
        <p:spPr>
          <a:xfrm>
            <a:off x="838200" y="228757"/>
            <a:ext cx="10515600" cy="1325563"/>
          </a:xfrm>
        </p:spPr>
        <p:txBody>
          <a:bodyPr/>
          <a:lstStyle/>
          <a:p>
            <a:r>
              <a:rPr lang="en-GB" dirty="0"/>
              <a:t>Key information for commissioners</a:t>
            </a:r>
          </a:p>
        </p:txBody>
      </p:sp>
      <p:sp>
        <p:nvSpPr>
          <p:cNvPr id="4" name="Isosceles Triangle 3">
            <a:extLst>
              <a:ext uri="{FF2B5EF4-FFF2-40B4-BE49-F238E27FC236}">
                <a16:creationId xmlns:a16="http://schemas.microsoft.com/office/drawing/2014/main" id="{C4A709B2-17A7-4279-F1D7-65202865D47A}"/>
              </a:ext>
            </a:extLst>
          </p:cNvPr>
          <p:cNvSpPr/>
          <p:nvPr/>
        </p:nvSpPr>
        <p:spPr>
          <a:xfrm>
            <a:off x="6283212" y="2879884"/>
            <a:ext cx="5299188" cy="1707022"/>
          </a:xfrm>
          <a:prstGeom prst="triangle">
            <a:avLst>
              <a:gd name="adj" fmla="val 54494"/>
            </a:avLst>
          </a:prstGeom>
          <a:solidFill>
            <a:srgbClr val="003A56">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Content Placeholder 4" descr="A screenshot of a computer&#10;&#10;AI-generated content may be incorrect.">
            <a:extLst>
              <a:ext uri="{FF2B5EF4-FFF2-40B4-BE49-F238E27FC236}">
                <a16:creationId xmlns:a16="http://schemas.microsoft.com/office/drawing/2014/main" id="{9EF8DCF2-C641-C582-9A0C-7A90DA062EC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9082" t="8988" r="39318" b="46867"/>
          <a:stretch/>
        </p:blipFill>
        <p:spPr>
          <a:xfrm>
            <a:off x="6283212" y="1595481"/>
            <a:ext cx="2723098" cy="2991425"/>
          </a:xfrm>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10C9B6E3-DA76-6621-82F8-A5BD367E859C}"/>
              </a:ext>
            </a:extLst>
          </p:cNvPr>
          <p:cNvSpPr txBox="1">
            <a:spLocks/>
          </p:cNvSpPr>
          <p:nvPr/>
        </p:nvSpPr>
        <p:spPr>
          <a:xfrm>
            <a:off x="838201" y="1554320"/>
            <a:ext cx="4989844" cy="4168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dirty="0">
                <a:solidFill>
                  <a:schemeClr val="tx1"/>
                </a:solidFill>
              </a:rPr>
              <a:t>PCRS has produced a full toolkit to support commissioners with implementing the new asthma guideline. </a:t>
            </a:r>
          </a:p>
        </p:txBody>
      </p:sp>
      <p:pic>
        <p:nvPicPr>
          <p:cNvPr id="3" name="Content Placeholder 4" descr="A screenshot of a computer&#10;&#10;AI-generated content may be incorrect.">
            <a:extLst>
              <a:ext uri="{FF2B5EF4-FFF2-40B4-BE49-F238E27FC236}">
                <a16:creationId xmlns:a16="http://schemas.microsoft.com/office/drawing/2014/main" id="{93E94DED-F5C2-D48A-ECE4-B70815618E68}"/>
              </a:ext>
            </a:extLst>
          </p:cNvPr>
          <p:cNvPicPr>
            <a:picLocks noChangeAspect="1"/>
          </p:cNvPicPr>
          <p:nvPr/>
        </p:nvPicPr>
        <p:blipFill>
          <a:blip r:embed="rId2">
            <a:extLst>
              <a:ext uri="{28A0092B-C50C-407E-A947-70E740481C1C}">
                <a14:useLocalDpi xmlns:a14="http://schemas.microsoft.com/office/drawing/2010/main" val="0"/>
              </a:ext>
            </a:extLst>
          </a:blip>
          <a:srcRect l="39082" t="53490" r="39318" b="524"/>
          <a:stretch/>
        </p:blipFill>
        <p:spPr>
          <a:xfrm>
            <a:off x="9173627" y="2879883"/>
            <a:ext cx="2723098" cy="3116147"/>
          </a:xfrm>
          <a:prstGeom prst="rect">
            <a:avLst/>
          </a:prstGeom>
          <a:effectLst>
            <a:outerShdw blurRad="50800" dist="38100" dir="2700000" algn="tl" rotWithShape="0">
              <a:prstClr val="black">
                <a:alpha val="40000"/>
              </a:prstClr>
            </a:outerShdw>
          </a:effectLst>
        </p:spPr>
      </p:pic>
      <p:pic>
        <p:nvPicPr>
          <p:cNvPr id="8" name="Picture 7" descr="A qr code on a black background&#10;&#10;AI-generated content may be incorrect.">
            <a:hlinkClick r:id="rId3"/>
            <a:extLst>
              <a:ext uri="{FF2B5EF4-FFF2-40B4-BE49-F238E27FC236}">
                <a16:creationId xmlns:a16="http://schemas.microsoft.com/office/drawing/2014/main" id="{E657F35B-0B84-1053-9100-F2570EAC8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84" y="3684212"/>
            <a:ext cx="4574356" cy="2573076"/>
          </a:xfrm>
          <a:prstGeom prst="rect">
            <a:avLst/>
          </a:prstGeom>
        </p:spPr>
      </p:pic>
    </p:spTree>
    <p:extLst>
      <p:ext uri="{BB962C8B-B14F-4D97-AF65-F5344CB8AC3E}">
        <p14:creationId xmlns:p14="http://schemas.microsoft.com/office/powerpoint/2010/main" val="386101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8957-C9E3-0ACB-06FE-79BB64B611E0}"/>
              </a:ext>
            </a:extLst>
          </p:cNvPr>
          <p:cNvSpPr>
            <a:spLocks noGrp="1"/>
          </p:cNvSpPr>
          <p:nvPr>
            <p:ph type="title"/>
          </p:nvPr>
        </p:nvSpPr>
        <p:spPr>
          <a:xfrm>
            <a:off x="533400" y="365125"/>
            <a:ext cx="10820400" cy="1325563"/>
          </a:xfrm>
        </p:spPr>
        <p:txBody>
          <a:bodyPr/>
          <a:lstStyle/>
          <a:p>
            <a:r>
              <a:rPr lang="en-GB" dirty="0"/>
              <a:t>References</a:t>
            </a:r>
          </a:p>
        </p:txBody>
      </p:sp>
      <p:sp>
        <p:nvSpPr>
          <p:cNvPr id="3" name="Content Placeholder 2">
            <a:extLst>
              <a:ext uri="{FF2B5EF4-FFF2-40B4-BE49-F238E27FC236}">
                <a16:creationId xmlns:a16="http://schemas.microsoft.com/office/drawing/2014/main" id="{A1ECAED3-893A-E3A0-66E7-3EEACEDD45B0}"/>
              </a:ext>
            </a:extLst>
          </p:cNvPr>
          <p:cNvSpPr>
            <a:spLocks noGrp="1"/>
          </p:cNvSpPr>
          <p:nvPr>
            <p:ph idx="1"/>
          </p:nvPr>
        </p:nvSpPr>
        <p:spPr>
          <a:xfrm>
            <a:off x="533400" y="2548737"/>
            <a:ext cx="5448301" cy="3076564"/>
          </a:xfrm>
        </p:spPr>
        <p:txBody>
          <a:bodyPr>
            <a:noAutofit/>
          </a:bodyPr>
          <a:lstStyle/>
          <a:p>
            <a:pPr marL="508000" lvl="1" indent="-330200">
              <a:tabLst>
                <a:tab pos="444500" algn="l"/>
              </a:tabLst>
            </a:pPr>
            <a:r>
              <a:rPr lang="en-GB" sz="1700" dirty="0">
                <a:latin typeface="+mn-lt"/>
              </a:rPr>
              <a:t>Asthma and Lung UK </a:t>
            </a:r>
            <a:r>
              <a:rPr lang="en-GB" sz="1700" dirty="0">
                <a:latin typeface="+mn-lt"/>
                <a:hlinkClick r:id="rId3"/>
              </a:rPr>
              <a:t>www.asthmaandlung.org.uk/</a:t>
            </a:r>
            <a:r>
              <a:rPr lang="en-GB" sz="1700" dirty="0">
                <a:latin typeface="+mn-lt"/>
              </a:rPr>
              <a:t> </a:t>
            </a:r>
          </a:p>
          <a:p>
            <a:pPr marL="508000" lvl="1" indent="-330200">
              <a:tabLst>
                <a:tab pos="444500" algn="l"/>
              </a:tabLst>
            </a:pPr>
            <a:r>
              <a:rPr lang="en-GB" sz="1700" dirty="0">
                <a:latin typeface="+mn-lt"/>
              </a:rPr>
              <a:t>BTS/NICE/SIGN asthma guideline: </a:t>
            </a:r>
            <a:r>
              <a:rPr lang="en-GB" sz="1700" dirty="0">
                <a:latin typeface="+mn-lt"/>
                <a:hlinkClick r:id="rId4"/>
              </a:rPr>
              <a:t>www.brit-thoracic.org.uk/quality-improvement/guidelines/asthma/</a:t>
            </a:r>
            <a:r>
              <a:rPr lang="en-GB" sz="1700" dirty="0">
                <a:latin typeface="+mn-lt"/>
              </a:rPr>
              <a:t> </a:t>
            </a:r>
          </a:p>
          <a:p>
            <a:pPr marL="508000" lvl="1" indent="-330200">
              <a:tabLst>
                <a:tab pos="444500" algn="l"/>
              </a:tabLst>
            </a:pPr>
            <a:r>
              <a:rPr lang="en-GB" sz="1700" dirty="0">
                <a:latin typeface="+mn-lt"/>
              </a:rPr>
              <a:t>Clinical Knowledge Summaries: Asthma: </a:t>
            </a:r>
            <a:r>
              <a:rPr lang="en-GB" sz="1700" dirty="0">
                <a:latin typeface="+mn-lt"/>
                <a:hlinkClick r:id="rId5"/>
              </a:rPr>
              <a:t>https://cks.nice.org.uk/topics/asthma/</a:t>
            </a:r>
            <a:r>
              <a:rPr lang="en-GB" sz="1700" dirty="0">
                <a:latin typeface="+mn-lt"/>
              </a:rPr>
              <a:t> </a:t>
            </a:r>
          </a:p>
          <a:p>
            <a:pPr marL="508000" lvl="1" indent="-330200">
              <a:tabLst>
                <a:tab pos="444500" algn="l"/>
              </a:tabLst>
            </a:pPr>
            <a:r>
              <a:rPr lang="en-GB" sz="1700" dirty="0">
                <a:latin typeface="+mn-lt"/>
              </a:rPr>
              <a:t>Cochrane Review: Personalised asthma action plans for adults with asthma: </a:t>
            </a:r>
            <a:r>
              <a:rPr lang="en-GB" sz="1700" dirty="0">
                <a:latin typeface="+mn-lt"/>
                <a:hlinkClick r:id="rId6"/>
              </a:rPr>
              <a:t>www.cochranelibrary.com/cdsr/doi/10.1002/14651858.CD011859.pub2/full</a:t>
            </a:r>
            <a:r>
              <a:rPr lang="en-GB" sz="1700" dirty="0">
                <a:latin typeface="+mn-lt"/>
              </a:rPr>
              <a:t>?)</a:t>
            </a:r>
          </a:p>
          <a:p>
            <a:pPr marL="508000" lvl="1" indent="-330200">
              <a:tabLst>
                <a:tab pos="444500" algn="l"/>
              </a:tabLst>
            </a:pPr>
            <a:r>
              <a:rPr lang="en-GB" sz="1700" dirty="0">
                <a:latin typeface="+mn-lt"/>
              </a:rPr>
              <a:t>GINA 2022 report: </a:t>
            </a:r>
            <a:r>
              <a:rPr lang="en-GB" sz="1700" dirty="0">
                <a:latin typeface="+mn-lt"/>
                <a:hlinkClick r:id="rId7"/>
              </a:rPr>
              <a:t>https://ginasthma.org/gina-reports/</a:t>
            </a:r>
            <a:r>
              <a:rPr lang="en-GB" sz="1700" dirty="0">
                <a:latin typeface="+mn-lt"/>
              </a:rPr>
              <a:t> </a:t>
            </a:r>
          </a:p>
        </p:txBody>
      </p:sp>
      <p:sp>
        <p:nvSpPr>
          <p:cNvPr id="4" name="Content Placeholder 2">
            <a:extLst>
              <a:ext uri="{FF2B5EF4-FFF2-40B4-BE49-F238E27FC236}">
                <a16:creationId xmlns:a16="http://schemas.microsoft.com/office/drawing/2014/main" id="{39320251-3D3F-BFCE-C15A-6FCB57D3412F}"/>
              </a:ext>
            </a:extLst>
          </p:cNvPr>
          <p:cNvSpPr txBox="1">
            <a:spLocks/>
          </p:cNvSpPr>
          <p:nvPr/>
        </p:nvSpPr>
        <p:spPr>
          <a:xfrm>
            <a:off x="533400" y="1590281"/>
            <a:ext cx="7153275" cy="8143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The following sources of information have been used to inform this toolkit.</a:t>
            </a:r>
            <a:endParaRPr lang="en-GB" sz="1600" dirty="0">
              <a:latin typeface="+mn-lt"/>
            </a:endParaRPr>
          </a:p>
        </p:txBody>
      </p:sp>
      <p:sp>
        <p:nvSpPr>
          <p:cNvPr id="5" name="Content Placeholder 2">
            <a:extLst>
              <a:ext uri="{FF2B5EF4-FFF2-40B4-BE49-F238E27FC236}">
                <a16:creationId xmlns:a16="http://schemas.microsoft.com/office/drawing/2014/main" id="{DECABD92-1538-EBA2-7111-FCCBE4009597}"/>
              </a:ext>
            </a:extLst>
          </p:cNvPr>
          <p:cNvSpPr txBox="1">
            <a:spLocks/>
          </p:cNvSpPr>
          <p:nvPr/>
        </p:nvSpPr>
        <p:spPr>
          <a:xfrm>
            <a:off x="6210300" y="2548737"/>
            <a:ext cx="5549900" cy="30765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0" lvl="1" indent="-330200">
              <a:tabLst>
                <a:tab pos="444500" algn="l"/>
              </a:tabLst>
            </a:pPr>
            <a:r>
              <a:rPr lang="en-GB" sz="1700" dirty="0">
                <a:latin typeface="+mn-lt"/>
              </a:rPr>
              <a:t>GINA 2024 report: </a:t>
            </a:r>
            <a:r>
              <a:rPr lang="en-GB" sz="1700" u="sng" dirty="0">
                <a:solidFill>
                  <a:srgbClr val="0000FF"/>
                </a:solidFill>
                <a:effectLst/>
                <a:latin typeface="+mn-lt"/>
                <a:ea typeface="Times New Roman" panose="02020603050405020304" pitchFamily="18" charset="0"/>
                <a:cs typeface="Aptos" panose="020B0004020202020204" pitchFamily="34" charset="0"/>
                <a:hlinkClick r:id="rId8"/>
              </a:rPr>
              <a:t>https://ginasthma.org/2024-report/</a:t>
            </a:r>
            <a:endParaRPr lang="en-GB" sz="1700" u="sng" dirty="0">
              <a:solidFill>
                <a:srgbClr val="0000FF"/>
              </a:solidFill>
              <a:effectLst/>
              <a:latin typeface="+mn-lt"/>
              <a:ea typeface="Times New Roman" panose="02020603050405020304" pitchFamily="18" charset="0"/>
              <a:cs typeface="Aptos" panose="020B0004020202020204" pitchFamily="34" charset="0"/>
            </a:endParaRPr>
          </a:p>
          <a:p>
            <a:pPr marL="508000" lvl="1" indent="-330200">
              <a:tabLst>
                <a:tab pos="444500" algn="l"/>
              </a:tabLst>
            </a:pPr>
            <a:r>
              <a:rPr lang="en-GB" sz="1700" dirty="0">
                <a:latin typeface="+mn-lt"/>
              </a:rPr>
              <a:t>National Institute for Health and Care Excellence: </a:t>
            </a:r>
            <a:r>
              <a:rPr lang="en-GB" sz="1700" dirty="0">
                <a:latin typeface="+mn-lt"/>
                <a:hlinkClick r:id="rId9"/>
              </a:rPr>
              <a:t>www.nice.org.uk/</a:t>
            </a:r>
            <a:r>
              <a:rPr lang="en-GB" sz="1700" dirty="0">
                <a:latin typeface="+mn-lt"/>
              </a:rPr>
              <a:t> </a:t>
            </a:r>
          </a:p>
          <a:p>
            <a:pPr marL="508000" lvl="1" indent="-330200">
              <a:tabLst>
                <a:tab pos="444500" algn="l"/>
              </a:tabLst>
            </a:pPr>
            <a:r>
              <a:rPr lang="en-GB" sz="1700" dirty="0">
                <a:latin typeface="+mn-lt"/>
              </a:rPr>
              <a:t>NHS England </a:t>
            </a:r>
            <a:r>
              <a:rPr lang="en-GB" sz="1700" dirty="0">
                <a:latin typeface="+mn-lt"/>
                <a:hlinkClick r:id="rId10"/>
              </a:rPr>
              <a:t>www.england.nhs.uk/</a:t>
            </a:r>
            <a:r>
              <a:rPr lang="en-GB" sz="1700" dirty="0">
                <a:latin typeface="+mn-lt"/>
              </a:rPr>
              <a:t> </a:t>
            </a:r>
          </a:p>
          <a:p>
            <a:pPr marL="508000" lvl="1" indent="-330200">
              <a:tabLst>
                <a:tab pos="444500" algn="l"/>
              </a:tabLst>
            </a:pPr>
            <a:r>
              <a:rPr lang="en-GB" sz="1700" dirty="0">
                <a:latin typeface="+mn-lt"/>
              </a:rPr>
              <a:t>Royal College of Paediatrics and Child Health. State of Child Health. 2020. </a:t>
            </a:r>
            <a:r>
              <a:rPr lang="en-GB" sz="1700" dirty="0">
                <a:latin typeface="+mn-lt"/>
                <a:hlinkClick r:id="rId11"/>
              </a:rPr>
              <a:t>https://stateofchildhealth.rcpch.ac.uk/</a:t>
            </a:r>
            <a:r>
              <a:rPr lang="en-GB" sz="1700" dirty="0">
                <a:latin typeface="+mn-lt"/>
              </a:rPr>
              <a:t> </a:t>
            </a:r>
          </a:p>
          <a:p>
            <a:pPr marL="508000" lvl="1" indent="-330200">
              <a:tabLst>
                <a:tab pos="444500" algn="l"/>
              </a:tabLst>
            </a:pPr>
            <a:r>
              <a:rPr lang="en-GB" sz="1700" dirty="0">
                <a:latin typeface="+mn-lt"/>
              </a:rPr>
              <a:t>Royal College of Physicians. National Review of Asthma Deaths: Why Asthma Still Kills. 2014. </a:t>
            </a:r>
            <a:r>
              <a:rPr lang="en-GB" sz="1700" dirty="0">
                <a:latin typeface="+mn-lt"/>
                <a:hlinkClick r:id="rId12"/>
              </a:rPr>
              <a:t>www.rcp.ac.uk/improving-care/resources/why-asthma-still-kills/</a:t>
            </a:r>
            <a:r>
              <a:rPr lang="en-GB" sz="1700" dirty="0">
                <a:latin typeface="+mn-lt"/>
              </a:rPr>
              <a:t> </a:t>
            </a:r>
          </a:p>
        </p:txBody>
      </p:sp>
      <p:pic>
        <p:nvPicPr>
          <p:cNvPr id="7" name="Picture 6" descr="A paper with a magnifying glass and a magnifying glass&#10;&#10;AI-generated content may be incorrect.">
            <a:extLst>
              <a:ext uri="{FF2B5EF4-FFF2-40B4-BE49-F238E27FC236}">
                <a16:creationId xmlns:a16="http://schemas.microsoft.com/office/drawing/2014/main" id="{985BD0ED-7AD1-A6C6-9E18-1211C41A11A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54243" y="203570"/>
            <a:ext cx="1705757" cy="2100686"/>
          </a:xfrm>
          <a:prstGeom prst="rect">
            <a:avLst/>
          </a:prstGeom>
        </p:spPr>
      </p:pic>
    </p:spTree>
    <p:extLst>
      <p:ext uri="{BB962C8B-B14F-4D97-AF65-F5344CB8AC3E}">
        <p14:creationId xmlns:p14="http://schemas.microsoft.com/office/powerpoint/2010/main" val="1728786990"/>
      </p:ext>
    </p:extLst>
  </p:cSld>
  <p:clrMapOvr>
    <a:masterClrMapping/>
  </p:clrMapOvr>
</p:sld>
</file>

<file path=ppt/theme/theme1.xml><?xml version="1.0" encoding="utf-8"?>
<a:theme xmlns:a="http://schemas.openxmlformats.org/drawingml/2006/main" name="Office Theme">
  <a:themeElements>
    <a:clrScheme name="PCRS Branding 2023">
      <a:dk1>
        <a:srgbClr val="333333"/>
      </a:dk1>
      <a:lt1>
        <a:sysClr val="window" lastClr="FFFFFF"/>
      </a:lt1>
      <a:dk2>
        <a:srgbClr val="003A56"/>
      </a:dk2>
      <a:lt2>
        <a:srgbClr val="F2F5F7"/>
      </a:lt2>
      <a:accent1>
        <a:srgbClr val="005D85"/>
      </a:accent1>
      <a:accent2>
        <a:srgbClr val="617C00"/>
      </a:accent2>
      <a:accent3>
        <a:srgbClr val="DBE2E6"/>
      </a:accent3>
      <a:accent4>
        <a:srgbClr val="EFF2E5"/>
      </a:accent4>
      <a:accent5>
        <a:srgbClr val="003A56"/>
      </a:accent5>
      <a:accent6>
        <a:srgbClr val="8F0000"/>
      </a:accent6>
      <a:hlink>
        <a:srgbClr val="005D85"/>
      </a:hlink>
      <a:folHlink>
        <a:srgbClr val="8F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RS Powerpoint template" id="{0C4437D6-D24D-4735-BF54-6B41C6FC2C5F}" vid="{2EC837ED-A7E2-4AA7-A674-3994FD0C0A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PCRS Powerpoint template</Template>
  <TotalTime>11440</TotalTime>
  <Words>1583</Words>
  <Application>Microsoft Office PowerPoint</Application>
  <PresentationFormat>Widescreen</PresentationFormat>
  <Paragraphs>159</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Avenir LT Heavy</vt:lpstr>
      <vt:lpstr>Calibri</vt:lpstr>
      <vt:lpstr>Calibri Light</vt:lpstr>
      <vt:lpstr>Office Theme</vt:lpstr>
      <vt:lpstr>Asthma Guideline 2024</vt:lpstr>
      <vt:lpstr>PowerPoint Presentation</vt:lpstr>
      <vt:lpstr>Respiratory Care Action Plan</vt:lpstr>
      <vt:lpstr>The UK asthma crisis: We must act now</vt:lpstr>
      <vt:lpstr>Take action now!</vt:lpstr>
      <vt:lpstr>PowerPoint Presentation</vt:lpstr>
      <vt:lpstr>How will we monitor progress?  Are we doing it right? </vt:lpstr>
      <vt:lpstr>Key information for commissioners</vt:lpstr>
      <vt:lpstr>References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Roberts</dc:creator>
  <cp:lastModifiedBy>Rachael Andrews</cp:lastModifiedBy>
  <cp:revision>92</cp:revision>
  <dcterms:created xsi:type="dcterms:W3CDTF">2024-03-13T12:46:47Z</dcterms:created>
  <dcterms:modified xsi:type="dcterms:W3CDTF">2025-08-05T14:19:43Z</dcterms:modified>
</cp:coreProperties>
</file>