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handoutMasterIdLst>
    <p:handoutMasterId r:id="rId14"/>
  </p:handoutMasterIdLst>
  <p:sldIdLst>
    <p:sldId id="809" r:id="rId5"/>
    <p:sldId id="293" r:id="rId6"/>
    <p:sldId id="816" r:id="rId7"/>
    <p:sldId id="278" r:id="rId8"/>
    <p:sldId id="258" r:id="rId9"/>
    <p:sldId id="815" r:id="rId10"/>
    <p:sldId id="324" r:id="rId11"/>
    <p:sldId id="31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50BDBF2-E35A-4352-85F2-7B7555EF0BC6}">
          <p14:sldIdLst/>
        </p14:section>
        <p14:section name="Project Planning" id="{DABB6EC7-0867-47DF-90DB-186EF6BA0277}">
          <p14:sldIdLst>
            <p14:sldId id="809"/>
            <p14:sldId id="293"/>
            <p14:sldId id="816"/>
            <p14:sldId id="278"/>
            <p14:sldId id="258"/>
            <p14:sldId id="815"/>
          </p14:sldIdLst>
        </p14:section>
        <p14:section name="Measuring Progress" id="{026C14A9-85D8-49EA-B270-4BCBE28E82E0}">
          <p14:sldIdLst>
            <p14:sldId id="324"/>
          </p14:sldIdLst>
        </p14:section>
        <p14:section name="Project Close" id="{280A47E9-722A-4B79-876A-2F974D3DB078}">
          <p14:sldIdLst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30EA74-FD0C-572B-F952-2BC52CD0E3B2}" name="Joe Sladen" initials="JS" userId="S::joe.sladen@wessexahsn.net::c984e053-4e21-404a-a017-60e718a4a74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e Sladen" initials="JS" lastIdx="2" clrIdx="0">
    <p:extLst>
      <p:ext uri="{19B8F6BF-5375-455C-9EA6-DF929625EA0E}">
        <p15:presenceInfo xmlns:p15="http://schemas.microsoft.com/office/powerpoint/2012/main" userId="S-1-5-21-4176695264-1654134612-161201883-1154" providerId="AD"/>
      </p:ext>
    </p:extLst>
  </p:cmAuthor>
  <p:cmAuthor id="2" name="Andrew Liles" initials="AL" lastIdx="2" clrIdx="1">
    <p:extLst>
      <p:ext uri="{19B8F6BF-5375-455C-9EA6-DF929625EA0E}">
        <p15:presenceInfo xmlns:p15="http://schemas.microsoft.com/office/powerpoint/2012/main" userId="S::andrew.liles@consiliumpartners.co.uk::e7b2444d-6501-4061-ade9-93ed77554d96" providerId="AD"/>
      </p:ext>
    </p:extLst>
  </p:cmAuthor>
  <p:cmAuthor id="3" name="Suzi Van Es" initials="SVE" lastIdx="2" clrIdx="2">
    <p:extLst>
      <p:ext uri="{19B8F6BF-5375-455C-9EA6-DF929625EA0E}">
        <p15:presenceInfo xmlns:p15="http://schemas.microsoft.com/office/powerpoint/2012/main" userId="S::suzi.vanes@wessexahsn.net::b0a85561-31fa-4965-ae49-47f76f5cf9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02"/>
    <a:srgbClr val="215968"/>
    <a:srgbClr val="E9552D"/>
    <a:srgbClr val="2C6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BE2535-AF35-491E-BB33-5025E08520DD}" v="10" dt="2022-04-25T08:05:20.6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557" autoAdjust="0"/>
  </p:normalViewPr>
  <p:slideViewPr>
    <p:cSldViewPr snapToGrid="0">
      <p:cViewPr varScale="1">
        <p:scale>
          <a:sx n="64" d="100"/>
          <a:sy n="64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8C7CDF-70C7-46B6-9AD3-1C6F309C52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B34D66-1C53-4FBA-B95B-E06F98D5E7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481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69D1B-7AE0-49FE-9889-8125A6E59868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EDA5C-FB58-4593-A448-3A72CC8F5D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1615C-1173-4C2A-8E69-4C1C02C2D3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481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1A7D7-7193-45BE-8BD8-0AAFE08CB0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73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71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544" y="0"/>
            <a:ext cx="2944971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65F0A-4E63-4A2D-870F-B3B5C14BBFA2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76431"/>
            <a:ext cx="543687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4971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544" y="9427076"/>
            <a:ext cx="2944971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C5829F-47EE-4337-9055-D18C30A345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90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829F-47EE-4337-9055-D18C30A345F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77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829F-47EE-4337-9055-D18C30A345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019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829F-47EE-4337-9055-D18C30A345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877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829F-47EE-4337-9055-D18C30A345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54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829F-47EE-4337-9055-D18C30A345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848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829F-47EE-4337-9055-D18C30A345F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8883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4712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DEC5C-98B3-4E75-B865-85125A492A9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46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F3606-DF2E-421B-9514-E74948FEB19D}" type="datetime1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2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86D2B-1CA4-45A6-AAED-2413C0AB14A1}" type="datetime1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61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28B3B-9DC1-4283-9E07-0ADC082622FA}" type="datetime1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3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DB0A5-B916-4828-BD28-52F626201018}" type="datetime1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37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666F7-7822-4A4B-BF15-C5E2DE62356C}" type="datetime1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04030-4432-4C0B-8D76-F1F8CDDB09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18" y="49652"/>
            <a:ext cx="4159505" cy="12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99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E3E46-2FB5-4360-AB70-0D523936A54A}" type="datetime1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C466C0-D70F-438E-BE6D-5DF860703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18" y="49652"/>
            <a:ext cx="4159505" cy="12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84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D6B0C-1D6E-4E66-89BC-4358548B3086}" type="datetime1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DF7F29-BF8F-4F16-91DD-59567EA4E9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818" y="49652"/>
            <a:ext cx="4159505" cy="122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5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148C5-6149-4932-867B-E4B38781B9C9}" type="datetime1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56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3788A-328F-4C33-BA35-7432FC9BB7A4}" type="datetime1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82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E2637-FACD-4BBF-B07B-3A85A14A80DB}" type="datetime1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788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60639-F339-4F5C-91D8-9E0F243A076F}" type="datetime1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0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F6BC9-12F9-4B5D-A300-39C71B6FEF98}" type="datetime1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CE52A-2B0C-4FC0-8EA5-139AB3C8068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7B67E1-5BF7-4C0C-B21D-D1F22935E8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38" y="55062"/>
            <a:ext cx="2453335" cy="998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B51FC-1CC6-4D80-B871-30463B019F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2279350"/>
            <a:ext cx="1219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7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essexahsn.org.uk/projects/424/managing-the-change-process-from-implementation-to-reportin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8996D-A330-49B8-8F99-2DC06621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20D96-9FCF-49B7-86F0-C7B3E69D226B}"/>
              </a:ext>
            </a:extLst>
          </p:cNvPr>
          <p:cNvSpPr txBox="1"/>
          <p:nvPr/>
        </p:nvSpPr>
        <p:spPr>
          <a:xfrm>
            <a:off x="0" y="-39757"/>
            <a:ext cx="8962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Project Planning – Consider running as a Quality Improvement project?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474105-5A6B-42F6-AA37-6E3FC7694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50" y="2032835"/>
            <a:ext cx="115463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400" b="1" dirty="0">
                <a:cs typeface="Arial" panose="020B0604020202020204" pitchFamily="34" charset="0"/>
              </a:rPr>
              <a:t>“QI is a commitment to continuously improving the quality of healthcare, focusing on the preferences and needs of the people who use services.” </a:t>
            </a:r>
          </a:p>
          <a:p>
            <a:pPr lvl="0" algn="ctr"/>
            <a:r>
              <a:rPr lang="en-US" altLang="en-US" sz="2400" dirty="0">
                <a:cs typeface="Arial" panose="020B0604020202020204" pitchFamily="34" charset="0"/>
              </a:rPr>
              <a:t>(Royal College of General Practitioners 2017)</a:t>
            </a:r>
            <a:endParaRPr lang="en-US" altLang="en-US" sz="2400" dirty="0"/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GB" sz="2400" b="1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>
                <a:latin typeface="+mn-lt"/>
              </a:rPr>
              <a:t>Giving the people closest to issues the </a:t>
            </a:r>
            <a:r>
              <a:rPr lang="en-GB" sz="2400" b="1" dirty="0">
                <a:latin typeface="+mn-lt"/>
              </a:rPr>
              <a:t>time, permission, skills and resources </a:t>
            </a:r>
            <a:r>
              <a:rPr lang="en-GB" sz="2400" dirty="0">
                <a:latin typeface="+mn-lt"/>
              </a:rPr>
              <a:t>they need to solve them.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2400" dirty="0">
                <a:latin typeface="+mn-lt"/>
              </a:rPr>
              <a:t>It involves a systematic and coordinated approach to solving a problem using </a:t>
            </a:r>
            <a:r>
              <a:rPr lang="en-GB" sz="2400" b="1" dirty="0">
                <a:latin typeface="+mn-lt"/>
              </a:rPr>
              <a:t>specific methods and tools </a:t>
            </a:r>
            <a:r>
              <a:rPr lang="en-GB" sz="2400" dirty="0">
                <a:latin typeface="+mn-lt"/>
              </a:rPr>
              <a:t>with the aim of bringing about a </a:t>
            </a:r>
            <a:r>
              <a:rPr lang="en-GB" sz="2400" b="1" dirty="0">
                <a:latin typeface="+mn-lt"/>
              </a:rPr>
              <a:t>measurable improvement</a:t>
            </a:r>
            <a:r>
              <a:rPr lang="en-GB" sz="2400" dirty="0">
                <a:latin typeface="+mn-lt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+mn-lt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82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36C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DB0061B-4941-4F5B-9E5B-3D29F0781EEC}"/>
              </a:ext>
            </a:extLst>
          </p:cNvPr>
          <p:cNvSpPr txBox="1"/>
          <p:nvPr/>
        </p:nvSpPr>
        <p:spPr>
          <a:xfrm>
            <a:off x="340097" y="2010907"/>
            <a:ext cx="339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Straight forward structure</a:t>
            </a:r>
          </a:p>
          <a:p>
            <a:r>
              <a:rPr lang="en-GB" sz="2400" dirty="0"/>
              <a:t>Allows for prompt implementation and rapid evaluation.</a:t>
            </a:r>
          </a:p>
          <a:p>
            <a:endParaRPr lang="en-GB" sz="2400" dirty="0"/>
          </a:p>
          <a:p>
            <a:r>
              <a:rPr lang="en-GB" sz="2400" dirty="0"/>
              <a:t>We have included a guide on the FeNO web pages if you would like further detail</a:t>
            </a:r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BE2B6D-94A3-4255-AF7A-F4603D6EA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12" t="34270" r="17528" b="11797"/>
          <a:stretch/>
        </p:blipFill>
        <p:spPr>
          <a:xfrm>
            <a:off x="4323523" y="1528650"/>
            <a:ext cx="6995816" cy="501026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755C5-8AC8-433D-BCEB-351370C0DF9E}"/>
              </a:ext>
            </a:extLst>
          </p:cNvPr>
          <p:cNvSpPr txBox="1"/>
          <p:nvPr/>
        </p:nvSpPr>
        <p:spPr>
          <a:xfrm>
            <a:off x="0" y="0"/>
            <a:ext cx="768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Plan Do Study Act (PDSA)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AE9DE-A5D1-4E72-A145-460ECC17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2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A30A2-B995-4654-9DD9-906199747804}"/>
              </a:ext>
            </a:extLst>
          </p:cNvPr>
          <p:cNvSpPr/>
          <p:nvPr/>
        </p:nvSpPr>
        <p:spPr>
          <a:xfrm>
            <a:off x="4661452" y="2892287"/>
            <a:ext cx="2196548" cy="110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A2856-A58E-4A06-A9ED-7FDD881BCD43}"/>
              </a:ext>
            </a:extLst>
          </p:cNvPr>
          <p:cNvSpPr/>
          <p:nvPr/>
        </p:nvSpPr>
        <p:spPr>
          <a:xfrm>
            <a:off x="4641574" y="2877378"/>
            <a:ext cx="2196548" cy="110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D6EF14-0FF6-413C-A521-DF2C33A15587}"/>
              </a:ext>
            </a:extLst>
          </p:cNvPr>
          <p:cNvSpPr/>
          <p:nvPr/>
        </p:nvSpPr>
        <p:spPr>
          <a:xfrm>
            <a:off x="8510988" y="2910661"/>
            <a:ext cx="2196548" cy="110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DA477D-D070-4AA5-A7B2-C3344929737A}"/>
              </a:ext>
            </a:extLst>
          </p:cNvPr>
          <p:cNvSpPr/>
          <p:nvPr/>
        </p:nvSpPr>
        <p:spPr>
          <a:xfrm>
            <a:off x="8554278" y="5090425"/>
            <a:ext cx="2196548" cy="110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44F293-C25D-4291-B4BC-B0FF911C0448}"/>
              </a:ext>
            </a:extLst>
          </p:cNvPr>
          <p:cNvSpPr/>
          <p:nvPr/>
        </p:nvSpPr>
        <p:spPr>
          <a:xfrm>
            <a:off x="4525617" y="4975332"/>
            <a:ext cx="2196548" cy="1103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8737A37D-715E-4DE2-95E3-DEBD963A2691}"/>
              </a:ext>
            </a:extLst>
          </p:cNvPr>
          <p:cNvSpPr/>
          <p:nvPr/>
        </p:nvSpPr>
        <p:spPr>
          <a:xfrm rot="815488">
            <a:off x="6652730" y="5175022"/>
            <a:ext cx="996183" cy="914400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07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FBE2B6D-94A3-4255-AF7A-F4603D6EA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12" t="34270" r="17528" b="11797"/>
          <a:stretch/>
        </p:blipFill>
        <p:spPr>
          <a:xfrm>
            <a:off x="2254526" y="1125991"/>
            <a:ext cx="7682948" cy="550237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9755C5-8AC8-433D-BCEB-351370C0DF9E}"/>
              </a:ext>
            </a:extLst>
          </p:cNvPr>
          <p:cNvSpPr txBox="1"/>
          <p:nvPr/>
        </p:nvSpPr>
        <p:spPr>
          <a:xfrm>
            <a:off x="0" y="0"/>
            <a:ext cx="7682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Plan Do Study Act (PDSA)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AE9DE-A5D1-4E72-A145-460ECC17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69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ople holding sparklers">
            <a:extLst>
              <a:ext uri="{FF2B5EF4-FFF2-40B4-BE49-F238E27FC236}">
                <a16:creationId xmlns:a16="http://schemas.microsoft.com/office/drawing/2014/main" id="{D221B6A1-900B-4D30-B8DD-7F849D9F0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114" y="2028934"/>
            <a:ext cx="3996647" cy="2665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B0061B-4941-4F5B-9E5B-3D29F0781EEC}"/>
              </a:ext>
            </a:extLst>
          </p:cNvPr>
          <p:cNvSpPr txBox="1"/>
          <p:nvPr/>
        </p:nvSpPr>
        <p:spPr>
          <a:xfrm>
            <a:off x="478464" y="1862815"/>
            <a:ext cx="58416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/>
              <a:t>Your key stakeholders/project members will include colleagues from a range of disciplines. You will need to decide upon the following;</a:t>
            </a:r>
          </a:p>
          <a:p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Project 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Clinical Lead (may be same as project lead e.g. Lead respiratory GP or Nurse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Finance/Procurement (e.g. Practice Manager)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Training/Competency sign-off (may be same as clinical lead)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Measurement/analytics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Admin </a:t>
            </a:r>
          </a:p>
          <a:p>
            <a:endParaRPr lang="en-GB" sz="2000" b="1" dirty="0"/>
          </a:p>
          <a:p>
            <a:r>
              <a:rPr lang="en-GB" sz="2000" b="1" dirty="0"/>
              <a:t>It may just be you, in which case ensure you communicate with wider involved parties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E426EF-480B-45CD-BB9F-21E0B6701069}"/>
              </a:ext>
            </a:extLst>
          </p:cNvPr>
          <p:cNvSpPr txBox="1"/>
          <p:nvPr/>
        </p:nvSpPr>
        <p:spPr>
          <a:xfrm>
            <a:off x="0" y="-11341"/>
            <a:ext cx="7285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Initial Engagement - When setting up your FeNO project, identify your team – their participation is vital for success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244B3B-5DE6-4ACB-BCFF-2DBFDD7AC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4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0CE166-1A1A-4A13-AC93-FCA0AEFB5B54}"/>
              </a:ext>
            </a:extLst>
          </p:cNvPr>
          <p:cNvGrpSpPr/>
          <p:nvPr/>
        </p:nvGrpSpPr>
        <p:grpSpPr>
          <a:xfrm>
            <a:off x="10463742" y="5207560"/>
            <a:ext cx="1575693" cy="1464089"/>
            <a:chOff x="7293776" y="5180267"/>
            <a:chExt cx="1575693" cy="1464089"/>
          </a:xfr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F1114B0-8876-4DE6-B823-74AAEF4EF877}"/>
                </a:ext>
              </a:extLst>
            </p:cNvPr>
            <p:cNvGrpSpPr/>
            <p:nvPr/>
          </p:nvGrpSpPr>
          <p:grpSpPr>
            <a:xfrm>
              <a:off x="7293776" y="5180267"/>
              <a:ext cx="1575693" cy="1464089"/>
              <a:chOff x="2996307" y="2508016"/>
              <a:chExt cx="2925956" cy="2883449"/>
            </a:xfrm>
          </p:grpSpPr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3E4EA8CA-F160-4814-B59C-9050BD8DC64C}"/>
                  </a:ext>
                </a:extLst>
              </p:cNvPr>
              <p:cNvSpPr/>
              <p:nvPr/>
            </p:nvSpPr>
            <p:spPr>
              <a:xfrm>
                <a:off x="2996307" y="2508016"/>
                <a:ext cx="2925956" cy="2883449"/>
              </a:xfrm>
              <a:prstGeom prst="flowChartConnector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1575FE0-9F6A-49C5-93AD-EACFB73C159A}"/>
                  </a:ext>
                </a:extLst>
              </p:cNvPr>
              <p:cNvSpPr txBox="1"/>
              <p:nvPr/>
            </p:nvSpPr>
            <p:spPr>
              <a:xfrm>
                <a:off x="3439033" y="4207519"/>
                <a:ext cx="1035675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STUDY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9130E13-CEE0-436F-9740-B872A306B09F}"/>
                  </a:ext>
                </a:extLst>
              </p:cNvPr>
              <p:cNvSpPr txBox="1"/>
              <p:nvPr/>
            </p:nvSpPr>
            <p:spPr>
              <a:xfrm>
                <a:off x="4700139" y="420751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DO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E667CF-30B9-405F-A094-E5756A76B19E}"/>
                  </a:ext>
                </a:extLst>
              </p:cNvPr>
              <p:cNvSpPr txBox="1"/>
              <p:nvPr/>
            </p:nvSpPr>
            <p:spPr>
              <a:xfrm>
                <a:off x="3532506" y="328304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ACT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3CA6EFC-5F73-4A19-9BB5-D793DEA42C7A}"/>
                  </a:ext>
                </a:extLst>
              </p:cNvPr>
              <p:cNvSpPr txBox="1"/>
              <p:nvPr/>
            </p:nvSpPr>
            <p:spPr>
              <a:xfrm>
                <a:off x="4652750" y="3290553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PLAN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2823C2-B25A-4671-BFAD-DC2B3E85E00B}"/>
                </a:ext>
              </a:extLst>
            </p:cNvPr>
            <p:cNvCxnSpPr>
              <a:stCxn id="12" idx="0"/>
              <a:endCxn id="12" idx="4"/>
            </p:cNvCxnSpPr>
            <p:nvPr/>
          </p:nvCxnSpPr>
          <p:spPr>
            <a:xfrm>
              <a:off x="8081623" y="5180267"/>
              <a:ext cx="0" cy="1464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98C09B5-E154-49B2-B8B4-FD30135BA63C}"/>
                </a:ext>
              </a:extLst>
            </p:cNvPr>
            <p:cNvCxnSpPr>
              <a:stCxn id="12" idx="2"/>
              <a:endCxn id="12" idx="6"/>
            </p:cNvCxnSpPr>
            <p:nvPr/>
          </p:nvCxnSpPr>
          <p:spPr>
            <a:xfrm>
              <a:off x="7293776" y="5912312"/>
              <a:ext cx="157569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L-Shape 16">
            <a:extLst>
              <a:ext uri="{FF2B5EF4-FFF2-40B4-BE49-F238E27FC236}">
                <a16:creationId xmlns:a16="http://schemas.microsoft.com/office/drawing/2014/main" id="{95FB9D8C-0D1C-48C6-A9CE-48AF3B78C153}"/>
              </a:ext>
            </a:extLst>
          </p:cNvPr>
          <p:cNvSpPr/>
          <p:nvPr/>
        </p:nvSpPr>
        <p:spPr>
          <a:xfrm>
            <a:off x="11251589" y="5280998"/>
            <a:ext cx="692726" cy="658607"/>
          </a:xfrm>
          <a:prstGeom prst="corner">
            <a:avLst>
              <a:gd name="adj1" fmla="val 50000"/>
              <a:gd name="adj2" fmla="val 45787"/>
            </a:avLst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E52310-C7D2-472D-8588-EEBF362DFC30}"/>
              </a:ext>
            </a:extLst>
          </p:cNvPr>
          <p:cNvSpPr txBox="1"/>
          <p:nvPr/>
        </p:nvSpPr>
        <p:spPr>
          <a:xfrm>
            <a:off x="11219584" y="5602482"/>
            <a:ext cx="972416" cy="30777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9213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C79C92-03FC-48DA-88A4-8FD55C94E104}"/>
              </a:ext>
            </a:extLst>
          </p:cNvPr>
          <p:cNvSpPr txBox="1"/>
          <p:nvPr/>
        </p:nvSpPr>
        <p:spPr>
          <a:xfrm>
            <a:off x="181876" y="1487336"/>
            <a:ext cx="52004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Utilise project planning template to ensure all necessary elements have been discussed and considered as part of plan.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Explore the template FeNO project plan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Include milestones as date markers for your project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Remember to capture and document any risks/issues (both clinical and operational) and consider mitigation plan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55B0D0-248A-4DED-A924-A30DF1B16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2" t="24881" r="57191" b="13396"/>
          <a:stretch/>
        </p:blipFill>
        <p:spPr>
          <a:xfrm>
            <a:off x="5918044" y="1220724"/>
            <a:ext cx="4545698" cy="3956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AB67D-F1C0-469D-8A8C-336A597B675E}"/>
              </a:ext>
            </a:extLst>
          </p:cNvPr>
          <p:cNvSpPr txBox="1"/>
          <p:nvPr/>
        </p:nvSpPr>
        <p:spPr>
          <a:xfrm>
            <a:off x="0" y="0"/>
            <a:ext cx="6974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Project Planning  - Develop a plan for implementation</a:t>
            </a:r>
            <a:r>
              <a:rPr lang="en-US" sz="3200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1E960B-8B02-4AE0-B2E2-9FD94536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96109"/>
            <a:ext cx="2844800" cy="365125"/>
          </a:xfrm>
        </p:spPr>
        <p:txBody>
          <a:bodyPr/>
          <a:lstStyle/>
          <a:p>
            <a:fld id="{231CE52A-2B0C-4FC0-8EA5-139AB3C8068F}" type="slidenum">
              <a:rPr lang="en-GB" smtClean="0"/>
              <a:t>5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76D42D-C80C-4BC1-A1F4-1F792E422F8F}"/>
              </a:ext>
            </a:extLst>
          </p:cNvPr>
          <p:cNvGrpSpPr/>
          <p:nvPr/>
        </p:nvGrpSpPr>
        <p:grpSpPr>
          <a:xfrm>
            <a:off x="10463742" y="5297145"/>
            <a:ext cx="1575693" cy="1464089"/>
            <a:chOff x="7293776" y="5180267"/>
            <a:chExt cx="1575693" cy="1464089"/>
          </a:xfr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8A37D3D-83A8-4588-B1C9-D12C40AEE251}"/>
                </a:ext>
              </a:extLst>
            </p:cNvPr>
            <p:cNvGrpSpPr/>
            <p:nvPr/>
          </p:nvGrpSpPr>
          <p:grpSpPr>
            <a:xfrm>
              <a:off x="7293776" y="5180267"/>
              <a:ext cx="1575693" cy="1464089"/>
              <a:chOff x="2996307" y="2508016"/>
              <a:chExt cx="2925956" cy="2883449"/>
            </a:xfrm>
          </p:grpSpPr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9FA43624-1D4E-4B85-AC67-DF905796F077}"/>
                  </a:ext>
                </a:extLst>
              </p:cNvPr>
              <p:cNvSpPr/>
              <p:nvPr/>
            </p:nvSpPr>
            <p:spPr>
              <a:xfrm>
                <a:off x="2996307" y="2508016"/>
                <a:ext cx="2925956" cy="2883449"/>
              </a:xfrm>
              <a:prstGeom prst="flowChartConnector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E293509-2872-4A7C-9903-5A07D4D74B53}"/>
                  </a:ext>
                </a:extLst>
              </p:cNvPr>
              <p:cNvSpPr txBox="1"/>
              <p:nvPr/>
            </p:nvSpPr>
            <p:spPr>
              <a:xfrm>
                <a:off x="3439033" y="4207519"/>
                <a:ext cx="1035675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STUDY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6940F3-76A7-444D-AEDB-9A44941422C4}"/>
                  </a:ext>
                </a:extLst>
              </p:cNvPr>
              <p:cNvSpPr txBox="1"/>
              <p:nvPr/>
            </p:nvSpPr>
            <p:spPr>
              <a:xfrm>
                <a:off x="4700139" y="420751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DO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9A15E3-835D-418B-ACB0-BBFAE36D8E6E}"/>
                  </a:ext>
                </a:extLst>
              </p:cNvPr>
              <p:cNvSpPr txBox="1"/>
              <p:nvPr/>
            </p:nvSpPr>
            <p:spPr>
              <a:xfrm>
                <a:off x="3532506" y="328304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ACT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A873A4-7384-47A5-BF06-E632044B5C3E}"/>
                  </a:ext>
                </a:extLst>
              </p:cNvPr>
              <p:cNvSpPr txBox="1"/>
              <p:nvPr/>
            </p:nvSpPr>
            <p:spPr>
              <a:xfrm>
                <a:off x="4652750" y="3290553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PLAN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927B75-0C9B-45B0-8813-C660E1186F9E}"/>
                </a:ext>
              </a:extLst>
            </p:cNvPr>
            <p:cNvCxnSpPr>
              <a:stCxn id="12" idx="0"/>
              <a:endCxn id="12" idx="4"/>
            </p:cNvCxnSpPr>
            <p:nvPr/>
          </p:nvCxnSpPr>
          <p:spPr>
            <a:xfrm>
              <a:off x="8081623" y="5180267"/>
              <a:ext cx="0" cy="1464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9B4138A-6B72-4564-AC40-5486AB20E814}"/>
                </a:ext>
              </a:extLst>
            </p:cNvPr>
            <p:cNvCxnSpPr>
              <a:stCxn id="12" idx="2"/>
              <a:endCxn id="12" idx="6"/>
            </p:cNvCxnSpPr>
            <p:nvPr/>
          </p:nvCxnSpPr>
          <p:spPr>
            <a:xfrm>
              <a:off x="7293776" y="5912312"/>
              <a:ext cx="157569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L-Shape 16">
            <a:extLst>
              <a:ext uri="{FF2B5EF4-FFF2-40B4-BE49-F238E27FC236}">
                <a16:creationId xmlns:a16="http://schemas.microsoft.com/office/drawing/2014/main" id="{1F957156-620F-48CF-9985-2E1A8790027E}"/>
              </a:ext>
            </a:extLst>
          </p:cNvPr>
          <p:cNvSpPr/>
          <p:nvPr/>
        </p:nvSpPr>
        <p:spPr>
          <a:xfrm>
            <a:off x="11251589" y="5370583"/>
            <a:ext cx="692726" cy="658607"/>
          </a:xfrm>
          <a:prstGeom prst="corner">
            <a:avLst>
              <a:gd name="adj1" fmla="val 50000"/>
              <a:gd name="adj2" fmla="val 45787"/>
            </a:avLst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C39AE4-FA42-4F3C-BA7E-DABEDE38D984}"/>
              </a:ext>
            </a:extLst>
          </p:cNvPr>
          <p:cNvSpPr txBox="1"/>
          <p:nvPr/>
        </p:nvSpPr>
        <p:spPr>
          <a:xfrm>
            <a:off x="11219584" y="5692067"/>
            <a:ext cx="972416" cy="30777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/>
              <a:t>PLAN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D406E9C0-CDC4-4884-B02B-6CEB4371775A}"/>
              </a:ext>
            </a:extLst>
          </p:cNvPr>
          <p:cNvSpPr/>
          <p:nvPr/>
        </p:nvSpPr>
        <p:spPr>
          <a:xfrm>
            <a:off x="8950206" y="1753842"/>
            <a:ext cx="2017335" cy="573819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Funding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A15EDBA7-CC93-4323-98C4-C892BA896073}"/>
              </a:ext>
            </a:extLst>
          </p:cNvPr>
          <p:cNvSpPr/>
          <p:nvPr/>
        </p:nvSpPr>
        <p:spPr>
          <a:xfrm>
            <a:off x="8957983" y="2344013"/>
            <a:ext cx="2017335" cy="573819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 supply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A743DE70-9301-4F6E-882B-89E7AF453088}"/>
              </a:ext>
            </a:extLst>
          </p:cNvPr>
          <p:cNvSpPr/>
          <p:nvPr/>
        </p:nvSpPr>
        <p:spPr>
          <a:xfrm>
            <a:off x="8957983" y="3000513"/>
            <a:ext cx="2017335" cy="57382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Patient group</a:t>
            </a:r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AF7B867C-549A-43A9-92E6-B3A13C44220F}"/>
              </a:ext>
            </a:extLst>
          </p:cNvPr>
          <p:cNvSpPr/>
          <p:nvPr/>
        </p:nvSpPr>
        <p:spPr>
          <a:xfrm>
            <a:off x="8948044" y="4592438"/>
            <a:ext cx="2017335" cy="57382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Training</a:t>
            </a:r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41032E8B-458C-4BA6-9DA7-745BE9C7DD57}"/>
              </a:ext>
            </a:extLst>
          </p:cNvPr>
          <p:cNvSpPr/>
          <p:nvPr/>
        </p:nvSpPr>
        <p:spPr>
          <a:xfrm>
            <a:off x="8947808" y="3901128"/>
            <a:ext cx="2017335" cy="57382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Staffing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C031271-BEA2-472B-A1E6-390EE7A1D9E6}"/>
              </a:ext>
            </a:extLst>
          </p:cNvPr>
          <p:cNvCxnSpPr/>
          <p:nvPr/>
        </p:nvCxnSpPr>
        <p:spPr>
          <a:xfrm flipV="1">
            <a:off x="8179904" y="5177427"/>
            <a:ext cx="914400" cy="713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F464B6-AC31-487C-AB3E-94397E7C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08" y="5649265"/>
            <a:ext cx="3261277" cy="8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82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C79C92-03FC-48DA-88A4-8FD55C94E104}"/>
              </a:ext>
            </a:extLst>
          </p:cNvPr>
          <p:cNvSpPr txBox="1"/>
          <p:nvPr/>
        </p:nvSpPr>
        <p:spPr>
          <a:xfrm>
            <a:off x="249036" y="1098652"/>
            <a:ext cx="520048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 agreed searches to choose your patient group – start small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Use agreed comms to contact patients (</a:t>
            </a:r>
            <a:r>
              <a:rPr lang="en-GB" sz="2000" dirty="0" err="1"/>
              <a:t>accuRx</a:t>
            </a:r>
            <a:r>
              <a:rPr lang="en-GB" sz="2000" dirty="0"/>
              <a:t> FeNO info is available)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staff training is complete and competencies signed-off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Ensure venue is appropriate and follows IPC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Can patient record be updated with result and appropriate SNOMED code?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Is everyone ready? If so go live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AB67D-F1C0-469D-8A8C-336A597B675E}"/>
              </a:ext>
            </a:extLst>
          </p:cNvPr>
          <p:cNvSpPr txBox="1"/>
          <p:nvPr/>
        </p:nvSpPr>
        <p:spPr>
          <a:xfrm>
            <a:off x="0" y="0"/>
            <a:ext cx="6974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Deploy - Start small and scale 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1E960B-8B02-4AE0-B2E2-9FD94536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6</a:t>
            </a:fld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48024B-A12F-4116-B51B-C9953765357C}"/>
              </a:ext>
            </a:extLst>
          </p:cNvPr>
          <p:cNvGrpSpPr/>
          <p:nvPr/>
        </p:nvGrpSpPr>
        <p:grpSpPr>
          <a:xfrm>
            <a:off x="10446027" y="5233233"/>
            <a:ext cx="1495872" cy="1488246"/>
            <a:chOff x="7293776" y="5180267"/>
            <a:chExt cx="1575693" cy="1464089"/>
          </a:xfr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ECD68E1-EF6E-4A6E-863F-B02CE1E8A535}"/>
                </a:ext>
              </a:extLst>
            </p:cNvPr>
            <p:cNvGrpSpPr/>
            <p:nvPr/>
          </p:nvGrpSpPr>
          <p:grpSpPr>
            <a:xfrm>
              <a:off x="7293776" y="5180267"/>
              <a:ext cx="1575693" cy="1464089"/>
              <a:chOff x="2996307" y="2508016"/>
              <a:chExt cx="2925956" cy="2883449"/>
            </a:xfrm>
          </p:grpSpPr>
          <p:sp>
            <p:nvSpPr>
              <p:cNvPr id="23" name="Flowchart: Connector 22">
                <a:extLst>
                  <a:ext uri="{FF2B5EF4-FFF2-40B4-BE49-F238E27FC236}">
                    <a16:creationId xmlns:a16="http://schemas.microsoft.com/office/drawing/2014/main" id="{A3C866B2-A53A-472D-9075-B1FF1DC363F9}"/>
                  </a:ext>
                </a:extLst>
              </p:cNvPr>
              <p:cNvSpPr/>
              <p:nvPr/>
            </p:nvSpPr>
            <p:spPr>
              <a:xfrm>
                <a:off x="2996307" y="2508016"/>
                <a:ext cx="2925956" cy="2883449"/>
              </a:xfrm>
              <a:prstGeom prst="flowChartConnector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6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8E00A8-3F63-488E-90D2-2D39FDA68DF1}"/>
                  </a:ext>
                </a:extLst>
              </p:cNvPr>
              <p:cNvSpPr txBox="1"/>
              <p:nvPr/>
            </p:nvSpPr>
            <p:spPr>
              <a:xfrm>
                <a:off x="3439032" y="4207521"/>
                <a:ext cx="1086725" cy="52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b="1" dirty="0">
                    <a:solidFill>
                      <a:schemeClr val="bg1"/>
                    </a:solidFill>
                  </a:rPr>
                  <a:t>STUDY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C1113F4-8679-43F8-937B-4FC14870A6A7}"/>
                  </a:ext>
                </a:extLst>
              </p:cNvPr>
              <p:cNvSpPr txBox="1"/>
              <p:nvPr/>
            </p:nvSpPr>
            <p:spPr>
              <a:xfrm>
                <a:off x="4700139" y="4207518"/>
                <a:ext cx="722272" cy="79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b="1" dirty="0">
                    <a:solidFill>
                      <a:schemeClr val="bg1"/>
                    </a:solidFill>
                  </a:rPr>
                  <a:t>DO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DCEDBB-571E-49DC-821F-923C86828B16}"/>
                  </a:ext>
                </a:extLst>
              </p:cNvPr>
              <p:cNvSpPr txBox="1"/>
              <p:nvPr/>
            </p:nvSpPr>
            <p:spPr>
              <a:xfrm>
                <a:off x="3439032" y="3241818"/>
                <a:ext cx="815746" cy="52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b="1" dirty="0">
                    <a:solidFill>
                      <a:schemeClr val="bg1"/>
                    </a:solidFill>
                  </a:rPr>
                  <a:t>ACT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39FC10-A93F-489E-8B10-0C3282FD7D11}"/>
                  </a:ext>
                </a:extLst>
              </p:cNvPr>
              <p:cNvSpPr txBox="1"/>
              <p:nvPr/>
            </p:nvSpPr>
            <p:spPr>
              <a:xfrm>
                <a:off x="4652749" y="3290582"/>
                <a:ext cx="1064996" cy="5292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600" b="1" dirty="0">
                    <a:solidFill>
                      <a:schemeClr val="bg1"/>
                    </a:solidFill>
                  </a:rPr>
                  <a:t>PLAN</a:t>
                </a:r>
              </a:p>
            </p:txBody>
          </p: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B224106-D0C0-4DC2-A0DB-9F3450F9FBB0}"/>
                </a:ext>
              </a:extLst>
            </p:cNvPr>
            <p:cNvCxnSpPr>
              <a:stCxn id="23" idx="0"/>
              <a:endCxn id="23" idx="4"/>
            </p:cNvCxnSpPr>
            <p:nvPr/>
          </p:nvCxnSpPr>
          <p:spPr>
            <a:xfrm>
              <a:off x="8081623" y="5180267"/>
              <a:ext cx="0" cy="1464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476927-0BEB-4A7E-9C44-0112038CF100}"/>
                </a:ext>
              </a:extLst>
            </p:cNvPr>
            <p:cNvCxnSpPr>
              <a:stCxn id="23" idx="2"/>
              <a:endCxn id="23" idx="6"/>
            </p:cNvCxnSpPr>
            <p:nvPr/>
          </p:nvCxnSpPr>
          <p:spPr>
            <a:xfrm>
              <a:off x="7293776" y="5912312"/>
              <a:ext cx="157569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L-Shape 27">
            <a:extLst>
              <a:ext uri="{FF2B5EF4-FFF2-40B4-BE49-F238E27FC236}">
                <a16:creationId xmlns:a16="http://schemas.microsoft.com/office/drawing/2014/main" id="{3A6220DF-C441-48F6-A314-EF4CEA972302}"/>
              </a:ext>
            </a:extLst>
          </p:cNvPr>
          <p:cNvSpPr/>
          <p:nvPr/>
        </p:nvSpPr>
        <p:spPr>
          <a:xfrm rot="5400000">
            <a:off x="11223868" y="5960876"/>
            <a:ext cx="702860" cy="733202"/>
          </a:xfrm>
          <a:prstGeom prst="corner">
            <a:avLst>
              <a:gd name="adj1" fmla="val 50000"/>
              <a:gd name="adj2" fmla="val 45787"/>
            </a:avLst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99BB37-79EF-4C84-8857-93D2297CAD38}"/>
              </a:ext>
            </a:extLst>
          </p:cNvPr>
          <p:cNvSpPr txBox="1"/>
          <p:nvPr/>
        </p:nvSpPr>
        <p:spPr>
          <a:xfrm>
            <a:off x="11208697" y="5997234"/>
            <a:ext cx="767186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100" b="1" dirty="0"/>
              <a:t>DO</a:t>
            </a:r>
          </a:p>
        </p:txBody>
      </p:sp>
      <p:pic>
        <p:nvPicPr>
          <p:cNvPr id="31" name="Picture 3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0C3B948-94D0-46BF-9D18-78A7F42DA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/>
          <a:stretch/>
        </p:blipFill>
        <p:spPr>
          <a:xfrm>
            <a:off x="8162939" y="3329642"/>
            <a:ext cx="3065008" cy="1731767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3C1C6572-0093-468E-9DD0-2FD9E14C2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31" r="752"/>
          <a:stretch/>
        </p:blipFill>
        <p:spPr>
          <a:xfrm>
            <a:off x="6096000" y="1447580"/>
            <a:ext cx="2769719" cy="2159451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59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C79C92-03FC-48DA-88A4-8FD55C94E104}"/>
              </a:ext>
            </a:extLst>
          </p:cNvPr>
          <p:cNvSpPr txBox="1"/>
          <p:nvPr/>
        </p:nvSpPr>
        <p:spPr>
          <a:xfrm>
            <a:off x="483566" y="1657516"/>
            <a:ext cx="4912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Meet with team, or set aside time for yourself to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Have your project milestones been met? (check for any delays/barriers/challenges)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Review early data, if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has gone well?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could be improved?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Any feedback to action?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EC2E8-D3E2-48D7-AE4C-66CA4818D185}"/>
              </a:ext>
            </a:extLst>
          </p:cNvPr>
          <p:cNvSpPr txBox="1"/>
          <p:nvPr/>
        </p:nvSpPr>
        <p:spPr>
          <a:xfrm>
            <a:off x="0" y="54209"/>
            <a:ext cx="7424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Project review - any changes needed?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61A22-105E-464E-9F66-A7D5C247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7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45DCE9-8681-4761-9A30-632DB37C0858}"/>
              </a:ext>
            </a:extLst>
          </p:cNvPr>
          <p:cNvGrpSpPr/>
          <p:nvPr/>
        </p:nvGrpSpPr>
        <p:grpSpPr>
          <a:xfrm>
            <a:off x="10543872" y="5257389"/>
            <a:ext cx="1575693" cy="1464089"/>
            <a:chOff x="7293776" y="5180267"/>
            <a:chExt cx="1575693" cy="1464089"/>
          </a:xfr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BE57056-2E62-40A1-8891-0D7C23C9A888}"/>
                </a:ext>
              </a:extLst>
            </p:cNvPr>
            <p:cNvGrpSpPr/>
            <p:nvPr/>
          </p:nvGrpSpPr>
          <p:grpSpPr>
            <a:xfrm>
              <a:off x="7293776" y="5180267"/>
              <a:ext cx="1575693" cy="1464089"/>
              <a:chOff x="2996307" y="2508016"/>
              <a:chExt cx="2925956" cy="2883449"/>
            </a:xfrm>
          </p:grpSpPr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82525AE7-AA63-45D4-B4FF-52F7CC736707}"/>
                  </a:ext>
                </a:extLst>
              </p:cNvPr>
              <p:cNvSpPr/>
              <p:nvPr/>
            </p:nvSpPr>
            <p:spPr>
              <a:xfrm>
                <a:off x="2996307" y="2508016"/>
                <a:ext cx="2925956" cy="2883449"/>
              </a:xfrm>
              <a:prstGeom prst="flowChartConnector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8E2BD1-A790-41F1-82E9-CE5659244F6B}"/>
                  </a:ext>
                </a:extLst>
              </p:cNvPr>
              <p:cNvSpPr txBox="1"/>
              <p:nvPr/>
            </p:nvSpPr>
            <p:spPr>
              <a:xfrm>
                <a:off x="3439033" y="4207519"/>
                <a:ext cx="1035675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STUDY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1F5BD2-DE9B-4948-9DF5-1589060C1114}"/>
                  </a:ext>
                </a:extLst>
              </p:cNvPr>
              <p:cNvSpPr txBox="1"/>
              <p:nvPr/>
            </p:nvSpPr>
            <p:spPr>
              <a:xfrm>
                <a:off x="4700139" y="420751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DO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C359B8-8A9D-43F9-B2E8-46454836D8CA}"/>
                  </a:ext>
                </a:extLst>
              </p:cNvPr>
              <p:cNvSpPr txBox="1"/>
              <p:nvPr/>
            </p:nvSpPr>
            <p:spPr>
              <a:xfrm>
                <a:off x="3532506" y="328304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ACT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25877D5-B4BA-405B-94DA-C0F9679B1365}"/>
                  </a:ext>
                </a:extLst>
              </p:cNvPr>
              <p:cNvSpPr txBox="1"/>
              <p:nvPr/>
            </p:nvSpPr>
            <p:spPr>
              <a:xfrm>
                <a:off x="4652750" y="3290553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PLAN</a:t>
                </a:r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CCEF7A2-D7D8-401D-82D8-D9A6C5D9BF13}"/>
                </a:ext>
              </a:extLst>
            </p:cNvPr>
            <p:cNvCxnSpPr>
              <a:stCxn id="12" idx="0"/>
              <a:endCxn id="12" idx="4"/>
            </p:cNvCxnSpPr>
            <p:nvPr/>
          </p:nvCxnSpPr>
          <p:spPr>
            <a:xfrm>
              <a:off x="8081623" y="5180267"/>
              <a:ext cx="0" cy="1464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0AEC120-FF8E-45EF-9319-131A5656CE03}"/>
                </a:ext>
              </a:extLst>
            </p:cNvPr>
            <p:cNvCxnSpPr>
              <a:stCxn id="12" idx="2"/>
              <a:endCxn id="12" idx="6"/>
            </p:cNvCxnSpPr>
            <p:nvPr/>
          </p:nvCxnSpPr>
          <p:spPr>
            <a:xfrm>
              <a:off x="7293776" y="5912312"/>
              <a:ext cx="157569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L-Shape 16">
            <a:extLst>
              <a:ext uri="{FF2B5EF4-FFF2-40B4-BE49-F238E27FC236}">
                <a16:creationId xmlns:a16="http://schemas.microsoft.com/office/drawing/2014/main" id="{AB2C4F32-8A9A-4C9C-B8E3-A0BD89349C14}"/>
              </a:ext>
            </a:extLst>
          </p:cNvPr>
          <p:cNvSpPr/>
          <p:nvPr/>
        </p:nvSpPr>
        <p:spPr>
          <a:xfrm rot="10800000">
            <a:off x="10630689" y="5999372"/>
            <a:ext cx="692726" cy="658607"/>
          </a:xfrm>
          <a:prstGeom prst="corner">
            <a:avLst>
              <a:gd name="adj1" fmla="val 50000"/>
              <a:gd name="adj2" fmla="val 45787"/>
            </a:avLst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934A46-47BD-432D-897C-33FFCC65E4A7}"/>
              </a:ext>
            </a:extLst>
          </p:cNvPr>
          <p:cNvSpPr txBox="1"/>
          <p:nvPr/>
        </p:nvSpPr>
        <p:spPr>
          <a:xfrm>
            <a:off x="10627203" y="5995609"/>
            <a:ext cx="95229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/>
              <a:t>STUDY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6E516-DAF3-4127-B6C1-C7B578DCF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7" t="44348" r="62681" b="35217"/>
          <a:stretch/>
        </p:blipFill>
        <p:spPr>
          <a:xfrm>
            <a:off x="5748424" y="2146176"/>
            <a:ext cx="6215589" cy="215446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1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2CCB07-29D8-4592-9428-550763540B34}"/>
              </a:ext>
            </a:extLst>
          </p:cNvPr>
          <p:cNvSpPr txBox="1"/>
          <p:nvPr/>
        </p:nvSpPr>
        <p:spPr>
          <a:xfrm>
            <a:off x="89452" y="58232"/>
            <a:ext cx="7076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Is FeNO testing ready to become Business as Usual?</a:t>
            </a:r>
            <a:endParaRPr lang="en-GB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C45A5-05D8-4A06-96CE-5C217B45F1EC}"/>
              </a:ext>
            </a:extLst>
          </p:cNvPr>
          <p:cNvSpPr txBox="1"/>
          <p:nvPr/>
        </p:nvSpPr>
        <p:spPr>
          <a:xfrm>
            <a:off x="214458" y="1555039"/>
            <a:ext cx="8252383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Is everything in place for this new pathway and test to become your new/usual pathway?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If not, what do we need to do? Re-visit checklist/milestones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have we learnt? What is the learning we’d share?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What does the data tell us? Is it what we expected?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Can we share/promote out work? With who?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Who is going to write up our project evaluation? (suggested </a:t>
            </a:r>
            <a:r>
              <a:rPr lang="en-GB" sz="2000" dirty="0">
                <a:hlinkClick r:id="rId3"/>
              </a:rPr>
              <a:t>evaluation template here</a:t>
            </a:r>
            <a:r>
              <a:rPr lang="en-GB" sz="2000" dirty="0"/>
              <a:t>)</a:t>
            </a:r>
          </a:p>
          <a:p>
            <a:endParaRPr lang="en-GB" dirty="0"/>
          </a:p>
        </p:txBody>
      </p:sp>
      <p:pic>
        <p:nvPicPr>
          <p:cNvPr id="1026" name="Picture 2" descr="Evaluation Icons - Download Free Vector Icons | Noun Project">
            <a:extLst>
              <a:ext uri="{FF2B5EF4-FFF2-40B4-BE49-F238E27FC236}">
                <a16:creationId xmlns:a16="http://schemas.microsoft.com/office/drawing/2014/main" id="{A9F48A0B-9EC7-494C-91B1-8C932EF8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78" y="1404092"/>
            <a:ext cx="3207863" cy="32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8F65F-65CD-4E8D-80F0-202E4FBA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CE52A-2B0C-4FC0-8EA5-139AB3C8068F}" type="slidenum">
              <a:rPr lang="en-GB" smtClean="0"/>
              <a:t>8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125E2D-AC0B-41BF-A41F-FBDADFCB4C5D}"/>
              </a:ext>
            </a:extLst>
          </p:cNvPr>
          <p:cNvGrpSpPr/>
          <p:nvPr/>
        </p:nvGrpSpPr>
        <p:grpSpPr>
          <a:xfrm>
            <a:off x="10401849" y="5193421"/>
            <a:ext cx="1575693" cy="1464089"/>
            <a:chOff x="7293776" y="5180267"/>
            <a:chExt cx="1575693" cy="1464089"/>
          </a:xfr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ADFD719-B59E-4DAE-A96A-F67C27278FC4}"/>
                </a:ext>
              </a:extLst>
            </p:cNvPr>
            <p:cNvGrpSpPr/>
            <p:nvPr/>
          </p:nvGrpSpPr>
          <p:grpSpPr>
            <a:xfrm>
              <a:off x="7293776" y="5180267"/>
              <a:ext cx="1575693" cy="1464089"/>
              <a:chOff x="2996307" y="2508016"/>
              <a:chExt cx="2925956" cy="2883449"/>
            </a:xfrm>
          </p:grpSpPr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1FFBC82B-13F8-4DA7-985C-69953AC7AE19}"/>
                  </a:ext>
                </a:extLst>
              </p:cNvPr>
              <p:cNvSpPr/>
              <p:nvPr/>
            </p:nvSpPr>
            <p:spPr>
              <a:xfrm>
                <a:off x="2996307" y="2508016"/>
                <a:ext cx="2925956" cy="2883449"/>
              </a:xfrm>
              <a:prstGeom prst="flowChartConnector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7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E64AC0-8D20-46BF-B08E-1910D1306D91}"/>
                  </a:ext>
                </a:extLst>
              </p:cNvPr>
              <p:cNvSpPr txBox="1"/>
              <p:nvPr/>
            </p:nvSpPr>
            <p:spPr>
              <a:xfrm>
                <a:off x="3439033" y="4207519"/>
                <a:ext cx="1035675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STUDY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5404812-56BD-463A-AAEE-CC1001C1C062}"/>
                  </a:ext>
                </a:extLst>
              </p:cNvPr>
              <p:cNvSpPr txBox="1"/>
              <p:nvPr/>
            </p:nvSpPr>
            <p:spPr>
              <a:xfrm>
                <a:off x="4700139" y="420751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DO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B4543F-F5D2-40E1-83CC-68CE76E696D8}"/>
                  </a:ext>
                </a:extLst>
              </p:cNvPr>
              <p:cNvSpPr txBox="1"/>
              <p:nvPr/>
            </p:nvSpPr>
            <p:spPr>
              <a:xfrm>
                <a:off x="3532506" y="3283049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ACT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7A5F682-0D96-43C1-8FD5-D6BEFDF56797}"/>
                  </a:ext>
                </a:extLst>
              </p:cNvPr>
              <p:cNvSpPr txBox="1"/>
              <p:nvPr/>
            </p:nvSpPr>
            <p:spPr>
              <a:xfrm>
                <a:off x="4652750" y="3290553"/>
                <a:ext cx="722273" cy="39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700" b="1" dirty="0">
                    <a:solidFill>
                      <a:schemeClr val="bg1"/>
                    </a:solidFill>
                  </a:rPr>
                  <a:t>PLAN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AC25B23-646D-4CDF-9C6A-4B215763DF27}"/>
                </a:ext>
              </a:extLst>
            </p:cNvPr>
            <p:cNvCxnSpPr>
              <a:stCxn id="11" idx="0"/>
              <a:endCxn id="11" idx="4"/>
            </p:cNvCxnSpPr>
            <p:nvPr/>
          </p:nvCxnSpPr>
          <p:spPr>
            <a:xfrm>
              <a:off x="8081623" y="5180267"/>
              <a:ext cx="0" cy="1464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7A198CA-D05E-46C1-ACD8-55D9B74A31C0}"/>
                </a:ext>
              </a:extLst>
            </p:cNvPr>
            <p:cNvCxnSpPr>
              <a:stCxn id="11" idx="2"/>
              <a:endCxn id="11" idx="6"/>
            </p:cNvCxnSpPr>
            <p:nvPr/>
          </p:nvCxnSpPr>
          <p:spPr>
            <a:xfrm>
              <a:off x="7293776" y="5912312"/>
              <a:ext cx="157569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L-Shape 15">
            <a:extLst>
              <a:ext uri="{FF2B5EF4-FFF2-40B4-BE49-F238E27FC236}">
                <a16:creationId xmlns:a16="http://schemas.microsoft.com/office/drawing/2014/main" id="{3031D70B-4346-4553-B887-7FED34502DD1}"/>
              </a:ext>
            </a:extLst>
          </p:cNvPr>
          <p:cNvSpPr/>
          <p:nvPr/>
        </p:nvSpPr>
        <p:spPr>
          <a:xfrm rot="16200000">
            <a:off x="10501294" y="5213120"/>
            <a:ext cx="685774" cy="691031"/>
          </a:xfrm>
          <a:prstGeom prst="corner">
            <a:avLst>
              <a:gd name="adj1" fmla="val 50000"/>
              <a:gd name="adj2" fmla="val 45787"/>
            </a:avLst>
          </a:prstGeom>
          <a:effectLst>
            <a:outerShdw blurRad="50800" dist="50800" dir="5400000" algn="ctr" rotWithShape="0">
              <a:srgbClr val="000000">
                <a:alpha val="51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FB7CD0-C9F7-40E6-8B27-8C838CCD8C63}"/>
              </a:ext>
            </a:extLst>
          </p:cNvPr>
          <p:cNvSpPr txBox="1"/>
          <p:nvPr/>
        </p:nvSpPr>
        <p:spPr>
          <a:xfrm>
            <a:off x="10557089" y="5584562"/>
            <a:ext cx="952297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/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5165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4A7BA550EA9847AF23E300F8F645A9" ma:contentTypeVersion="17" ma:contentTypeDescription="Create a new document." ma:contentTypeScope="" ma:versionID="421bb0a3fd639ad3ef6462dbc2c509a2">
  <xsd:schema xmlns:xsd="http://www.w3.org/2001/XMLSchema" xmlns:xs="http://www.w3.org/2001/XMLSchema" xmlns:p="http://schemas.microsoft.com/office/2006/metadata/properties" xmlns:ns2="fee059d8-09a0-4432-b9e5-d1cad5850a2b" xmlns:ns3="ba8588b1-d6ea-4ab5-b830-00c054d952b1" targetNamespace="http://schemas.microsoft.com/office/2006/metadata/properties" ma:root="true" ma:fieldsID="cae619ef1c5163b9ddd34ff36d1fcad9" ns2:_="" ns3:_="">
    <xsd:import namespace="fee059d8-09a0-4432-b9e5-d1cad5850a2b"/>
    <xsd:import namespace="ba8588b1-d6ea-4ab5-b830-00c054d952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e059d8-09a0-4432-b9e5-d1cad5850a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5" nillable="true" ma:displayName="Sign-off status" ma:internalName="Sign_x002d_off_x0020_status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a5f208e-45e3-42bd-b392-3c24c59dd4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588b1-d6ea-4ab5-b830-00c054d952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4b60c2d-6392-4a3e-8d95-e70bf70576db}" ma:internalName="TaxCatchAll" ma:showField="CatchAllData" ma:web="ba8588b1-d6ea-4ab5-b830-00c054d952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8588b1-d6ea-4ab5-b830-00c054d952b1">
      <UserInfo>
        <DisplayName>Wendy Wilkins</DisplayName>
        <AccountId>15</AccountId>
        <AccountType/>
      </UserInfo>
      <UserInfo>
        <DisplayName>Joe Sladen</DisplayName>
        <AccountId>14</AccountId>
        <AccountType/>
      </UserInfo>
      <UserInfo>
        <DisplayName>WessexAHSN Admin</DisplayName>
        <AccountId>6</AccountId>
        <AccountType/>
      </UserInfo>
      <UserInfo>
        <DisplayName>Sam Kehoe-Coulter</DisplayName>
        <AccountId>13</AccountId>
        <AccountType/>
      </UserInfo>
      <UserInfo>
        <DisplayName>joe.sladen@hotmail.com</DisplayName>
        <AccountId>35</AccountId>
        <AccountType/>
      </UserInfo>
      <UserInfo>
        <DisplayName>SharingLinks.2e0aa670-27e0-41c7-b1ec-eec512ddee30.OrganizationEdit.fa31503b-33b3-45ea-a78a-c28186b77400</DisplayName>
        <AccountId>19</AccountId>
        <AccountType/>
      </UserInfo>
      <UserInfo>
        <DisplayName>Everyone</DisplayName>
        <AccountId>11</AccountId>
        <AccountType/>
      </UserInfo>
      <UserInfo>
        <DisplayName>Evans Clare (West of England Academic Health Science Network)</DisplayName>
        <AccountId>38</AccountId>
        <AccountType/>
      </UserInfo>
      <UserInfo>
        <DisplayName>Cross Janina (West of England Academic Health Science Network)</DisplayName>
        <AccountId>39</AccountId>
        <AccountType/>
      </UserInfo>
      <UserInfo>
        <DisplayName>Rob Payne</DisplayName>
        <AccountId>67</AccountId>
        <AccountType/>
      </UserInfo>
    </SharedWithUsers>
    <_Flow_SignoffStatus xmlns="fee059d8-09a0-4432-b9e5-d1cad5850a2b" xsi:nil="true"/>
    <lcf76f155ced4ddcb4097134ff3c332f xmlns="fee059d8-09a0-4432-b9e5-d1cad5850a2b">
      <Terms xmlns="http://schemas.microsoft.com/office/infopath/2007/PartnerControls"/>
    </lcf76f155ced4ddcb4097134ff3c332f>
    <TaxCatchAll xmlns="ba8588b1-d6ea-4ab5-b830-00c054d952b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F5D0E7-A226-49FC-8B17-43527EA58744}"/>
</file>

<file path=customXml/itemProps2.xml><?xml version="1.0" encoding="utf-8"?>
<ds:datastoreItem xmlns:ds="http://schemas.openxmlformats.org/officeDocument/2006/customXml" ds:itemID="{DF8F47A7-BD1F-4947-86F2-D7D013C793F7}">
  <ds:schemaRefs>
    <ds:schemaRef ds:uri="http://purl.org/dc/terms/"/>
    <ds:schemaRef ds:uri="http://schemas.microsoft.com/office/2006/documentManagement/types"/>
    <ds:schemaRef ds:uri="fee059d8-09a0-4432-b9e5-d1cad5850a2b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ba8588b1-d6ea-4ab5-b830-00c054d952b1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0CB48BD-97EB-4782-9AF5-32298EBA6B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565</Words>
  <Application>Microsoft Office PowerPoint</Application>
  <PresentationFormat>Widescreen</PresentationFormat>
  <Paragraphs>113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Jenkins</dc:creator>
  <cp:lastModifiedBy>Heather Bowles</cp:lastModifiedBy>
  <cp:revision>5</cp:revision>
  <cp:lastPrinted>2021-06-11T10:50:55Z</cp:lastPrinted>
  <dcterms:created xsi:type="dcterms:W3CDTF">2018-09-18T09:21:34Z</dcterms:created>
  <dcterms:modified xsi:type="dcterms:W3CDTF">2022-04-25T08:06:08Z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0x010100794A7BA550EA9847AF23E300F8F645A9</vt:lpwstr>
  </property>
  <property fmtid="{D5CDD505-2E9C-101B-9397-08002B2CF9AE}" pid="3" name="MediaServiceImageTags">
    <vt:lpwstr/>
  </property>
</Properties>
</file>