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A7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92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65EB-1F9B-4581-9CB6-DBD39AB1557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952E-184C-41D0-876B-A53F07865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08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65EB-1F9B-4581-9CB6-DBD39AB1557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952E-184C-41D0-876B-A53F07865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93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65EB-1F9B-4581-9CB6-DBD39AB1557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952E-184C-41D0-876B-A53F07865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34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65EB-1F9B-4581-9CB6-DBD39AB1557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952E-184C-41D0-876B-A53F07865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26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65EB-1F9B-4581-9CB6-DBD39AB1557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952E-184C-41D0-876B-A53F07865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80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65EB-1F9B-4581-9CB6-DBD39AB1557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952E-184C-41D0-876B-A53F07865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63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65EB-1F9B-4581-9CB6-DBD39AB1557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952E-184C-41D0-876B-A53F07865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65EB-1F9B-4581-9CB6-DBD39AB1557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952E-184C-41D0-876B-A53F07865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25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65EB-1F9B-4581-9CB6-DBD39AB1557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952E-184C-41D0-876B-A53F07865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939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65EB-1F9B-4581-9CB6-DBD39AB1557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952E-184C-41D0-876B-A53F07865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48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65EB-1F9B-4581-9CB6-DBD39AB1557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E952E-184C-41D0-876B-A53F07865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554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C65EB-1F9B-4581-9CB6-DBD39AB1557E}" type="datetimeFigureOut">
              <a:rPr lang="en-GB" smtClean="0"/>
              <a:t>22/11/2019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E952E-184C-41D0-876B-A53F07865F2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79" y="5781544"/>
            <a:ext cx="1544846" cy="9989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3748" y="5739392"/>
            <a:ext cx="1065983" cy="106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2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crs-uk.org/sites/all/modules/civicrm/extern/url.php?u=22224&amp;qid=1924246" TargetMode="External"/><Relationship Id="rId2" Type="http://schemas.openxmlformats.org/officeDocument/2006/relationships/hyperlink" Target="https://www.pcrs-uk.org/arc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pcrs-uk.org/sites/all/modules/civicrm/extern/url.php?u=22225&amp;qid=192424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crs-uk.org/sites/all/modules/civicrm/extern/url.php?u=22224&amp;qid=1924246" TargetMode="External"/><Relationship Id="rId2" Type="http://schemas.openxmlformats.org/officeDocument/2006/relationships/hyperlink" Target="https://www.pcrs-uk.org/arc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pcrs-uk.org/sites/all/modules/civicrm/extern/url.php?u=22225&amp;qid=192424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1226" y="201273"/>
            <a:ext cx="10632141" cy="5570756"/>
          </a:xfrm>
          <a:prstGeom prst="rect">
            <a:avLst/>
          </a:prstGeom>
          <a:solidFill>
            <a:srgbClr val="40A73E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3200" b="1" dirty="0"/>
              <a:t>Question and Challenge Your Practice</a:t>
            </a:r>
          </a:p>
          <a:p>
            <a:endParaRPr lang="en-GB" b="1" dirty="0"/>
          </a:p>
          <a:p>
            <a:endParaRPr lang="en-GB" dirty="0"/>
          </a:p>
          <a:p>
            <a:r>
              <a:rPr lang="en-GB" sz="2400" dirty="0" smtClean="0"/>
              <a:t>The </a:t>
            </a:r>
            <a:r>
              <a:rPr lang="en-GB" sz="2400" dirty="0" smtClean="0"/>
              <a:t>playing cards on these slides </a:t>
            </a:r>
            <a:r>
              <a:rPr lang="en-GB" sz="2400" dirty="0"/>
              <a:t>are a way to trigger conversations and for you to </a:t>
            </a:r>
            <a:br>
              <a:rPr lang="en-GB" sz="2400" dirty="0"/>
            </a:br>
            <a:r>
              <a:rPr lang="en-GB" sz="2400" dirty="0"/>
              <a:t>share your thinking with others in primary and community care.  We invite you to use them to start a discussion!</a:t>
            </a:r>
          </a:p>
          <a:p>
            <a:r>
              <a:rPr lang="en-GB" sz="2400" b="1" dirty="0"/>
              <a:t>Instructions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Use this presentation at the team meeting to discuss all the slides OR;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Split into pairs or small groups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Choose a slide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Read the question or comment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Take a few minutes to discuss the question or comment and note down your key discussion points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Choose another slide and follow steps 4 and 5 above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/>
              <a:t>Feedback your discussion points to the full team meeting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397876" y="5780420"/>
            <a:ext cx="9532883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This resource has been produced as part of the PCRS Asthma Right Care (ARC) initiative, which is part of a wider global social movement initiated by the IPCRG; see   </a:t>
            </a:r>
            <a:r>
              <a:rPr lang="en-GB" sz="1100" u="sng" dirty="0">
                <a:hlinkClick r:id="rId2"/>
              </a:rPr>
              <a:t>https://www.pcrs-uk.org/arc</a:t>
            </a:r>
            <a:r>
              <a:rPr lang="en-GB" sz="1100" dirty="0"/>
              <a:t> for further information.  The PCRS is grateful to AstraZeneca for supporting the ARC initiative in the UK through an educational grant and secondment of a programme manager. AstraZeneca played no part in the creation of the resource</a:t>
            </a:r>
            <a:r>
              <a:rPr lang="en-GB" sz="1100" dirty="0" smtClean="0"/>
              <a:t>.</a:t>
            </a:r>
          </a:p>
          <a:p>
            <a:pPr algn="ctr"/>
            <a:endParaRPr lang="en-GB" sz="1100" dirty="0"/>
          </a:p>
          <a:p>
            <a:pPr algn="ctr"/>
            <a:r>
              <a:rPr lang="en-GB" sz="1100" dirty="0"/>
              <a:t> </a:t>
            </a:r>
            <a:r>
              <a:rPr lang="en-GB" sz="1100" dirty="0">
                <a:solidFill>
                  <a:srgbClr val="002060"/>
                </a:solidFill>
              </a:rPr>
              <a:t>Primary Care Respiratory Society. Charity Number 1098117 Company Number 4298947 VAT Registration Number 866 1543 09 Registered office </a:t>
            </a:r>
            <a:r>
              <a:rPr lang="en-GB" sz="1100" dirty="0" err="1">
                <a:solidFill>
                  <a:srgbClr val="002060"/>
                </a:solidFill>
              </a:rPr>
              <a:t>Miria</a:t>
            </a:r>
            <a:r>
              <a:rPr lang="en-GB" sz="1100" dirty="0">
                <a:solidFill>
                  <a:srgbClr val="002060"/>
                </a:solidFill>
              </a:rPr>
              <a:t> House, </a:t>
            </a:r>
            <a:r>
              <a:rPr lang="en-GB" sz="1100" dirty="0" smtClean="0">
                <a:solidFill>
                  <a:srgbClr val="002060"/>
                </a:solidFill>
              </a:rPr>
              <a:t/>
            </a:r>
            <a:br>
              <a:rPr lang="en-GB" sz="1100" dirty="0" smtClean="0">
                <a:solidFill>
                  <a:srgbClr val="002060"/>
                </a:solidFill>
              </a:rPr>
            </a:br>
            <a:r>
              <a:rPr lang="en-GB" sz="1100" dirty="0" smtClean="0">
                <a:solidFill>
                  <a:srgbClr val="002060"/>
                </a:solidFill>
              </a:rPr>
              <a:t>1683b </a:t>
            </a:r>
            <a:r>
              <a:rPr lang="en-GB" sz="1100" dirty="0">
                <a:solidFill>
                  <a:srgbClr val="002060"/>
                </a:solidFill>
              </a:rPr>
              <a:t>High Street, </a:t>
            </a:r>
            <a:r>
              <a:rPr lang="en-GB" sz="1100" dirty="0" err="1">
                <a:solidFill>
                  <a:srgbClr val="002060"/>
                </a:solidFill>
              </a:rPr>
              <a:t>Knowle</a:t>
            </a:r>
            <a:r>
              <a:rPr lang="en-GB" sz="1100" dirty="0">
                <a:solidFill>
                  <a:srgbClr val="002060"/>
                </a:solidFill>
              </a:rPr>
              <a:t>, B93 0LL Telephone +44 (0)1675 477600 Email </a:t>
            </a:r>
            <a:r>
              <a:rPr lang="en-GB" sz="1100" u="sng" dirty="0">
                <a:solidFill>
                  <a:srgbClr val="002060"/>
                </a:solidFill>
                <a:hlinkClick r:id="rId3"/>
              </a:rPr>
              <a:t>info@pcrs-uk.org</a:t>
            </a:r>
            <a:r>
              <a:rPr lang="en-GB" sz="1100" dirty="0">
                <a:solidFill>
                  <a:srgbClr val="002060"/>
                </a:solidFill>
              </a:rPr>
              <a:t> Website </a:t>
            </a:r>
            <a:r>
              <a:rPr lang="en-GB" sz="1100" u="sng" dirty="0">
                <a:solidFill>
                  <a:srgbClr val="002060"/>
                </a:solidFill>
                <a:hlinkClick r:id="rId4"/>
              </a:rPr>
              <a:t>https://www.pcrs-uk.org</a:t>
            </a:r>
            <a:endParaRPr lang="en-GB" sz="1100" dirty="0">
              <a:solidFill>
                <a:srgbClr val="002060"/>
              </a:solidFill>
            </a:endParaRPr>
          </a:p>
          <a:p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04205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6B53A077-D8EC-4776-A663-E64AD0178169}"/>
              </a:ext>
            </a:extLst>
          </p:cNvPr>
          <p:cNvGrpSpPr/>
          <p:nvPr/>
        </p:nvGrpSpPr>
        <p:grpSpPr>
          <a:xfrm>
            <a:off x="359060" y="374970"/>
            <a:ext cx="2664259" cy="5216685"/>
            <a:chOff x="368391" y="374970"/>
            <a:chExt cx="2664259" cy="5216685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AFC91450-0D5F-4B2D-9F4E-DA68B200410D}"/>
                </a:ext>
              </a:extLst>
            </p:cNvPr>
            <p:cNvSpPr/>
            <p:nvPr/>
          </p:nvSpPr>
          <p:spPr>
            <a:xfrm>
              <a:off x="368391" y="374970"/>
              <a:ext cx="2664259" cy="5216685"/>
            </a:xfrm>
            <a:prstGeom prst="rect">
              <a:avLst/>
            </a:prstGeom>
            <a:solidFill>
              <a:srgbClr val="40A73E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B38F9F0F-3C87-49B9-8C52-6553FAB14483}"/>
                </a:ext>
              </a:extLst>
            </p:cNvPr>
            <p:cNvSpPr txBox="1"/>
            <p:nvPr/>
          </p:nvSpPr>
          <p:spPr>
            <a:xfrm>
              <a:off x="368391" y="401375"/>
              <a:ext cx="2664259" cy="4882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700"/>
                </a:lnSpc>
                <a:spcAft>
                  <a:spcPts val="1200"/>
                </a:spcAft>
              </a:pPr>
              <a:r>
                <a:rPr lang="en-GB" sz="2000" dirty="0"/>
                <a:t>What does the term “rescue” or “reliever” asthma treatment mean for the patient?</a:t>
              </a:r>
            </a:p>
            <a:p>
              <a:pPr algn="ctr">
                <a:lnSpc>
                  <a:spcPts val="2700"/>
                </a:lnSpc>
                <a:spcAft>
                  <a:spcPts val="1200"/>
                </a:spcAft>
              </a:pPr>
              <a:r>
                <a:rPr lang="en-GB" sz="2000" dirty="0"/>
                <a:t>Could another term be more appropriate?</a:t>
              </a:r>
            </a:p>
            <a:p>
              <a:pPr algn="ctr">
                <a:lnSpc>
                  <a:spcPts val="2700"/>
                </a:lnSpc>
                <a:spcAft>
                  <a:spcPts val="1200"/>
                </a:spcAft>
              </a:pPr>
              <a:r>
                <a:rPr lang="en-GB" sz="2000" dirty="0"/>
                <a:t>For example, “emergency” treatment (where the reliever is blue, and emergency services have blue lights, this might be a good analogy)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DCA5C23E-1E06-41C0-9719-EDDE9285BC96}"/>
              </a:ext>
            </a:extLst>
          </p:cNvPr>
          <p:cNvGrpSpPr/>
          <p:nvPr/>
        </p:nvGrpSpPr>
        <p:grpSpPr>
          <a:xfrm>
            <a:off x="3262359" y="374970"/>
            <a:ext cx="2668644" cy="5216685"/>
            <a:chOff x="3253028" y="374970"/>
            <a:chExt cx="2668644" cy="5216685"/>
          </a:xfrm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6867858A-4B36-4F88-B0DF-0B0B9F32A230}"/>
                </a:ext>
              </a:extLst>
            </p:cNvPr>
            <p:cNvSpPr/>
            <p:nvPr/>
          </p:nvSpPr>
          <p:spPr>
            <a:xfrm>
              <a:off x="3257413" y="374970"/>
              <a:ext cx="2664259" cy="5216685"/>
            </a:xfrm>
            <a:prstGeom prst="rect">
              <a:avLst/>
            </a:prstGeom>
            <a:solidFill>
              <a:srgbClr val="40A73E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D8DE0BA0-2A43-4978-ABC8-7AD9468FBE10}"/>
                </a:ext>
              </a:extLst>
            </p:cNvPr>
            <p:cNvSpPr txBox="1"/>
            <p:nvPr/>
          </p:nvSpPr>
          <p:spPr>
            <a:xfrm>
              <a:off x="3253028" y="1502638"/>
              <a:ext cx="2647085" cy="26799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000"/>
                </a:lnSpc>
                <a:spcAft>
                  <a:spcPts val="2400"/>
                </a:spcAft>
              </a:pPr>
              <a:r>
                <a:rPr lang="en-GB" sz="2000" dirty="0"/>
                <a:t>Who is your follow-up appointment with when a SABA is prescribed/dispensed?</a:t>
              </a:r>
            </a:p>
            <a:p>
              <a:pPr algn="ctr">
                <a:lnSpc>
                  <a:spcPts val="3000"/>
                </a:lnSpc>
                <a:spcAft>
                  <a:spcPts val="2400"/>
                </a:spcAft>
              </a:pPr>
              <a:r>
                <a:rPr lang="en-GB" sz="2000" dirty="0"/>
                <a:t>General practitioner or nurse?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="" xmlns:a16="http://schemas.microsoft.com/office/drawing/2014/main" id="{612DC7FE-F0FE-4AAB-89C9-22975558078F}"/>
              </a:ext>
            </a:extLst>
          </p:cNvPr>
          <p:cNvGrpSpPr/>
          <p:nvPr/>
        </p:nvGrpSpPr>
        <p:grpSpPr>
          <a:xfrm>
            <a:off x="6207971" y="374970"/>
            <a:ext cx="2688751" cy="5216685"/>
            <a:chOff x="6095999" y="374970"/>
            <a:chExt cx="2688751" cy="5216685"/>
          </a:xfrm>
        </p:grpSpPr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F8A6534D-9219-4B29-9F79-68772BD39478}"/>
                </a:ext>
              </a:extLst>
            </p:cNvPr>
            <p:cNvSpPr/>
            <p:nvPr/>
          </p:nvSpPr>
          <p:spPr>
            <a:xfrm>
              <a:off x="6095999" y="374970"/>
              <a:ext cx="2664259" cy="5216685"/>
            </a:xfrm>
            <a:prstGeom prst="rect">
              <a:avLst/>
            </a:prstGeom>
            <a:solidFill>
              <a:srgbClr val="40A73E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7188AB4F-FAAD-46ED-83E1-E6DB84B1DF9D}"/>
                </a:ext>
              </a:extLst>
            </p:cNvPr>
            <p:cNvSpPr txBox="1"/>
            <p:nvPr/>
          </p:nvSpPr>
          <p:spPr>
            <a:xfrm>
              <a:off x="6120491" y="1038190"/>
              <a:ext cx="2664259" cy="3757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000"/>
                </a:lnSpc>
                <a:spcAft>
                  <a:spcPts val="2400"/>
                </a:spcAft>
              </a:pPr>
              <a:r>
                <a:rPr lang="en-GB" sz="2000" dirty="0"/>
                <a:t>Is SABA indicated as a repeat prescription?</a:t>
              </a:r>
            </a:p>
            <a:p>
              <a:pPr algn="ctr">
                <a:lnSpc>
                  <a:spcPts val="3000"/>
                </a:lnSpc>
                <a:spcAft>
                  <a:spcPts val="2400"/>
                </a:spcAft>
              </a:pPr>
              <a:r>
                <a:rPr lang="en-GB" sz="2000" dirty="0"/>
                <a:t>What would be the main reasons?</a:t>
              </a:r>
            </a:p>
            <a:p>
              <a:pPr algn="ctr">
                <a:lnSpc>
                  <a:spcPts val="3000"/>
                </a:lnSpc>
                <a:spcAft>
                  <a:spcPts val="2400"/>
                </a:spcAft>
              </a:pPr>
              <a:r>
                <a:rPr lang="en-GB" sz="2000" dirty="0"/>
                <a:t>What would be the cut-off point of the number of SABA inhalers per year?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="" xmlns:a16="http://schemas.microsoft.com/office/drawing/2014/main" id="{06634A0C-BE3F-4BAF-9998-2099429D7FA2}"/>
              </a:ext>
            </a:extLst>
          </p:cNvPr>
          <p:cNvGrpSpPr/>
          <p:nvPr/>
        </p:nvGrpSpPr>
        <p:grpSpPr>
          <a:xfrm>
            <a:off x="9167253" y="401375"/>
            <a:ext cx="2664259" cy="5190280"/>
            <a:chOff x="8980636" y="401375"/>
            <a:chExt cx="2664259" cy="5190280"/>
          </a:xfrm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531A695-F6B6-4BE0-90CA-5FFABECA97C9}"/>
                </a:ext>
              </a:extLst>
            </p:cNvPr>
            <p:cNvSpPr/>
            <p:nvPr/>
          </p:nvSpPr>
          <p:spPr>
            <a:xfrm>
              <a:off x="8980636" y="401375"/>
              <a:ext cx="2664259" cy="5190280"/>
            </a:xfrm>
            <a:prstGeom prst="rect">
              <a:avLst/>
            </a:prstGeom>
            <a:solidFill>
              <a:srgbClr val="40A73E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62E4F5EF-6BF5-49FF-B755-8B6C807238B9}"/>
                </a:ext>
              </a:extLst>
            </p:cNvPr>
            <p:cNvSpPr txBox="1"/>
            <p:nvPr/>
          </p:nvSpPr>
          <p:spPr>
            <a:xfrm>
              <a:off x="8980636" y="1425693"/>
              <a:ext cx="2664259" cy="2756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000"/>
                </a:lnSpc>
                <a:spcAft>
                  <a:spcPts val="2400"/>
                </a:spcAft>
              </a:pPr>
              <a:r>
                <a:rPr lang="en-GB" sz="2000" dirty="0"/>
                <a:t>How many dispensed inhaled corticosteroid (ICS) inhalers for asthma should flag an alarm in the medical records system (for low adherence)?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012C8CA9-BA22-4490-AF11-24CF9E5E4FA5}"/>
              </a:ext>
            </a:extLst>
          </p:cNvPr>
          <p:cNvGrpSpPr/>
          <p:nvPr/>
        </p:nvGrpSpPr>
        <p:grpSpPr>
          <a:xfrm>
            <a:off x="3284541" y="401375"/>
            <a:ext cx="2664259" cy="5216685"/>
            <a:chOff x="5132824" y="328504"/>
            <a:chExt cx="2664259" cy="5216685"/>
          </a:xfrm>
        </p:grpSpPr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988C750E-E1BD-4763-B7B6-27795A7DFB5B}"/>
                </a:ext>
              </a:extLst>
            </p:cNvPr>
            <p:cNvSpPr/>
            <p:nvPr/>
          </p:nvSpPr>
          <p:spPr>
            <a:xfrm>
              <a:off x="5132824" y="328504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="" xmlns:a16="http://schemas.microsoft.com/office/drawing/2014/main" id="{316BEA43-7FA2-4170-9A24-8817F5B06D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5699" y="513729"/>
              <a:ext cx="2418507" cy="955992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E165903C-9E7E-4133-BD47-C613C238B1A6}"/>
              </a:ext>
            </a:extLst>
          </p:cNvPr>
          <p:cNvGrpSpPr/>
          <p:nvPr/>
        </p:nvGrpSpPr>
        <p:grpSpPr>
          <a:xfrm>
            <a:off x="359059" y="374970"/>
            <a:ext cx="2664259" cy="5216685"/>
            <a:chOff x="3281905" y="388172"/>
            <a:chExt cx="2664259" cy="5216685"/>
          </a:xfrm>
        </p:grpSpPr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AE467884-2FD7-4A17-9BF0-DF31E4A35FE7}"/>
                </a:ext>
              </a:extLst>
            </p:cNvPr>
            <p:cNvSpPr/>
            <p:nvPr/>
          </p:nvSpPr>
          <p:spPr>
            <a:xfrm>
              <a:off x="3281905" y="388172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="" xmlns:a16="http://schemas.microsoft.com/office/drawing/2014/main" id="{0A1022F7-25B8-47D3-8D40-BE6816414D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8612" y="560194"/>
              <a:ext cx="2418507" cy="955992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ED47BD4C-30E2-4A53-8964-4ECDEA9D4492}"/>
              </a:ext>
            </a:extLst>
          </p:cNvPr>
          <p:cNvGrpSpPr/>
          <p:nvPr/>
        </p:nvGrpSpPr>
        <p:grpSpPr>
          <a:xfrm>
            <a:off x="350850" y="377109"/>
            <a:ext cx="2664259" cy="5216685"/>
            <a:chOff x="379170" y="401375"/>
            <a:chExt cx="2664259" cy="5216685"/>
          </a:xfrm>
        </p:grpSpPr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3CADCB19-132A-4B82-A734-95B757E58D94}"/>
                </a:ext>
              </a:extLst>
            </p:cNvPr>
            <p:cNvSpPr/>
            <p:nvPr/>
          </p:nvSpPr>
          <p:spPr>
            <a:xfrm>
              <a:off x="379170" y="401375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="" xmlns:a16="http://schemas.microsoft.com/office/drawing/2014/main" id="{C38FDDBD-EB10-42CA-9B4D-7D15F7699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266" y="546646"/>
              <a:ext cx="2418507" cy="955992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BB5369CD-800B-485C-90CE-EC3DC7AA35D0}"/>
              </a:ext>
            </a:extLst>
          </p:cNvPr>
          <p:cNvGrpSpPr/>
          <p:nvPr/>
        </p:nvGrpSpPr>
        <p:grpSpPr>
          <a:xfrm>
            <a:off x="3271493" y="392775"/>
            <a:ext cx="2664259" cy="5216685"/>
            <a:chOff x="8991415" y="401375"/>
            <a:chExt cx="2664259" cy="5216685"/>
          </a:xfrm>
        </p:grpSpPr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2F36B393-5D33-437E-93CB-9A163B867DFB}"/>
                </a:ext>
              </a:extLst>
            </p:cNvPr>
            <p:cNvSpPr/>
            <p:nvPr/>
          </p:nvSpPr>
          <p:spPr>
            <a:xfrm>
              <a:off x="8991415" y="401375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2" name="Picture 31">
              <a:extLst>
                <a:ext uri="{FF2B5EF4-FFF2-40B4-BE49-F238E27FC236}">
                  <a16:creationId xmlns="" xmlns:a16="http://schemas.microsoft.com/office/drawing/2014/main" id="{2807FD78-5A4D-40E4-9FB3-21A4FCE08C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03511" y="560194"/>
              <a:ext cx="2418507" cy="955992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="" xmlns:a16="http://schemas.microsoft.com/office/drawing/2014/main" id="{4ACC5CF9-7507-4AD0-AB97-8DE7DA74C36B}"/>
              </a:ext>
            </a:extLst>
          </p:cNvPr>
          <p:cNvGrpSpPr/>
          <p:nvPr/>
        </p:nvGrpSpPr>
        <p:grpSpPr>
          <a:xfrm>
            <a:off x="9150079" y="401374"/>
            <a:ext cx="2664259" cy="5216685"/>
            <a:chOff x="8991415" y="401375"/>
            <a:chExt cx="2664259" cy="5216685"/>
          </a:xfrm>
        </p:grpSpPr>
        <p:sp>
          <p:nvSpPr>
            <p:cNvPr id="35" name="Rectangle 34">
              <a:extLst>
                <a:ext uri="{FF2B5EF4-FFF2-40B4-BE49-F238E27FC236}">
                  <a16:creationId xmlns="" xmlns:a16="http://schemas.microsoft.com/office/drawing/2014/main" id="{5600E068-82D6-4327-A292-3F735235F195}"/>
                </a:ext>
              </a:extLst>
            </p:cNvPr>
            <p:cNvSpPr/>
            <p:nvPr/>
          </p:nvSpPr>
          <p:spPr>
            <a:xfrm>
              <a:off x="8991415" y="401375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6" name="Picture 35">
              <a:extLst>
                <a:ext uri="{FF2B5EF4-FFF2-40B4-BE49-F238E27FC236}">
                  <a16:creationId xmlns="" xmlns:a16="http://schemas.microsoft.com/office/drawing/2014/main" id="{24421F77-0ADD-4100-85D6-56CBE16B0F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03511" y="560194"/>
              <a:ext cx="2418507" cy="955992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C5DF2463-9A06-4F53-8ACB-FA9462E4CDCD}"/>
              </a:ext>
            </a:extLst>
          </p:cNvPr>
          <p:cNvGrpSpPr/>
          <p:nvPr/>
        </p:nvGrpSpPr>
        <p:grpSpPr>
          <a:xfrm>
            <a:off x="6191452" y="401374"/>
            <a:ext cx="2664259" cy="5216685"/>
            <a:chOff x="8991415" y="401375"/>
            <a:chExt cx="2664259" cy="5216685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3FE38DC5-D09B-4C85-AFF1-A4D07E6F9778}"/>
                </a:ext>
              </a:extLst>
            </p:cNvPr>
            <p:cNvSpPr/>
            <p:nvPr/>
          </p:nvSpPr>
          <p:spPr>
            <a:xfrm>
              <a:off x="8991415" y="401375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="" xmlns:a16="http://schemas.microsoft.com/office/drawing/2014/main" id="{FED873E3-B118-4574-8AB6-41F8B327D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03511" y="560194"/>
              <a:ext cx="2418507" cy="955992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="" xmlns:a16="http://schemas.microsoft.com/office/drawing/2014/main" id="{AFF8165E-C536-41B3-8987-C93B87CFD668}"/>
              </a:ext>
            </a:extLst>
          </p:cNvPr>
          <p:cNvGrpSpPr/>
          <p:nvPr/>
        </p:nvGrpSpPr>
        <p:grpSpPr>
          <a:xfrm>
            <a:off x="6201370" y="391918"/>
            <a:ext cx="2664259" cy="5216685"/>
            <a:chOff x="8991415" y="401375"/>
            <a:chExt cx="2664259" cy="5216685"/>
          </a:xfrm>
        </p:grpSpPr>
        <p:sp>
          <p:nvSpPr>
            <p:cNvPr id="39" name="Rectangle 38">
              <a:extLst>
                <a:ext uri="{FF2B5EF4-FFF2-40B4-BE49-F238E27FC236}">
                  <a16:creationId xmlns="" xmlns:a16="http://schemas.microsoft.com/office/drawing/2014/main" id="{12271DB3-A8CD-4692-BDF5-E1BAC404D129}"/>
                </a:ext>
              </a:extLst>
            </p:cNvPr>
            <p:cNvSpPr/>
            <p:nvPr/>
          </p:nvSpPr>
          <p:spPr>
            <a:xfrm>
              <a:off x="8991415" y="401375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0" name="Picture 39">
              <a:extLst>
                <a:ext uri="{FF2B5EF4-FFF2-40B4-BE49-F238E27FC236}">
                  <a16:creationId xmlns="" xmlns:a16="http://schemas.microsoft.com/office/drawing/2014/main" id="{3BCD43DD-15A0-4B43-B159-474CA9456B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03511" y="560194"/>
              <a:ext cx="2418507" cy="955992"/>
            </a:xfrm>
            <a:prstGeom prst="rect">
              <a:avLst/>
            </a:prstGeom>
          </p:spPr>
        </p:pic>
      </p:grpSp>
      <p:grpSp>
        <p:nvGrpSpPr>
          <p:cNvPr id="41" name="Group 40">
            <a:extLst>
              <a:ext uri="{FF2B5EF4-FFF2-40B4-BE49-F238E27FC236}">
                <a16:creationId xmlns="" xmlns:a16="http://schemas.microsoft.com/office/drawing/2014/main" id="{ED47BD4C-30E2-4A53-8964-4ECDEA9D4492}"/>
              </a:ext>
            </a:extLst>
          </p:cNvPr>
          <p:cNvGrpSpPr/>
          <p:nvPr/>
        </p:nvGrpSpPr>
        <p:grpSpPr>
          <a:xfrm>
            <a:off x="9160898" y="386583"/>
            <a:ext cx="2664259" cy="5216685"/>
            <a:chOff x="379170" y="401375"/>
            <a:chExt cx="2664259" cy="5216685"/>
          </a:xfrm>
        </p:grpSpPr>
        <p:sp>
          <p:nvSpPr>
            <p:cNvPr id="42" name="Rectangle 41">
              <a:extLst>
                <a:ext uri="{FF2B5EF4-FFF2-40B4-BE49-F238E27FC236}">
                  <a16:creationId xmlns="" xmlns:a16="http://schemas.microsoft.com/office/drawing/2014/main" id="{3CADCB19-132A-4B82-A734-95B757E58D94}"/>
                </a:ext>
              </a:extLst>
            </p:cNvPr>
            <p:cNvSpPr/>
            <p:nvPr/>
          </p:nvSpPr>
          <p:spPr>
            <a:xfrm>
              <a:off x="379170" y="401375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3" name="Picture 42">
              <a:extLst>
                <a:ext uri="{FF2B5EF4-FFF2-40B4-BE49-F238E27FC236}">
                  <a16:creationId xmlns="" xmlns:a16="http://schemas.microsoft.com/office/drawing/2014/main" id="{C38FDDBD-EB10-42CA-9B4D-7D15F7699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266" y="546646"/>
              <a:ext cx="2418507" cy="9559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5932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7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6B53A077-D8EC-4776-A663-E64AD0178169}"/>
              </a:ext>
            </a:extLst>
          </p:cNvPr>
          <p:cNvGrpSpPr/>
          <p:nvPr/>
        </p:nvGrpSpPr>
        <p:grpSpPr>
          <a:xfrm>
            <a:off x="310787" y="374964"/>
            <a:ext cx="2664259" cy="5216685"/>
            <a:chOff x="368391" y="374970"/>
            <a:chExt cx="2664259" cy="5216685"/>
          </a:xfrm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AFC91450-0D5F-4B2D-9F4E-DA68B200410D}"/>
                </a:ext>
              </a:extLst>
            </p:cNvPr>
            <p:cNvSpPr/>
            <p:nvPr/>
          </p:nvSpPr>
          <p:spPr>
            <a:xfrm>
              <a:off x="368391" y="374970"/>
              <a:ext cx="2664259" cy="5216685"/>
            </a:xfrm>
            <a:prstGeom prst="rect">
              <a:avLst/>
            </a:prstGeom>
            <a:solidFill>
              <a:srgbClr val="40A73E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B38F9F0F-3C87-49B9-8C52-6553FAB14483}"/>
                </a:ext>
              </a:extLst>
            </p:cNvPr>
            <p:cNvSpPr txBox="1"/>
            <p:nvPr/>
          </p:nvSpPr>
          <p:spPr>
            <a:xfrm>
              <a:off x="368391" y="1759029"/>
              <a:ext cx="2664259" cy="19874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000"/>
                </a:lnSpc>
                <a:spcAft>
                  <a:spcPts val="2400"/>
                </a:spcAft>
              </a:pPr>
              <a:r>
                <a:rPr lang="en-GB" sz="2000" dirty="0"/>
                <a:t>How many dispensed SABA inhalers should flag an alarm in the medical records system (for over-reliance)?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ED47BD4C-30E2-4A53-8964-4ECDEA9D4492}"/>
              </a:ext>
            </a:extLst>
          </p:cNvPr>
          <p:cNvGrpSpPr/>
          <p:nvPr/>
        </p:nvGrpSpPr>
        <p:grpSpPr>
          <a:xfrm>
            <a:off x="311030" y="374964"/>
            <a:ext cx="2664259" cy="5216685"/>
            <a:chOff x="379170" y="401375"/>
            <a:chExt cx="2664259" cy="5216685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3CADCB19-132A-4B82-A734-95B757E58D94}"/>
                </a:ext>
              </a:extLst>
            </p:cNvPr>
            <p:cNvSpPr/>
            <p:nvPr/>
          </p:nvSpPr>
          <p:spPr>
            <a:xfrm>
              <a:off x="379170" y="401375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="" xmlns:a16="http://schemas.microsoft.com/office/drawing/2014/main" id="{C38FDDBD-EB10-42CA-9B4D-7D15F7699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266" y="546646"/>
              <a:ext cx="2418507" cy="955992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6B53A077-D8EC-4776-A663-E64AD0178169}"/>
              </a:ext>
            </a:extLst>
          </p:cNvPr>
          <p:cNvGrpSpPr/>
          <p:nvPr/>
        </p:nvGrpSpPr>
        <p:grpSpPr>
          <a:xfrm>
            <a:off x="3293337" y="374968"/>
            <a:ext cx="2664260" cy="5216685"/>
            <a:chOff x="368390" y="374970"/>
            <a:chExt cx="2664260" cy="5216685"/>
          </a:xfrm>
        </p:grpSpPr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AFC91450-0D5F-4B2D-9F4E-DA68B200410D}"/>
                </a:ext>
              </a:extLst>
            </p:cNvPr>
            <p:cNvSpPr/>
            <p:nvPr/>
          </p:nvSpPr>
          <p:spPr>
            <a:xfrm>
              <a:off x="368391" y="374970"/>
              <a:ext cx="2664259" cy="5216685"/>
            </a:xfrm>
            <a:prstGeom prst="rect">
              <a:avLst/>
            </a:prstGeom>
            <a:solidFill>
              <a:srgbClr val="40A73E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B38F9F0F-3C87-49B9-8C52-6553FAB14483}"/>
                </a:ext>
              </a:extLst>
            </p:cNvPr>
            <p:cNvSpPr txBox="1"/>
            <p:nvPr/>
          </p:nvSpPr>
          <p:spPr>
            <a:xfrm>
              <a:off x="368390" y="489166"/>
              <a:ext cx="2664259" cy="4988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000"/>
                </a:lnSpc>
                <a:spcAft>
                  <a:spcPts val="2400"/>
                </a:spcAft>
              </a:pPr>
              <a:r>
                <a:rPr lang="en-GB" sz="2000" dirty="0"/>
                <a:t>Do you think SABA should be available in pharmacies as an emergency medicine for asthma when health centres/GP practices are closed and the patient has run out?</a:t>
              </a:r>
            </a:p>
            <a:p>
              <a:pPr algn="ctr">
                <a:lnSpc>
                  <a:spcPts val="3000"/>
                </a:lnSpc>
                <a:spcAft>
                  <a:spcPts val="2400"/>
                </a:spcAft>
              </a:pPr>
              <a:r>
                <a:rPr lang="en-GB" sz="2000" dirty="0"/>
                <a:t>Or, should the patient be sent to the emergency department?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6B53A077-D8EC-4776-A663-E64AD0178169}"/>
              </a:ext>
            </a:extLst>
          </p:cNvPr>
          <p:cNvGrpSpPr/>
          <p:nvPr/>
        </p:nvGrpSpPr>
        <p:grpSpPr>
          <a:xfrm>
            <a:off x="6273601" y="335275"/>
            <a:ext cx="2664259" cy="5296065"/>
            <a:chOff x="368391" y="335277"/>
            <a:chExt cx="2664259" cy="5296065"/>
          </a:xfrm>
        </p:grpSpPr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AFC91450-0D5F-4B2D-9F4E-DA68B200410D}"/>
                </a:ext>
              </a:extLst>
            </p:cNvPr>
            <p:cNvSpPr/>
            <p:nvPr/>
          </p:nvSpPr>
          <p:spPr>
            <a:xfrm>
              <a:off x="368391" y="374970"/>
              <a:ext cx="2664259" cy="5216685"/>
            </a:xfrm>
            <a:prstGeom prst="rect">
              <a:avLst/>
            </a:prstGeom>
            <a:solidFill>
              <a:srgbClr val="40A73E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B38F9F0F-3C87-49B9-8C52-6553FAB14483}"/>
                </a:ext>
              </a:extLst>
            </p:cNvPr>
            <p:cNvSpPr txBox="1"/>
            <p:nvPr/>
          </p:nvSpPr>
          <p:spPr>
            <a:xfrm>
              <a:off x="368391" y="335277"/>
              <a:ext cx="2664259" cy="5296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000"/>
                </a:lnSpc>
                <a:spcAft>
                  <a:spcPts val="2400"/>
                </a:spcAft>
              </a:pPr>
              <a:r>
                <a:rPr lang="en-GB" sz="2000" dirty="0"/>
                <a:t>Pharmacists sometimes detect that the patient has been dispensed more than four SABA inhalers in a year.</a:t>
              </a:r>
            </a:p>
            <a:p>
              <a:pPr algn="ctr">
                <a:lnSpc>
                  <a:spcPts val="3000"/>
                </a:lnSpc>
                <a:spcAft>
                  <a:spcPts val="2400"/>
                </a:spcAft>
              </a:pPr>
              <a:r>
                <a:rPr lang="en-GB" sz="2000" dirty="0"/>
                <a:t>Do you think it is important to improve the communication between the doctor and the pharmacist in these circumstances?</a:t>
              </a:r>
            </a:p>
            <a:p>
              <a:pPr algn="ctr">
                <a:lnSpc>
                  <a:spcPts val="3000"/>
                </a:lnSpc>
                <a:spcAft>
                  <a:spcPts val="2400"/>
                </a:spcAft>
              </a:pPr>
              <a:r>
                <a:rPr lang="en-GB" sz="2000" dirty="0"/>
                <a:t>If so, how?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6B53A077-D8EC-4776-A663-E64AD0178169}"/>
              </a:ext>
            </a:extLst>
          </p:cNvPr>
          <p:cNvGrpSpPr/>
          <p:nvPr/>
        </p:nvGrpSpPr>
        <p:grpSpPr>
          <a:xfrm>
            <a:off x="9253864" y="374967"/>
            <a:ext cx="2664259" cy="5216685"/>
            <a:chOff x="368391" y="374970"/>
            <a:chExt cx="2664259" cy="5216685"/>
          </a:xfrm>
        </p:grpSpPr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AFC91450-0D5F-4B2D-9F4E-DA68B200410D}"/>
                </a:ext>
              </a:extLst>
            </p:cNvPr>
            <p:cNvSpPr/>
            <p:nvPr/>
          </p:nvSpPr>
          <p:spPr>
            <a:xfrm>
              <a:off x="368391" y="374970"/>
              <a:ext cx="2664259" cy="5216685"/>
            </a:xfrm>
            <a:prstGeom prst="rect">
              <a:avLst/>
            </a:prstGeom>
            <a:solidFill>
              <a:srgbClr val="40A73E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B38F9F0F-3C87-49B9-8C52-6553FAB14483}"/>
                </a:ext>
              </a:extLst>
            </p:cNvPr>
            <p:cNvSpPr txBox="1"/>
            <p:nvPr/>
          </p:nvSpPr>
          <p:spPr>
            <a:xfrm>
              <a:off x="368391" y="1759029"/>
              <a:ext cx="2664259" cy="2372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000"/>
                </a:lnSpc>
                <a:spcAft>
                  <a:spcPts val="2400"/>
                </a:spcAft>
              </a:pPr>
              <a:r>
                <a:rPr lang="en-GB" sz="2000" dirty="0"/>
                <a:t>How many patients on your practice register are on 12 or more SABAs per year – what would it take to review them?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ED47BD4C-30E2-4A53-8964-4ECDEA9D4492}"/>
              </a:ext>
            </a:extLst>
          </p:cNvPr>
          <p:cNvGrpSpPr/>
          <p:nvPr/>
        </p:nvGrpSpPr>
        <p:grpSpPr>
          <a:xfrm>
            <a:off x="319116" y="374964"/>
            <a:ext cx="2664259" cy="5216685"/>
            <a:chOff x="379170" y="401375"/>
            <a:chExt cx="2664259" cy="5216685"/>
          </a:xfrm>
        </p:grpSpPr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3CADCB19-132A-4B82-A734-95B757E58D94}"/>
                </a:ext>
              </a:extLst>
            </p:cNvPr>
            <p:cNvSpPr/>
            <p:nvPr/>
          </p:nvSpPr>
          <p:spPr>
            <a:xfrm>
              <a:off x="379170" y="401375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="" xmlns:a16="http://schemas.microsoft.com/office/drawing/2014/main" id="{C38FDDBD-EB10-42CA-9B4D-7D15F7699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266" y="546646"/>
              <a:ext cx="2418507" cy="955992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ED47BD4C-30E2-4A53-8964-4ECDEA9D4492}"/>
              </a:ext>
            </a:extLst>
          </p:cNvPr>
          <p:cNvGrpSpPr/>
          <p:nvPr/>
        </p:nvGrpSpPr>
        <p:grpSpPr>
          <a:xfrm>
            <a:off x="3293246" y="374964"/>
            <a:ext cx="2664259" cy="5216685"/>
            <a:chOff x="379170" y="401375"/>
            <a:chExt cx="2664259" cy="5216685"/>
          </a:xfrm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3CADCB19-132A-4B82-A734-95B757E58D94}"/>
                </a:ext>
              </a:extLst>
            </p:cNvPr>
            <p:cNvSpPr/>
            <p:nvPr/>
          </p:nvSpPr>
          <p:spPr>
            <a:xfrm>
              <a:off x="379170" y="401375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4" name="Picture 23">
              <a:extLst>
                <a:ext uri="{FF2B5EF4-FFF2-40B4-BE49-F238E27FC236}">
                  <a16:creationId xmlns="" xmlns:a16="http://schemas.microsoft.com/office/drawing/2014/main" id="{C38FDDBD-EB10-42CA-9B4D-7D15F7699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266" y="546646"/>
              <a:ext cx="2418507" cy="955992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ED47BD4C-30E2-4A53-8964-4ECDEA9D4492}"/>
              </a:ext>
            </a:extLst>
          </p:cNvPr>
          <p:cNvGrpSpPr/>
          <p:nvPr/>
        </p:nvGrpSpPr>
        <p:grpSpPr>
          <a:xfrm>
            <a:off x="3290048" y="377331"/>
            <a:ext cx="2664259" cy="5216685"/>
            <a:chOff x="379170" y="401375"/>
            <a:chExt cx="2664259" cy="5216685"/>
          </a:xfrm>
        </p:grpSpPr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3CADCB19-132A-4B82-A734-95B757E58D94}"/>
                </a:ext>
              </a:extLst>
            </p:cNvPr>
            <p:cNvSpPr/>
            <p:nvPr/>
          </p:nvSpPr>
          <p:spPr>
            <a:xfrm>
              <a:off x="379170" y="401375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7" name="Picture 26">
              <a:extLst>
                <a:ext uri="{FF2B5EF4-FFF2-40B4-BE49-F238E27FC236}">
                  <a16:creationId xmlns="" xmlns:a16="http://schemas.microsoft.com/office/drawing/2014/main" id="{C38FDDBD-EB10-42CA-9B4D-7D15F7699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266" y="546646"/>
              <a:ext cx="2418507" cy="955992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="" xmlns:a16="http://schemas.microsoft.com/office/drawing/2014/main" id="{ED47BD4C-30E2-4A53-8964-4ECDEA9D4492}"/>
              </a:ext>
            </a:extLst>
          </p:cNvPr>
          <p:cNvGrpSpPr/>
          <p:nvPr/>
        </p:nvGrpSpPr>
        <p:grpSpPr>
          <a:xfrm>
            <a:off x="6276603" y="374963"/>
            <a:ext cx="2664259" cy="5216685"/>
            <a:chOff x="379170" y="401375"/>
            <a:chExt cx="2664259" cy="5216685"/>
          </a:xfrm>
        </p:grpSpPr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3CADCB19-132A-4B82-A734-95B757E58D94}"/>
                </a:ext>
              </a:extLst>
            </p:cNvPr>
            <p:cNvSpPr/>
            <p:nvPr/>
          </p:nvSpPr>
          <p:spPr>
            <a:xfrm>
              <a:off x="379170" y="401375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0" name="Picture 29">
              <a:extLst>
                <a:ext uri="{FF2B5EF4-FFF2-40B4-BE49-F238E27FC236}">
                  <a16:creationId xmlns="" xmlns:a16="http://schemas.microsoft.com/office/drawing/2014/main" id="{C38FDDBD-EB10-42CA-9B4D-7D15F7699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266" y="546646"/>
              <a:ext cx="2418507" cy="955992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ED47BD4C-30E2-4A53-8964-4ECDEA9D4492}"/>
              </a:ext>
            </a:extLst>
          </p:cNvPr>
          <p:cNvGrpSpPr/>
          <p:nvPr/>
        </p:nvGrpSpPr>
        <p:grpSpPr>
          <a:xfrm>
            <a:off x="6273601" y="377327"/>
            <a:ext cx="2664259" cy="5216685"/>
            <a:chOff x="379170" y="401375"/>
            <a:chExt cx="2664259" cy="5216685"/>
          </a:xfrm>
        </p:grpSpPr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3CADCB19-132A-4B82-A734-95B757E58D94}"/>
                </a:ext>
              </a:extLst>
            </p:cNvPr>
            <p:cNvSpPr/>
            <p:nvPr/>
          </p:nvSpPr>
          <p:spPr>
            <a:xfrm>
              <a:off x="379170" y="401375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3" name="Picture 32">
              <a:extLst>
                <a:ext uri="{FF2B5EF4-FFF2-40B4-BE49-F238E27FC236}">
                  <a16:creationId xmlns="" xmlns:a16="http://schemas.microsoft.com/office/drawing/2014/main" id="{C38FDDBD-EB10-42CA-9B4D-7D15F7699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266" y="546646"/>
              <a:ext cx="2418507" cy="955992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="" xmlns:a16="http://schemas.microsoft.com/office/drawing/2014/main" id="{ED47BD4C-30E2-4A53-8964-4ECDEA9D4492}"/>
              </a:ext>
            </a:extLst>
          </p:cNvPr>
          <p:cNvGrpSpPr/>
          <p:nvPr/>
        </p:nvGrpSpPr>
        <p:grpSpPr>
          <a:xfrm>
            <a:off x="9253864" y="374962"/>
            <a:ext cx="2664259" cy="5216685"/>
            <a:chOff x="379170" y="401375"/>
            <a:chExt cx="2664259" cy="5216685"/>
          </a:xfrm>
        </p:grpSpPr>
        <p:sp>
          <p:nvSpPr>
            <p:cNvPr id="35" name="Rectangle 34">
              <a:extLst>
                <a:ext uri="{FF2B5EF4-FFF2-40B4-BE49-F238E27FC236}">
                  <a16:creationId xmlns="" xmlns:a16="http://schemas.microsoft.com/office/drawing/2014/main" id="{3CADCB19-132A-4B82-A734-95B757E58D94}"/>
                </a:ext>
              </a:extLst>
            </p:cNvPr>
            <p:cNvSpPr/>
            <p:nvPr/>
          </p:nvSpPr>
          <p:spPr>
            <a:xfrm>
              <a:off x="379170" y="401375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6" name="Picture 35">
              <a:extLst>
                <a:ext uri="{FF2B5EF4-FFF2-40B4-BE49-F238E27FC236}">
                  <a16:creationId xmlns="" xmlns:a16="http://schemas.microsoft.com/office/drawing/2014/main" id="{C38FDDBD-EB10-42CA-9B4D-7D15F7699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266" y="546646"/>
              <a:ext cx="2418507" cy="955992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ED47BD4C-30E2-4A53-8964-4ECDEA9D4492}"/>
              </a:ext>
            </a:extLst>
          </p:cNvPr>
          <p:cNvGrpSpPr/>
          <p:nvPr/>
        </p:nvGrpSpPr>
        <p:grpSpPr>
          <a:xfrm>
            <a:off x="9253864" y="374962"/>
            <a:ext cx="2664259" cy="5216685"/>
            <a:chOff x="379170" y="401375"/>
            <a:chExt cx="2664259" cy="5216685"/>
          </a:xfrm>
        </p:grpSpPr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3CADCB19-132A-4B82-A734-95B757E58D94}"/>
                </a:ext>
              </a:extLst>
            </p:cNvPr>
            <p:cNvSpPr/>
            <p:nvPr/>
          </p:nvSpPr>
          <p:spPr>
            <a:xfrm>
              <a:off x="379170" y="401375"/>
              <a:ext cx="2664259" cy="5216685"/>
            </a:xfrm>
            <a:prstGeom prst="rect">
              <a:avLst/>
            </a:prstGeom>
            <a:solidFill>
              <a:srgbClr val="40A73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2" name="Picture 41">
              <a:extLst>
                <a:ext uri="{FF2B5EF4-FFF2-40B4-BE49-F238E27FC236}">
                  <a16:creationId xmlns="" xmlns:a16="http://schemas.microsoft.com/office/drawing/2014/main" id="{C38FDDBD-EB10-42CA-9B4D-7D15F7699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266" y="546646"/>
              <a:ext cx="2418507" cy="9559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133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7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7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2979" y="4979058"/>
            <a:ext cx="95328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This resource has been produced as part of the PCRS Asthma Right Care (ARC) initiative, which is part of a wider global social movement initiated by the IPCRG; see   </a:t>
            </a:r>
            <a:r>
              <a:rPr lang="en-GB" sz="1400" u="sng" dirty="0">
                <a:hlinkClick r:id="rId2"/>
              </a:rPr>
              <a:t>https://www.pcrs-uk.org/arc</a:t>
            </a:r>
            <a:r>
              <a:rPr lang="en-GB" sz="1400" dirty="0"/>
              <a:t> for further information.  The PCRS is grateful to AstraZeneca for supporting the ARC initiative in the UK through an educational grant and secondment of a programme manager. AstraZeneca played no part in the creation of the resource</a:t>
            </a:r>
            <a:r>
              <a:rPr lang="en-GB" sz="1400" dirty="0" smtClean="0"/>
              <a:t>.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 </a:t>
            </a:r>
            <a:r>
              <a:rPr lang="en-GB" sz="1400" dirty="0">
                <a:solidFill>
                  <a:srgbClr val="002060"/>
                </a:solidFill>
              </a:rPr>
              <a:t>Primary Care Respiratory Society. Charity Number 1098117 Company Number 4298947 VAT Registration Number 866 1543 09 Registered office </a:t>
            </a:r>
            <a:r>
              <a:rPr lang="en-GB" sz="1400" dirty="0" err="1">
                <a:solidFill>
                  <a:srgbClr val="002060"/>
                </a:solidFill>
              </a:rPr>
              <a:t>Miria</a:t>
            </a:r>
            <a:r>
              <a:rPr lang="en-GB" sz="1400" dirty="0">
                <a:solidFill>
                  <a:srgbClr val="002060"/>
                </a:solidFill>
              </a:rPr>
              <a:t> House, 1683b High Street, </a:t>
            </a:r>
            <a:r>
              <a:rPr lang="en-GB" sz="1400" dirty="0" err="1">
                <a:solidFill>
                  <a:srgbClr val="002060"/>
                </a:solidFill>
              </a:rPr>
              <a:t>Knowle</a:t>
            </a:r>
            <a:r>
              <a:rPr lang="en-GB" sz="1400" dirty="0">
                <a:solidFill>
                  <a:srgbClr val="002060"/>
                </a:solidFill>
              </a:rPr>
              <a:t>, B93 0LL Telephone +44 (0)1675 477600 Email </a:t>
            </a:r>
            <a:r>
              <a:rPr lang="en-GB" sz="1400" u="sng" dirty="0">
                <a:solidFill>
                  <a:srgbClr val="002060"/>
                </a:solidFill>
                <a:hlinkClick r:id="rId3"/>
              </a:rPr>
              <a:t>info@pcrs-uk.org</a:t>
            </a:r>
            <a:r>
              <a:rPr lang="en-GB" sz="1400" dirty="0">
                <a:solidFill>
                  <a:srgbClr val="002060"/>
                </a:solidFill>
              </a:rPr>
              <a:t> Website </a:t>
            </a:r>
            <a:r>
              <a:rPr lang="en-GB" sz="1400" u="sng" dirty="0">
                <a:solidFill>
                  <a:srgbClr val="002060"/>
                </a:solidFill>
                <a:hlinkClick r:id="rId4"/>
              </a:rPr>
              <a:t>https://www.pcrs-uk.org</a:t>
            </a:r>
            <a:endParaRPr lang="en-GB" sz="1400" dirty="0">
              <a:solidFill>
                <a:srgbClr val="002060"/>
              </a:solidFill>
            </a:endParaRP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836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337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Bryant</dc:creator>
  <cp:lastModifiedBy>Tricia Bryant</cp:lastModifiedBy>
  <cp:revision>19</cp:revision>
  <dcterms:created xsi:type="dcterms:W3CDTF">2019-11-05T14:50:41Z</dcterms:created>
  <dcterms:modified xsi:type="dcterms:W3CDTF">2019-11-22T10:44:42Z</dcterms:modified>
</cp:coreProperties>
</file>