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6" r:id="rId4"/>
    <p:sldId id="27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A7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92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44C65EB-1F9B-4581-9CB6-DBD39AB1557E}"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3145087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4C65EB-1F9B-4581-9CB6-DBD39AB1557E}"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1224935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4C65EB-1F9B-4581-9CB6-DBD39AB1557E}"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193534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4C65EB-1F9B-4581-9CB6-DBD39AB1557E}"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358526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4C65EB-1F9B-4581-9CB6-DBD39AB1557E}"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107580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44C65EB-1F9B-4581-9CB6-DBD39AB1557E}"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256763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44C65EB-1F9B-4581-9CB6-DBD39AB1557E}" type="datetimeFigureOut">
              <a:rPr lang="en-GB" smtClean="0"/>
              <a:t>22/11/2019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24859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44C65EB-1F9B-4581-9CB6-DBD39AB1557E}" type="datetimeFigureOut">
              <a:rPr lang="en-GB" smtClean="0"/>
              <a:t>22/11/2019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417325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C65EB-1F9B-4581-9CB6-DBD39AB1557E}" type="datetimeFigureOut">
              <a:rPr lang="en-GB" smtClean="0"/>
              <a:t>22/11/2019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530939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4C65EB-1F9B-4581-9CB6-DBD39AB1557E}"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401848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4C65EB-1F9B-4581-9CB6-DBD39AB1557E}"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CE952E-184C-41D0-876B-A53F07865F2B}" type="slidenum">
              <a:rPr lang="en-GB" smtClean="0"/>
              <a:t>‹#›</a:t>
            </a:fld>
            <a:endParaRPr lang="en-GB"/>
          </a:p>
        </p:txBody>
      </p:sp>
    </p:spTree>
    <p:extLst>
      <p:ext uri="{BB962C8B-B14F-4D97-AF65-F5344CB8AC3E}">
        <p14:creationId xmlns:p14="http://schemas.microsoft.com/office/powerpoint/2010/main" val="3304554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C65EB-1F9B-4581-9CB6-DBD39AB1557E}" type="datetimeFigureOut">
              <a:rPr lang="en-GB" smtClean="0"/>
              <a:t>22/11/2019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E952E-184C-41D0-876B-A53F07865F2B}"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4079" y="5781544"/>
            <a:ext cx="1544846" cy="998923"/>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013748" y="5739392"/>
            <a:ext cx="1065983" cy="1065983"/>
          </a:xfrm>
          <a:prstGeom prst="rect">
            <a:avLst/>
          </a:prstGeom>
        </p:spPr>
      </p:pic>
    </p:spTree>
    <p:extLst>
      <p:ext uri="{BB962C8B-B14F-4D97-AF65-F5344CB8AC3E}">
        <p14:creationId xmlns:p14="http://schemas.microsoft.com/office/powerpoint/2010/main" val="840270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crs-uk.org/sites/all/modules/civicrm/extern/url.php?u=22224&amp;qid=1924246" TargetMode="External"/><Relationship Id="rId2" Type="http://schemas.openxmlformats.org/officeDocument/2006/relationships/hyperlink" Target="https://www.pcrs-uk.org/arc" TargetMode="External"/><Relationship Id="rId1" Type="http://schemas.openxmlformats.org/officeDocument/2006/relationships/slideLayout" Target="../slideLayouts/slideLayout1.xml"/><Relationship Id="rId4" Type="http://schemas.openxmlformats.org/officeDocument/2006/relationships/hyperlink" Target="https://www.pcrs-uk.org/sites/all/modules/civicrm/extern/url.php?u=22225&amp;qid=1924246"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crs-uk.org/sites/all/modules/civicrm/extern/url.php?u=22224&amp;qid=1924246" TargetMode="External"/><Relationship Id="rId2" Type="http://schemas.openxmlformats.org/officeDocument/2006/relationships/hyperlink" Target="https://www.pcrs-uk.org/arc" TargetMode="External"/><Relationship Id="rId1" Type="http://schemas.openxmlformats.org/officeDocument/2006/relationships/slideLayout" Target="../slideLayouts/slideLayout1.xml"/><Relationship Id="rId4" Type="http://schemas.openxmlformats.org/officeDocument/2006/relationships/hyperlink" Target="https://www.pcrs-uk.org/sites/all/modules/civicrm/extern/url.php?u=22225&amp;qid=192424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7189" y="565166"/>
            <a:ext cx="10632141" cy="4370427"/>
          </a:xfrm>
          <a:prstGeom prst="rect">
            <a:avLst/>
          </a:prstGeom>
          <a:solidFill>
            <a:srgbClr val="40A73E">
              <a:alpha val="20000"/>
            </a:srgbClr>
          </a:solidFill>
        </p:spPr>
        <p:txBody>
          <a:bodyPr wrap="square" rtlCol="0">
            <a:spAutoFit/>
          </a:bodyPr>
          <a:lstStyle/>
          <a:p>
            <a:r>
              <a:rPr lang="en-GB" sz="3200" b="1" dirty="0"/>
              <a:t>Question and Challenge Your Practice</a:t>
            </a:r>
          </a:p>
          <a:p>
            <a:endParaRPr lang="en-GB" b="1" dirty="0" smtClean="0"/>
          </a:p>
          <a:p>
            <a:endParaRPr lang="en-GB" b="1" dirty="0"/>
          </a:p>
          <a:p>
            <a:endParaRPr lang="en-GB" dirty="0"/>
          </a:p>
          <a:p>
            <a:pPr algn="ctr"/>
            <a:r>
              <a:rPr lang="en-GB" sz="2400" dirty="0"/>
              <a:t>These slides are a way to trigger conversations for you and your pharmacist about the use of SABA (blue) inhalers.  </a:t>
            </a:r>
          </a:p>
          <a:p>
            <a:pPr algn="ctr"/>
            <a:endParaRPr lang="en-GB" sz="2400" dirty="0"/>
          </a:p>
          <a:p>
            <a:pPr algn="ctr"/>
            <a:r>
              <a:rPr lang="en-GB" sz="2400" dirty="0"/>
              <a:t>We invite you to use them to start a discussion</a:t>
            </a:r>
            <a:r>
              <a:rPr lang="en-GB" sz="2400" dirty="0" smtClean="0"/>
              <a:t>!</a:t>
            </a:r>
          </a:p>
          <a:p>
            <a:pPr algn="ctr"/>
            <a:endParaRPr lang="en-GB" sz="2400" dirty="0"/>
          </a:p>
          <a:p>
            <a:pPr algn="ctr"/>
            <a:endParaRPr lang="en-GB" sz="2400" dirty="0" smtClean="0"/>
          </a:p>
          <a:p>
            <a:pPr algn="ctr"/>
            <a:endParaRPr lang="en-GB" sz="2400" dirty="0"/>
          </a:p>
          <a:p>
            <a:pPr algn="ctr"/>
            <a:endParaRPr lang="en-GB" sz="2400" dirty="0"/>
          </a:p>
        </p:txBody>
      </p:sp>
      <p:sp>
        <p:nvSpPr>
          <p:cNvPr id="5" name="TextBox 4"/>
          <p:cNvSpPr txBox="1"/>
          <p:nvPr/>
        </p:nvSpPr>
        <p:spPr>
          <a:xfrm>
            <a:off x="1502979" y="4979058"/>
            <a:ext cx="9532883" cy="2031325"/>
          </a:xfrm>
          <a:prstGeom prst="rect">
            <a:avLst/>
          </a:prstGeom>
          <a:noFill/>
        </p:spPr>
        <p:txBody>
          <a:bodyPr wrap="square" rtlCol="0">
            <a:spAutoFit/>
          </a:bodyPr>
          <a:lstStyle/>
          <a:p>
            <a:pPr algn="ctr"/>
            <a:r>
              <a:rPr lang="en-GB" sz="1400" dirty="0"/>
              <a:t>This resource has been produced as part of the PCRS Asthma Right Care (ARC) initiative, which is part of a wider global social movement initiated by the IPCRG; see   </a:t>
            </a:r>
            <a:r>
              <a:rPr lang="en-GB" sz="1400" u="sng" dirty="0">
                <a:hlinkClick r:id="rId2"/>
              </a:rPr>
              <a:t>https://www.pcrs-uk.org/arc</a:t>
            </a:r>
            <a:r>
              <a:rPr lang="en-GB" sz="1400" dirty="0"/>
              <a:t> for further information.  The PCRS is grateful to AstraZeneca for supporting the ARC initiative in the UK through an educational grant and secondment of a programme manager. AstraZeneca played no part in the creation of the resource</a:t>
            </a:r>
            <a:r>
              <a:rPr lang="en-GB" sz="1400" dirty="0" smtClean="0"/>
              <a:t>.</a:t>
            </a:r>
          </a:p>
          <a:p>
            <a:pPr algn="ctr"/>
            <a:endParaRPr lang="en-GB" sz="1400" dirty="0"/>
          </a:p>
          <a:p>
            <a:pPr algn="ctr"/>
            <a:r>
              <a:rPr lang="en-GB" sz="1400" dirty="0"/>
              <a:t> </a:t>
            </a:r>
            <a:r>
              <a:rPr lang="en-GB" sz="1400" dirty="0">
                <a:solidFill>
                  <a:srgbClr val="002060"/>
                </a:solidFill>
              </a:rPr>
              <a:t>Primary Care Respiratory Society. Charity Number 1098117 Company Number 4298947 VAT Registration Number 866 1543 09 Registered office </a:t>
            </a:r>
            <a:r>
              <a:rPr lang="en-GB" sz="1400" dirty="0" err="1">
                <a:solidFill>
                  <a:srgbClr val="002060"/>
                </a:solidFill>
              </a:rPr>
              <a:t>Miria</a:t>
            </a:r>
            <a:r>
              <a:rPr lang="en-GB" sz="1400" dirty="0">
                <a:solidFill>
                  <a:srgbClr val="002060"/>
                </a:solidFill>
              </a:rPr>
              <a:t> House, 1683b High Street, </a:t>
            </a:r>
            <a:r>
              <a:rPr lang="en-GB" sz="1400" dirty="0" err="1">
                <a:solidFill>
                  <a:srgbClr val="002060"/>
                </a:solidFill>
              </a:rPr>
              <a:t>Knowle</a:t>
            </a:r>
            <a:r>
              <a:rPr lang="en-GB" sz="1400" dirty="0">
                <a:solidFill>
                  <a:srgbClr val="002060"/>
                </a:solidFill>
              </a:rPr>
              <a:t>, B93 0LL Telephone +44 (0)1675 477600 Email </a:t>
            </a:r>
            <a:r>
              <a:rPr lang="en-GB" sz="1400" u="sng" dirty="0">
                <a:solidFill>
                  <a:srgbClr val="002060"/>
                </a:solidFill>
                <a:hlinkClick r:id="rId3"/>
              </a:rPr>
              <a:t>info@pcrs-uk.org</a:t>
            </a:r>
            <a:r>
              <a:rPr lang="en-GB" sz="1400" dirty="0">
                <a:solidFill>
                  <a:srgbClr val="002060"/>
                </a:solidFill>
              </a:rPr>
              <a:t> Website </a:t>
            </a:r>
            <a:r>
              <a:rPr lang="en-GB" sz="1400" u="sng" dirty="0">
                <a:solidFill>
                  <a:srgbClr val="002060"/>
                </a:solidFill>
                <a:hlinkClick r:id="rId4"/>
              </a:rPr>
              <a:t>https://www.pcrs-uk.org</a:t>
            </a:r>
            <a:endParaRPr lang="en-GB" sz="1400" dirty="0">
              <a:solidFill>
                <a:srgbClr val="002060"/>
              </a:solidFill>
            </a:endParaRPr>
          </a:p>
          <a:p>
            <a:endParaRPr lang="en-GB" sz="1400" dirty="0"/>
          </a:p>
        </p:txBody>
      </p:sp>
    </p:spTree>
    <p:extLst>
      <p:ext uri="{BB962C8B-B14F-4D97-AF65-F5344CB8AC3E}">
        <p14:creationId xmlns:p14="http://schemas.microsoft.com/office/powerpoint/2010/main" val="3042058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6B53A077-D8EC-4776-A663-E64AD0178169}"/>
              </a:ext>
            </a:extLst>
          </p:cNvPr>
          <p:cNvGrpSpPr/>
          <p:nvPr/>
        </p:nvGrpSpPr>
        <p:grpSpPr>
          <a:xfrm>
            <a:off x="310787" y="374964"/>
            <a:ext cx="2664259" cy="5216685"/>
            <a:chOff x="368391" y="374970"/>
            <a:chExt cx="2664259" cy="5216685"/>
          </a:xfrm>
        </p:grpSpPr>
        <p:sp>
          <p:nvSpPr>
            <p:cNvPr id="8" name="Rectangle 7">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xmlns="" id="{B38F9F0F-3C87-49B9-8C52-6553FAB14483}"/>
                </a:ext>
              </a:extLst>
            </p:cNvPr>
            <p:cNvSpPr txBox="1"/>
            <p:nvPr/>
          </p:nvSpPr>
          <p:spPr>
            <a:xfrm>
              <a:off x="368391" y="1759029"/>
              <a:ext cx="2664259" cy="1910523"/>
            </a:xfrm>
            <a:prstGeom prst="rect">
              <a:avLst/>
            </a:prstGeom>
            <a:noFill/>
          </p:spPr>
          <p:txBody>
            <a:bodyPr wrap="square" rtlCol="0">
              <a:spAutoFit/>
            </a:bodyPr>
            <a:lstStyle/>
            <a:p>
              <a:pPr algn="ctr">
                <a:lnSpc>
                  <a:spcPts val="3000"/>
                </a:lnSpc>
                <a:spcAft>
                  <a:spcPts val="2400"/>
                </a:spcAft>
              </a:pPr>
              <a:r>
                <a:rPr lang="en-GB" sz="2000" dirty="0"/>
                <a:t>What does good asthma look like?</a:t>
              </a:r>
            </a:p>
            <a:p>
              <a:pPr algn="ctr">
                <a:lnSpc>
                  <a:spcPts val="3000"/>
                </a:lnSpc>
                <a:spcAft>
                  <a:spcPts val="2400"/>
                </a:spcAft>
              </a:pPr>
              <a:r>
                <a:rPr lang="en-GB" sz="2000" dirty="0"/>
                <a:t>What does bad asthma look like?</a:t>
              </a:r>
            </a:p>
          </p:txBody>
        </p:sp>
      </p:grpSp>
      <p:grpSp>
        <p:nvGrpSpPr>
          <p:cNvPr id="4" name="Group 3">
            <a:extLst>
              <a:ext uri="{FF2B5EF4-FFF2-40B4-BE49-F238E27FC236}">
                <a16:creationId xmlns:a16="http://schemas.microsoft.com/office/drawing/2014/main" xmlns="" id="{ED47BD4C-30E2-4A53-8964-4ECDEA9D4492}"/>
              </a:ext>
            </a:extLst>
          </p:cNvPr>
          <p:cNvGrpSpPr/>
          <p:nvPr/>
        </p:nvGrpSpPr>
        <p:grpSpPr>
          <a:xfrm>
            <a:off x="312891" y="374961"/>
            <a:ext cx="2664259" cy="5216685"/>
            <a:chOff x="379170" y="401375"/>
            <a:chExt cx="2664259" cy="5216685"/>
          </a:xfrm>
        </p:grpSpPr>
        <p:sp>
          <p:nvSpPr>
            <p:cNvPr id="5" name="Rectangle 4">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10" name="Group 9">
            <a:extLst>
              <a:ext uri="{FF2B5EF4-FFF2-40B4-BE49-F238E27FC236}">
                <a16:creationId xmlns:a16="http://schemas.microsoft.com/office/drawing/2014/main" xmlns="" id="{6B53A077-D8EC-4776-A663-E64AD0178169}"/>
              </a:ext>
            </a:extLst>
          </p:cNvPr>
          <p:cNvGrpSpPr/>
          <p:nvPr/>
        </p:nvGrpSpPr>
        <p:grpSpPr>
          <a:xfrm>
            <a:off x="3293337" y="374968"/>
            <a:ext cx="2664260" cy="5216685"/>
            <a:chOff x="368390" y="374970"/>
            <a:chExt cx="2664260" cy="5216685"/>
          </a:xfrm>
        </p:grpSpPr>
        <p:sp>
          <p:nvSpPr>
            <p:cNvPr id="11" name="Rectangle 10">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xmlns="" id="{B38F9F0F-3C87-49B9-8C52-6553FAB14483}"/>
                </a:ext>
              </a:extLst>
            </p:cNvPr>
            <p:cNvSpPr txBox="1"/>
            <p:nvPr/>
          </p:nvSpPr>
          <p:spPr>
            <a:xfrm>
              <a:off x="368390" y="489166"/>
              <a:ext cx="2664259" cy="4911344"/>
            </a:xfrm>
            <a:prstGeom prst="rect">
              <a:avLst/>
            </a:prstGeom>
            <a:noFill/>
          </p:spPr>
          <p:txBody>
            <a:bodyPr wrap="square" rtlCol="0">
              <a:spAutoFit/>
            </a:bodyPr>
            <a:lstStyle/>
            <a:p>
              <a:pPr algn="ctr">
                <a:lnSpc>
                  <a:spcPts val="3000"/>
                </a:lnSpc>
                <a:spcAft>
                  <a:spcPts val="2400"/>
                </a:spcAft>
              </a:pPr>
              <a:r>
                <a:rPr lang="en-GB" sz="2000" dirty="0"/>
                <a:t>Metaphor:  “You have a leak in your house.  You can do one of two things: use a bucket or call a plumber.”</a:t>
              </a:r>
            </a:p>
            <a:p>
              <a:pPr algn="ctr">
                <a:lnSpc>
                  <a:spcPts val="3000"/>
                </a:lnSpc>
                <a:spcAft>
                  <a:spcPts val="2400"/>
                </a:spcAft>
              </a:pPr>
              <a:r>
                <a:rPr lang="en-GB" sz="2000" dirty="0"/>
                <a:t>Does this work for explaining when to use relievers and controllers for asthma?</a:t>
              </a:r>
            </a:p>
            <a:p>
              <a:pPr algn="ctr">
                <a:lnSpc>
                  <a:spcPts val="3000"/>
                </a:lnSpc>
                <a:spcAft>
                  <a:spcPts val="2400"/>
                </a:spcAft>
              </a:pPr>
              <a:r>
                <a:rPr lang="en-GB" sz="2000" dirty="0"/>
                <a:t>What metaphors do you use?</a:t>
              </a:r>
            </a:p>
          </p:txBody>
        </p:sp>
      </p:grpSp>
      <p:grpSp>
        <p:nvGrpSpPr>
          <p:cNvPr id="13" name="Group 12">
            <a:extLst>
              <a:ext uri="{FF2B5EF4-FFF2-40B4-BE49-F238E27FC236}">
                <a16:creationId xmlns:a16="http://schemas.microsoft.com/office/drawing/2014/main" xmlns="" id="{6B53A077-D8EC-4776-A663-E64AD0178169}"/>
              </a:ext>
            </a:extLst>
          </p:cNvPr>
          <p:cNvGrpSpPr/>
          <p:nvPr/>
        </p:nvGrpSpPr>
        <p:grpSpPr>
          <a:xfrm>
            <a:off x="6273601" y="335275"/>
            <a:ext cx="2664259" cy="5256378"/>
            <a:chOff x="368391" y="335277"/>
            <a:chExt cx="2664259" cy="5256378"/>
          </a:xfrm>
        </p:grpSpPr>
        <p:sp>
          <p:nvSpPr>
            <p:cNvPr id="14" name="Rectangle 13">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xmlns="" id="{B38F9F0F-3C87-49B9-8C52-6553FAB14483}"/>
                </a:ext>
              </a:extLst>
            </p:cNvPr>
            <p:cNvSpPr txBox="1"/>
            <p:nvPr/>
          </p:nvSpPr>
          <p:spPr>
            <a:xfrm>
              <a:off x="368391" y="335277"/>
              <a:ext cx="2664259" cy="3834127"/>
            </a:xfrm>
            <a:prstGeom prst="rect">
              <a:avLst/>
            </a:prstGeom>
            <a:noFill/>
          </p:spPr>
          <p:txBody>
            <a:bodyPr wrap="square" rtlCol="0">
              <a:spAutoFit/>
            </a:bodyPr>
            <a:lstStyle/>
            <a:p>
              <a:pPr algn="ctr">
                <a:lnSpc>
                  <a:spcPts val="3000"/>
                </a:lnSpc>
                <a:spcAft>
                  <a:spcPts val="2400"/>
                </a:spcAft>
              </a:pPr>
              <a:r>
                <a:rPr lang="en-GB" sz="2000" b="1" dirty="0"/>
                <a:t>Metaphor: </a:t>
              </a:r>
              <a:r>
                <a:rPr lang="en-GB" sz="2000" dirty="0"/>
                <a:t>“Using the (blue) asthma reliever is like damping down a fire, but to put out the embers and to stop it flaring up, you need the inhaled corticosteroid (ICS) controller”</a:t>
              </a:r>
            </a:p>
            <a:p>
              <a:pPr algn="ctr">
                <a:lnSpc>
                  <a:spcPts val="3000"/>
                </a:lnSpc>
                <a:spcAft>
                  <a:spcPts val="2400"/>
                </a:spcAft>
              </a:pPr>
              <a:r>
                <a:rPr lang="en-GB" sz="2000" dirty="0"/>
                <a:t>Does this work?</a:t>
              </a:r>
            </a:p>
          </p:txBody>
        </p:sp>
      </p:grpSp>
      <p:grpSp>
        <p:nvGrpSpPr>
          <p:cNvPr id="16" name="Group 15">
            <a:extLst>
              <a:ext uri="{FF2B5EF4-FFF2-40B4-BE49-F238E27FC236}">
                <a16:creationId xmlns:a16="http://schemas.microsoft.com/office/drawing/2014/main" xmlns="" id="{6B53A077-D8EC-4776-A663-E64AD0178169}"/>
              </a:ext>
            </a:extLst>
          </p:cNvPr>
          <p:cNvGrpSpPr/>
          <p:nvPr/>
        </p:nvGrpSpPr>
        <p:grpSpPr>
          <a:xfrm>
            <a:off x="9243334" y="335275"/>
            <a:ext cx="2674789" cy="5256377"/>
            <a:chOff x="357861" y="335278"/>
            <a:chExt cx="2674789" cy="5256377"/>
          </a:xfrm>
        </p:grpSpPr>
        <p:sp>
          <p:nvSpPr>
            <p:cNvPr id="17" name="Rectangle 16">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xmlns="" id="{B38F9F0F-3C87-49B9-8C52-6553FAB14483}"/>
                </a:ext>
              </a:extLst>
            </p:cNvPr>
            <p:cNvSpPr txBox="1"/>
            <p:nvPr/>
          </p:nvSpPr>
          <p:spPr>
            <a:xfrm>
              <a:off x="357861" y="335278"/>
              <a:ext cx="2664259" cy="5016758"/>
            </a:xfrm>
            <a:prstGeom prst="rect">
              <a:avLst/>
            </a:prstGeom>
            <a:noFill/>
          </p:spPr>
          <p:txBody>
            <a:bodyPr wrap="square" rtlCol="0">
              <a:spAutoFit/>
            </a:bodyPr>
            <a:lstStyle/>
            <a:p>
              <a:pPr algn="ctr">
                <a:lnSpc>
                  <a:spcPts val="2400"/>
                </a:lnSpc>
                <a:spcAft>
                  <a:spcPts val="1200"/>
                </a:spcAft>
              </a:pPr>
              <a:r>
                <a:rPr lang="en-GB" sz="2000" dirty="0"/>
                <a:t>Is there a general level of knowledge of what a SABA (rescue inhaler) for asthma actually does?</a:t>
              </a:r>
            </a:p>
            <a:p>
              <a:pPr algn="ctr">
                <a:lnSpc>
                  <a:spcPts val="2400"/>
                </a:lnSpc>
                <a:spcAft>
                  <a:spcPts val="1200"/>
                </a:spcAft>
              </a:pPr>
              <a:r>
                <a:rPr lang="en-GB" sz="2000" dirty="0"/>
                <a:t>Does it help to explain that these work on the bronchoconstriction on the “outside” of the airway but not the inflammation and mucous on the “inside”?</a:t>
              </a:r>
            </a:p>
            <a:p>
              <a:pPr algn="ctr">
                <a:lnSpc>
                  <a:spcPts val="2400"/>
                </a:lnSpc>
                <a:spcAft>
                  <a:spcPts val="1200"/>
                </a:spcAft>
              </a:pPr>
              <a:r>
                <a:rPr lang="en-GB" sz="2000" dirty="0"/>
                <a:t>(It helps to have 3D models for this)</a:t>
              </a:r>
            </a:p>
          </p:txBody>
        </p:sp>
      </p:grpSp>
      <p:grpSp>
        <p:nvGrpSpPr>
          <p:cNvPr id="19" name="Group 18">
            <a:extLst>
              <a:ext uri="{FF2B5EF4-FFF2-40B4-BE49-F238E27FC236}">
                <a16:creationId xmlns:a16="http://schemas.microsoft.com/office/drawing/2014/main" xmlns="" id="{ED47BD4C-30E2-4A53-8964-4ECDEA9D4492}"/>
              </a:ext>
            </a:extLst>
          </p:cNvPr>
          <p:cNvGrpSpPr/>
          <p:nvPr/>
        </p:nvGrpSpPr>
        <p:grpSpPr>
          <a:xfrm>
            <a:off x="316415" y="374958"/>
            <a:ext cx="2664259" cy="5216685"/>
            <a:chOff x="379170" y="401375"/>
            <a:chExt cx="2664259" cy="5216685"/>
          </a:xfrm>
        </p:grpSpPr>
        <p:sp>
          <p:nvSpPr>
            <p:cNvPr id="20" name="Rectangle 19">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2" name="Group 21">
            <a:extLst>
              <a:ext uri="{FF2B5EF4-FFF2-40B4-BE49-F238E27FC236}">
                <a16:creationId xmlns:a16="http://schemas.microsoft.com/office/drawing/2014/main" xmlns="" id="{ED47BD4C-30E2-4A53-8964-4ECDEA9D4492}"/>
              </a:ext>
            </a:extLst>
          </p:cNvPr>
          <p:cNvGrpSpPr/>
          <p:nvPr/>
        </p:nvGrpSpPr>
        <p:grpSpPr>
          <a:xfrm>
            <a:off x="3287017" y="374955"/>
            <a:ext cx="2664259" cy="5216685"/>
            <a:chOff x="379170" y="401375"/>
            <a:chExt cx="2664259" cy="5216685"/>
          </a:xfrm>
        </p:grpSpPr>
        <p:sp>
          <p:nvSpPr>
            <p:cNvPr id="23" name="Rectangle 22">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5" name="Group 24">
            <a:extLst>
              <a:ext uri="{FF2B5EF4-FFF2-40B4-BE49-F238E27FC236}">
                <a16:creationId xmlns:a16="http://schemas.microsoft.com/office/drawing/2014/main" xmlns="" id="{ED47BD4C-30E2-4A53-8964-4ECDEA9D4492}"/>
              </a:ext>
            </a:extLst>
          </p:cNvPr>
          <p:cNvGrpSpPr/>
          <p:nvPr/>
        </p:nvGrpSpPr>
        <p:grpSpPr>
          <a:xfrm>
            <a:off x="3287085" y="374942"/>
            <a:ext cx="2664259" cy="5216685"/>
            <a:chOff x="379170" y="401375"/>
            <a:chExt cx="2664259" cy="5216685"/>
          </a:xfrm>
        </p:grpSpPr>
        <p:sp>
          <p:nvSpPr>
            <p:cNvPr id="26" name="Rectangle 25">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8" name="Group 27">
            <a:extLst>
              <a:ext uri="{FF2B5EF4-FFF2-40B4-BE49-F238E27FC236}">
                <a16:creationId xmlns:a16="http://schemas.microsoft.com/office/drawing/2014/main" xmlns="" id="{ED47BD4C-30E2-4A53-8964-4ECDEA9D4492}"/>
              </a:ext>
            </a:extLst>
          </p:cNvPr>
          <p:cNvGrpSpPr/>
          <p:nvPr/>
        </p:nvGrpSpPr>
        <p:grpSpPr>
          <a:xfrm>
            <a:off x="6268336" y="374957"/>
            <a:ext cx="2664259" cy="5216685"/>
            <a:chOff x="379170" y="401375"/>
            <a:chExt cx="2664259" cy="5216685"/>
          </a:xfrm>
        </p:grpSpPr>
        <p:sp>
          <p:nvSpPr>
            <p:cNvPr id="29" name="Rectangle 28">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Picture 29">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31" name="Group 30">
            <a:extLst>
              <a:ext uri="{FF2B5EF4-FFF2-40B4-BE49-F238E27FC236}">
                <a16:creationId xmlns:a16="http://schemas.microsoft.com/office/drawing/2014/main" xmlns="" id="{ED47BD4C-30E2-4A53-8964-4ECDEA9D4492}"/>
              </a:ext>
            </a:extLst>
          </p:cNvPr>
          <p:cNvGrpSpPr/>
          <p:nvPr/>
        </p:nvGrpSpPr>
        <p:grpSpPr>
          <a:xfrm>
            <a:off x="6283194" y="374956"/>
            <a:ext cx="2664259" cy="5216685"/>
            <a:chOff x="379170" y="401375"/>
            <a:chExt cx="2664259" cy="5216685"/>
          </a:xfrm>
        </p:grpSpPr>
        <p:sp>
          <p:nvSpPr>
            <p:cNvPr id="32" name="Rectangle 31">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32">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34" name="Group 33">
            <a:extLst>
              <a:ext uri="{FF2B5EF4-FFF2-40B4-BE49-F238E27FC236}">
                <a16:creationId xmlns:a16="http://schemas.microsoft.com/office/drawing/2014/main" xmlns="" id="{ED47BD4C-30E2-4A53-8964-4ECDEA9D4492}"/>
              </a:ext>
            </a:extLst>
          </p:cNvPr>
          <p:cNvGrpSpPr/>
          <p:nvPr/>
        </p:nvGrpSpPr>
        <p:grpSpPr>
          <a:xfrm>
            <a:off x="9247727" y="374941"/>
            <a:ext cx="2664259" cy="5216685"/>
            <a:chOff x="379170" y="401375"/>
            <a:chExt cx="2664259" cy="5216685"/>
          </a:xfrm>
        </p:grpSpPr>
        <p:sp>
          <p:nvSpPr>
            <p:cNvPr id="35" name="Rectangle 34">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35">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40" name="Group 39">
            <a:extLst>
              <a:ext uri="{FF2B5EF4-FFF2-40B4-BE49-F238E27FC236}">
                <a16:creationId xmlns:a16="http://schemas.microsoft.com/office/drawing/2014/main" xmlns="" id="{ED47BD4C-30E2-4A53-8964-4ECDEA9D4492}"/>
              </a:ext>
            </a:extLst>
          </p:cNvPr>
          <p:cNvGrpSpPr/>
          <p:nvPr/>
        </p:nvGrpSpPr>
        <p:grpSpPr>
          <a:xfrm>
            <a:off x="9252120" y="374941"/>
            <a:ext cx="2664259" cy="5216685"/>
            <a:chOff x="379170" y="401375"/>
            <a:chExt cx="2664259" cy="5216685"/>
          </a:xfrm>
        </p:grpSpPr>
        <p:sp>
          <p:nvSpPr>
            <p:cNvPr id="41" name="Rectangle 40">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2" name="Picture 41">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spTree>
    <p:extLst>
      <p:ext uri="{BB962C8B-B14F-4D97-AF65-F5344CB8AC3E}">
        <p14:creationId xmlns:p14="http://schemas.microsoft.com/office/powerpoint/2010/main" val="2631336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750"/>
                                        <p:tgtEl>
                                          <p:spTgt spid="4"/>
                                        </p:tgtEl>
                                      </p:cBhvr>
                                    </p:animEffect>
                                    <p:anim calcmode="lin" valueType="num">
                                      <p:cBhvr>
                                        <p:cTn id="7" dur="75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750"/>
                                        <p:tgtEl>
                                          <p:spTgt spid="4"/>
                                        </p:tgtEl>
                                        <p:attrNameLst>
                                          <p:attrName>ppt_h</p:attrName>
                                        </p:attrNameLst>
                                      </p:cBhvr>
                                      <p:tavLst>
                                        <p:tav tm="0">
                                          <p:val>
                                            <p:strVal val="ppt_h"/>
                                          </p:val>
                                        </p:tav>
                                        <p:tav tm="100000">
                                          <p:val>
                                            <p:strVal val="ppt_h"/>
                                          </p:val>
                                        </p:tav>
                                      </p:tavLst>
                                    </p:anim>
                                    <p:set>
                                      <p:cBhvr>
                                        <p:cTn id="9" dur="1" fill="hold">
                                          <p:stCondLst>
                                            <p:cond delay="749"/>
                                          </p:stCondLst>
                                        </p:cTn>
                                        <p:tgtEl>
                                          <p:spTgt spid="4"/>
                                        </p:tgtEl>
                                        <p:attrNameLst>
                                          <p:attrName>style.visibility</p:attrName>
                                        </p:attrNameLst>
                                      </p:cBhvr>
                                      <p:to>
                                        <p:strVal val="hidden"/>
                                      </p:to>
                                    </p:set>
                                  </p:childTnLst>
                                </p:cTn>
                              </p:par>
                              <p:par>
                                <p:cTn id="10" presetID="45"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750"/>
                                        <p:tgtEl>
                                          <p:spTgt spid="7"/>
                                        </p:tgtEl>
                                      </p:cBhvr>
                                    </p:animEffect>
                                    <p:anim calcmode="lin" valueType="num">
                                      <p:cBhvr>
                                        <p:cTn id="13" dur="750" fill="hold"/>
                                        <p:tgtEl>
                                          <p:spTgt spid="7"/>
                                        </p:tgtEl>
                                        <p:attrNameLst>
                                          <p:attrName>ppt_w</p:attrName>
                                        </p:attrNameLst>
                                      </p:cBhvr>
                                      <p:tavLst>
                                        <p:tav tm="0" fmla="#ppt_w*sin(2.5*pi*$)">
                                          <p:val>
                                            <p:fltVal val="0"/>
                                          </p:val>
                                        </p:tav>
                                        <p:tav tm="100000">
                                          <p:val>
                                            <p:fltVal val="1"/>
                                          </p:val>
                                        </p:tav>
                                      </p:tavLst>
                                    </p:anim>
                                    <p:anim calcmode="lin" valueType="num">
                                      <p:cBhvr>
                                        <p:cTn id="14" dur="75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xit" presetSubtype="0" fill="hold" nodeType="clickEffect">
                                  <p:stCondLst>
                                    <p:cond delay="0"/>
                                  </p:stCondLst>
                                  <p:childTnLst>
                                    <p:animEffect transition="out" filter="fade">
                                      <p:cBhvr>
                                        <p:cTn id="18" dur="750"/>
                                        <p:tgtEl>
                                          <p:spTgt spid="22"/>
                                        </p:tgtEl>
                                      </p:cBhvr>
                                    </p:animEffect>
                                    <p:anim calcmode="lin" valueType="num">
                                      <p:cBhvr>
                                        <p:cTn id="19" dur="750"/>
                                        <p:tgtEl>
                                          <p:spTgt spid="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750"/>
                                        <p:tgtEl>
                                          <p:spTgt spid="22"/>
                                        </p:tgtEl>
                                        <p:attrNameLst>
                                          <p:attrName>ppt_h</p:attrName>
                                        </p:attrNameLst>
                                      </p:cBhvr>
                                      <p:tavLst>
                                        <p:tav tm="0">
                                          <p:val>
                                            <p:strVal val="ppt_h"/>
                                          </p:val>
                                        </p:tav>
                                        <p:tav tm="100000">
                                          <p:val>
                                            <p:strVal val="ppt_h"/>
                                          </p:val>
                                        </p:tav>
                                      </p:tavLst>
                                    </p:anim>
                                    <p:set>
                                      <p:cBhvr>
                                        <p:cTn id="21" dur="1" fill="hold">
                                          <p:stCondLst>
                                            <p:cond delay="749"/>
                                          </p:stCondLst>
                                        </p:cTn>
                                        <p:tgtEl>
                                          <p:spTgt spid="22"/>
                                        </p:tgtEl>
                                        <p:attrNameLst>
                                          <p:attrName>style.visibility</p:attrName>
                                        </p:attrNameLst>
                                      </p:cBhvr>
                                      <p:to>
                                        <p:strVal val="hidden"/>
                                      </p:to>
                                    </p:set>
                                  </p:childTnLst>
                                </p:cTn>
                              </p:par>
                              <p:par>
                                <p:cTn id="22" presetID="45"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750"/>
                                        <p:tgtEl>
                                          <p:spTgt spid="10"/>
                                        </p:tgtEl>
                                      </p:cBhvr>
                                    </p:animEffect>
                                    <p:anim calcmode="lin" valueType="num">
                                      <p:cBhvr>
                                        <p:cTn id="25" dur="750" fill="hold"/>
                                        <p:tgtEl>
                                          <p:spTgt spid="10"/>
                                        </p:tgtEl>
                                        <p:attrNameLst>
                                          <p:attrName>ppt_w</p:attrName>
                                        </p:attrNameLst>
                                      </p:cBhvr>
                                      <p:tavLst>
                                        <p:tav tm="0" fmla="#ppt_w*sin(2.5*pi*$)">
                                          <p:val>
                                            <p:fltVal val="0"/>
                                          </p:val>
                                        </p:tav>
                                        <p:tav tm="100000">
                                          <p:val>
                                            <p:fltVal val="1"/>
                                          </p:val>
                                        </p:tav>
                                      </p:tavLst>
                                    </p:anim>
                                    <p:anim calcmode="lin" valueType="num">
                                      <p:cBhvr>
                                        <p:cTn id="26" dur="750" fill="hold"/>
                                        <p:tgtEl>
                                          <p:spTgt spid="10"/>
                                        </p:tgtEl>
                                        <p:attrNameLst>
                                          <p:attrName>ppt_h</p:attrName>
                                        </p:attrNameLst>
                                      </p:cBhvr>
                                      <p:tavLst>
                                        <p:tav tm="0">
                                          <p:val>
                                            <p:strVal val="#ppt_h"/>
                                          </p:val>
                                        </p:tav>
                                        <p:tav tm="100000">
                                          <p:val>
                                            <p:strVal val="#ppt_h"/>
                                          </p:val>
                                        </p:tav>
                                      </p:tavLst>
                                    </p:anim>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5" presetClass="exit" presetSubtype="0" fill="hold" nodeType="clickEffect">
                                  <p:stCondLst>
                                    <p:cond delay="0"/>
                                  </p:stCondLst>
                                  <p:childTnLst>
                                    <p:animEffect transition="out" filter="fade">
                                      <p:cBhvr>
                                        <p:cTn id="32" dur="750"/>
                                        <p:tgtEl>
                                          <p:spTgt spid="28"/>
                                        </p:tgtEl>
                                      </p:cBhvr>
                                    </p:animEffect>
                                    <p:anim calcmode="lin" valueType="num">
                                      <p:cBhvr>
                                        <p:cTn id="33" dur="750"/>
                                        <p:tgtEl>
                                          <p:spTgt spid="2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4" dur="750"/>
                                        <p:tgtEl>
                                          <p:spTgt spid="28"/>
                                        </p:tgtEl>
                                        <p:attrNameLst>
                                          <p:attrName>ppt_h</p:attrName>
                                        </p:attrNameLst>
                                      </p:cBhvr>
                                      <p:tavLst>
                                        <p:tav tm="0">
                                          <p:val>
                                            <p:strVal val="ppt_h"/>
                                          </p:val>
                                        </p:tav>
                                        <p:tav tm="100000">
                                          <p:val>
                                            <p:strVal val="ppt_h"/>
                                          </p:val>
                                        </p:tav>
                                      </p:tavLst>
                                    </p:anim>
                                    <p:set>
                                      <p:cBhvr>
                                        <p:cTn id="35" dur="1" fill="hold">
                                          <p:stCondLst>
                                            <p:cond delay="749"/>
                                          </p:stCondLst>
                                        </p:cTn>
                                        <p:tgtEl>
                                          <p:spTgt spid="28"/>
                                        </p:tgtEl>
                                        <p:attrNameLst>
                                          <p:attrName>style.visibility</p:attrName>
                                        </p:attrNameLst>
                                      </p:cBhvr>
                                      <p:to>
                                        <p:strVal val="hidden"/>
                                      </p:to>
                                    </p:set>
                                  </p:childTnLst>
                                </p:cTn>
                              </p:par>
                              <p:par>
                                <p:cTn id="36" presetID="45" presetClass="entr" presetSubtype="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750"/>
                                        <p:tgtEl>
                                          <p:spTgt spid="13"/>
                                        </p:tgtEl>
                                      </p:cBhvr>
                                    </p:animEffect>
                                    <p:anim calcmode="lin" valueType="num">
                                      <p:cBhvr>
                                        <p:cTn id="39" dur="750" fill="hold"/>
                                        <p:tgtEl>
                                          <p:spTgt spid="13"/>
                                        </p:tgtEl>
                                        <p:attrNameLst>
                                          <p:attrName>ppt_w</p:attrName>
                                        </p:attrNameLst>
                                      </p:cBhvr>
                                      <p:tavLst>
                                        <p:tav tm="0" fmla="#ppt_w*sin(2.5*pi*$)">
                                          <p:val>
                                            <p:fltVal val="0"/>
                                          </p:val>
                                        </p:tav>
                                        <p:tav tm="100000">
                                          <p:val>
                                            <p:fltVal val="1"/>
                                          </p:val>
                                        </p:tav>
                                      </p:tavLst>
                                    </p:anim>
                                    <p:anim calcmode="lin" valueType="num">
                                      <p:cBhvr>
                                        <p:cTn id="40" dur="750" fill="hold"/>
                                        <p:tgtEl>
                                          <p:spTgt spid="13"/>
                                        </p:tgtEl>
                                        <p:attrNameLst>
                                          <p:attrName>ppt_h</p:attrName>
                                        </p:attrNameLst>
                                      </p:cBhvr>
                                      <p:tavLst>
                                        <p:tav tm="0">
                                          <p:val>
                                            <p:strVal val="#ppt_h"/>
                                          </p:val>
                                        </p:tav>
                                        <p:tav tm="100000">
                                          <p:val>
                                            <p:strVal val="#ppt_h"/>
                                          </p:val>
                                        </p:tav>
                                      </p:tavLst>
                                    </p:anim>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5" presetClass="exit" presetSubtype="0" fill="hold" nodeType="clickEffect">
                                  <p:stCondLst>
                                    <p:cond delay="0"/>
                                  </p:stCondLst>
                                  <p:childTnLst>
                                    <p:animEffect transition="out" filter="fade">
                                      <p:cBhvr>
                                        <p:cTn id="46" dur="750"/>
                                        <p:tgtEl>
                                          <p:spTgt spid="34"/>
                                        </p:tgtEl>
                                      </p:cBhvr>
                                    </p:animEffect>
                                    <p:anim calcmode="lin" valueType="num">
                                      <p:cBhvr>
                                        <p:cTn id="47" dur="750"/>
                                        <p:tgtEl>
                                          <p:spTgt spid="3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8" dur="750"/>
                                        <p:tgtEl>
                                          <p:spTgt spid="34"/>
                                        </p:tgtEl>
                                        <p:attrNameLst>
                                          <p:attrName>ppt_h</p:attrName>
                                        </p:attrNameLst>
                                      </p:cBhvr>
                                      <p:tavLst>
                                        <p:tav tm="0">
                                          <p:val>
                                            <p:strVal val="ppt_h"/>
                                          </p:val>
                                        </p:tav>
                                        <p:tav tm="100000">
                                          <p:val>
                                            <p:strVal val="ppt_h"/>
                                          </p:val>
                                        </p:tav>
                                      </p:tavLst>
                                    </p:anim>
                                    <p:set>
                                      <p:cBhvr>
                                        <p:cTn id="49" dur="1" fill="hold">
                                          <p:stCondLst>
                                            <p:cond delay="749"/>
                                          </p:stCondLst>
                                        </p:cTn>
                                        <p:tgtEl>
                                          <p:spTgt spid="34"/>
                                        </p:tgtEl>
                                        <p:attrNameLst>
                                          <p:attrName>style.visibility</p:attrName>
                                        </p:attrNameLst>
                                      </p:cBhvr>
                                      <p:to>
                                        <p:strVal val="hidden"/>
                                      </p:to>
                                    </p:set>
                                  </p:childTnLst>
                                </p:cTn>
                              </p:par>
                              <p:par>
                                <p:cTn id="50" presetID="45" presetClass="entr" presetSubtype="0" fill="hold"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750"/>
                                        <p:tgtEl>
                                          <p:spTgt spid="16"/>
                                        </p:tgtEl>
                                      </p:cBhvr>
                                    </p:animEffect>
                                    <p:anim calcmode="lin" valueType="num">
                                      <p:cBhvr>
                                        <p:cTn id="53" dur="750" fill="hold"/>
                                        <p:tgtEl>
                                          <p:spTgt spid="16"/>
                                        </p:tgtEl>
                                        <p:attrNameLst>
                                          <p:attrName>ppt_w</p:attrName>
                                        </p:attrNameLst>
                                      </p:cBhvr>
                                      <p:tavLst>
                                        <p:tav tm="0" fmla="#ppt_w*sin(2.5*pi*$)">
                                          <p:val>
                                            <p:fltVal val="0"/>
                                          </p:val>
                                        </p:tav>
                                        <p:tav tm="100000">
                                          <p:val>
                                            <p:fltVal val="1"/>
                                          </p:val>
                                        </p:tav>
                                      </p:tavLst>
                                    </p:anim>
                                    <p:anim calcmode="lin" valueType="num">
                                      <p:cBhvr>
                                        <p:cTn id="54" dur="750" fill="hold"/>
                                        <p:tgtEl>
                                          <p:spTgt spid="16"/>
                                        </p:tgtEl>
                                        <p:attrNameLst>
                                          <p:attrName>ppt_h</p:attrName>
                                        </p:attrNameLst>
                                      </p:cBhvr>
                                      <p:tavLst>
                                        <p:tav tm="0">
                                          <p:val>
                                            <p:strVal val="#ppt_h"/>
                                          </p:val>
                                        </p:tav>
                                        <p:tav tm="100000">
                                          <p:val>
                                            <p:strVal val="#ppt_h"/>
                                          </p:val>
                                        </p:tav>
                                      </p:tavLst>
                                    </p:anim>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6B53A077-D8EC-4776-A663-E64AD0178169}"/>
              </a:ext>
            </a:extLst>
          </p:cNvPr>
          <p:cNvGrpSpPr/>
          <p:nvPr/>
        </p:nvGrpSpPr>
        <p:grpSpPr>
          <a:xfrm>
            <a:off x="301880" y="402956"/>
            <a:ext cx="2699873" cy="5216685"/>
            <a:chOff x="332777" y="374970"/>
            <a:chExt cx="2699873" cy="5216685"/>
          </a:xfrm>
        </p:grpSpPr>
        <p:sp>
          <p:nvSpPr>
            <p:cNvPr id="8" name="Rectangle 7">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xmlns="" id="{B38F9F0F-3C87-49B9-8C52-6553FAB14483}"/>
                </a:ext>
              </a:extLst>
            </p:cNvPr>
            <p:cNvSpPr txBox="1"/>
            <p:nvPr/>
          </p:nvSpPr>
          <p:spPr>
            <a:xfrm>
              <a:off x="332777" y="489170"/>
              <a:ext cx="2664259" cy="4526624"/>
            </a:xfrm>
            <a:prstGeom prst="rect">
              <a:avLst/>
            </a:prstGeom>
            <a:noFill/>
          </p:spPr>
          <p:txBody>
            <a:bodyPr wrap="square" rtlCol="0">
              <a:spAutoFit/>
            </a:bodyPr>
            <a:lstStyle/>
            <a:p>
              <a:pPr algn="ctr">
                <a:lnSpc>
                  <a:spcPts val="3000"/>
                </a:lnSpc>
                <a:spcAft>
                  <a:spcPts val="2400"/>
                </a:spcAft>
              </a:pPr>
              <a:r>
                <a:rPr lang="en-GB" sz="2000" dirty="0"/>
                <a:t>“If SABA is used regularly e.g. daily, studies show it can have a rebound effect causing more side effects (or breathing difficulties).”</a:t>
              </a:r>
            </a:p>
            <a:p>
              <a:pPr algn="ctr">
                <a:lnSpc>
                  <a:spcPts val="3000"/>
                </a:lnSpc>
                <a:spcAft>
                  <a:spcPts val="2400"/>
                </a:spcAft>
              </a:pPr>
              <a:r>
                <a:rPr lang="en-GB" sz="2000" dirty="0"/>
                <a:t>What is your reaction?</a:t>
              </a:r>
            </a:p>
            <a:p>
              <a:pPr algn="ctr">
                <a:lnSpc>
                  <a:spcPts val="3000"/>
                </a:lnSpc>
                <a:spcAft>
                  <a:spcPts val="2400"/>
                </a:spcAft>
              </a:pPr>
              <a:r>
                <a:rPr lang="en-GB" sz="2000" dirty="0"/>
                <a:t>What is your experience?</a:t>
              </a:r>
            </a:p>
          </p:txBody>
        </p:sp>
      </p:grpSp>
      <p:grpSp>
        <p:nvGrpSpPr>
          <p:cNvPr id="4" name="Group 3">
            <a:extLst>
              <a:ext uri="{FF2B5EF4-FFF2-40B4-BE49-F238E27FC236}">
                <a16:creationId xmlns:a16="http://schemas.microsoft.com/office/drawing/2014/main" xmlns="" id="{ED47BD4C-30E2-4A53-8964-4ECDEA9D4492}"/>
              </a:ext>
            </a:extLst>
          </p:cNvPr>
          <p:cNvGrpSpPr/>
          <p:nvPr/>
        </p:nvGrpSpPr>
        <p:grpSpPr>
          <a:xfrm>
            <a:off x="332049" y="402955"/>
            <a:ext cx="2664259" cy="5216685"/>
            <a:chOff x="379170" y="401375"/>
            <a:chExt cx="2664259" cy="5216685"/>
          </a:xfrm>
        </p:grpSpPr>
        <p:sp>
          <p:nvSpPr>
            <p:cNvPr id="5" name="Rectangle 4">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10" name="Group 9">
            <a:extLst>
              <a:ext uri="{FF2B5EF4-FFF2-40B4-BE49-F238E27FC236}">
                <a16:creationId xmlns:a16="http://schemas.microsoft.com/office/drawing/2014/main" xmlns="" id="{6B53A077-D8EC-4776-A663-E64AD0178169}"/>
              </a:ext>
            </a:extLst>
          </p:cNvPr>
          <p:cNvGrpSpPr/>
          <p:nvPr/>
        </p:nvGrpSpPr>
        <p:grpSpPr>
          <a:xfrm>
            <a:off x="3320044" y="402960"/>
            <a:ext cx="2664260" cy="5216685"/>
            <a:chOff x="368390" y="374970"/>
            <a:chExt cx="2664260" cy="5216685"/>
          </a:xfrm>
        </p:grpSpPr>
        <p:sp>
          <p:nvSpPr>
            <p:cNvPr id="11" name="Rectangle 10">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xmlns="" id="{B38F9F0F-3C87-49B9-8C52-6553FAB14483}"/>
                </a:ext>
              </a:extLst>
            </p:cNvPr>
            <p:cNvSpPr txBox="1"/>
            <p:nvPr/>
          </p:nvSpPr>
          <p:spPr>
            <a:xfrm>
              <a:off x="368390" y="489166"/>
              <a:ext cx="2664259" cy="4526624"/>
            </a:xfrm>
            <a:prstGeom prst="rect">
              <a:avLst/>
            </a:prstGeom>
            <a:noFill/>
          </p:spPr>
          <p:txBody>
            <a:bodyPr wrap="square" rtlCol="0">
              <a:spAutoFit/>
            </a:bodyPr>
            <a:lstStyle/>
            <a:p>
              <a:pPr algn="ctr">
                <a:lnSpc>
                  <a:spcPts val="3000"/>
                </a:lnSpc>
                <a:spcAft>
                  <a:spcPts val="2400"/>
                </a:spcAft>
              </a:pPr>
              <a:r>
                <a:rPr lang="en-GB" sz="2000" b="1" dirty="0"/>
                <a:t>Challenging statements</a:t>
              </a:r>
            </a:p>
            <a:p>
              <a:pPr algn="ctr">
                <a:lnSpc>
                  <a:spcPts val="3000"/>
                </a:lnSpc>
                <a:spcAft>
                  <a:spcPts val="2400"/>
                </a:spcAft>
              </a:pPr>
              <a:r>
                <a:rPr lang="en-GB" sz="2000" dirty="0"/>
                <a:t>“I was told to always take my reliever to open my airway before taking inhaled corticosteroids (ICS).”</a:t>
              </a:r>
            </a:p>
            <a:p>
              <a:pPr algn="ctr">
                <a:lnSpc>
                  <a:spcPts val="3000"/>
                </a:lnSpc>
                <a:spcAft>
                  <a:spcPts val="2400"/>
                </a:spcAft>
              </a:pPr>
              <a:r>
                <a:rPr lang="en-GB" sz="2000" dirty="0"/>
                <a:t>Do you still hear people saying that, despite evidence to the contrary?</a:t>
              </a:r>
            </a:p>
          </p:txBody>
        </p:sp>
      </p:grpSp>
      <p:grpSp>
        <p:nvGrpSpPr>
          <p:cNvPr id="13" name="Group 12">
            <a:extLst>
              <a:ext uri="{FF2B5EF4-FFF2-40B4-BE49-F238E27FC236}">
                <a16:creationId xmlns:a16="http://schemas.microsoft.com/office/drawing/2014/main" xmlns="" id="{6B53A077-D8EC-4776-A663-E64AD0178169}"/>
              </a:ext>
            </a:extLst>
          </p:cNvPr>
          <p:cNvGrpSpPr/>
          <p:nvPr/>
        </p:nvGrpSpPr>
        <p:grpSpPr>
          <a:xfrm>
            <a:off x="6300308" y="363267"/>
            <a:ext cx="2664259" cy="5256378"/>
            <a:chOff x="368391" y="335277"/>
            <a:chExt cx="2664259" cy="5256378"/>
          </a:xfrm>
        </p:grpSpPr>
        <p:sp>
          <p:nvSpPr>
            <p:cNvPr id="14" name="Rectangle 13">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xmlns="" id="{B38F9F0F-3C87-49B9-8C52-6553FAB14483}"/>
                </a:ext>
              </a:extLst>
            </p:cNvPr>
            <p:cNvSpPr txBox="1"/>
            <p:nvPr/>
          </p:nvSpPr>
          <p:spPr>
            <a:xfrm>
              <a:off x="368391" y="335277"/>
              <a:ext cx="2664259" cy="5206297"/>
            </a:xfrm>
            <a:prstGeom prst="rect">
              <a:avLst/>
            </a:prstGeom>
            <a:noFill/>
          </p:spPr>
          <p:txBody>
            <a:bodyPr wrap="square" rtlCol="0">
              <a:spAutoFit/>
            </a:bodyPr>
            <a:lstStyle/>
            <a:p>
              <a:pPr algn="ctr">
                <a:lnSpc>
                  <a:spcPts val="2600"/>
                </a:lnSpc>
                <a:spcAft>
                  <a:spcPts val="1800"/>
                </a:spcAft>
              </a:pPr>
              <a:r>
                <a:rPr lang="en-GB" sz="2000" dirty="0"/>
                <a:t>How often is a follow-up appointment planned when a SABA for asthma is prescribed/dispensed for the second or third time?</a:t>
              </a:r>
            </a:p>
            <a:p>
              <a:pPr algn="ctr">
                <a:lnSpc>
                  <a:spcPts val="2600"/>
                </a:lnSpc>
                <a:spcAft>
                  <a:spcPts val="1800"/>
                </a:spcAft>
              </a:pPr>
              <a:r>
                <a:rPr lang="en-GB" sz="2000" dirty="0"/>
                <a:t>Is follow-up more likely to be clinician-directed or patient-directed?</a:t>
              </a:r>
            </a:p>
            <a:p>
              <a:pPr algn="ctr">
                <a:lnSpc>
                  <a:spcPts val="2600"/>
                </a:lnSpc>
                <a:spcAft>
                  <a:spcPts val="1800"/>
                </a:spcAft>
              </a:pPr>
              <a:r>
                <a:rPr lang="en-GB" sz="2000" dirty="0"/>
                <a:t>How many months is normal between prescription and review? </a:t>
              </a:r>
            </a:p>
          </p:txBody>
        </p:sp>
      </p:grpSp>
      <p:grpSp>
        <p:nvGrpSpPr>
          <p:cNvPr id="19" name="Group 18">
            <a:extLst>
              <a:ext uri="{FF2B5EF4-FFF2-40B4-BE49-F238E27FC236}">
                <a16:creationId xmlns:a16="http://schemas.microsoft.com/office/drawing/2014/main" xmlns="" id="{ED47BD4C-30E2-4A53-8964-4ECDEA9D4492}"/>
              </a:ext>
            </a:extLst>
          </p:cNvPr>
          <p:cNvGrpSpPr/>
          <p:nvPr/>
        </p:nvGrpSpPr>
        <p:grpSpPr>
          <a:xfrm>
            <a:off x="332049" y="402954"/>
            <a:ext cx="2664259" cy="5216685"/>
            <a:chOff x="379170" y="401375"/>
            <a:chExt cx="2664259" cy="5216685"/>
          </a:xfrm>
        </p:grpSpPr>
        <p:sp>
          <p:nvSpPr>
            <p:cNvPr id="20" name="Rectangle 19">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2" name="Group 21">
            <a:extLst>
              <a:ext uri="{FF2B5EF4-FFF2-40B4-BE49-F238E27FC236}">
                <a16:creationId xmlns:a16="http://schemas.microsoft.com/office/drawing/2014/main" xmlns="" id="{ED47BD4C-30E2-4A53-8964-4ECDEA9D4492}"/>
              </a:ext>
            </a:extLst>
          </p:cNvPr>
          <p:cNvGrpSpPr/>
          <p:nvPr/>
        </p:nvGrpSpPr>
        <p:grpSpPr>
          <a:xfrm>
            <a:off x="3306866" y="402954"/>
            <a:ext cx="2664259" cy="5216685"/>
            <a:chOff x="379170" y="401375"/>
            <a:chExt cx="2664259" cy="5216685"/>
          </a:xfrm>
        </p:grpSpPr>
        <p:sp>
          <p:nvSpPr>
            <p:cNvPr id="23" name="Rectangle 22">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5" name="Group 24">
            <a:extLst>
              <a:ext uri="{FF2B5EF4-FFF2-40B4-BE49-F238E27FC236}">
                <a16:creationId xmlns:a16="http://schemas.microsoft.com/office/drawing/2014/main" xmlns="" id="{ED47BD4C-30E2-4A53-8964-4ECDEA9D4492}"/>
              </a:ext>
            </a:extLst>
          </p:cNvPr>
          <p:cNvGrpSpPr/>
          <p:nvPr/>
        </p:nvGrpSpPr>
        <p:grpSpPr>
          <a:xfrm>
            <a:off x="3318901" y="402954"/>
            <a:ext cx="2664259" cy="5216685"/>
            <a:chOff x="379170" y="401375"/>
            <a:chExt cx="2664259" cy="5216685"/>
          </a:xfrm>
        </p:grpSpPr>
        <p:sp>
          <p:nvSpPr>
            <p:cNvPr id="26" name="Rectangle 25">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7" name="Picture 26">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28" name="Group 27">
            <a:extLst>
              <a:ext uri="{FF2B5EF4-FFF2-40B4-BE49-F238E27FC236}">
                <a16:creationId xmlns:a16="http://schemas.microsoft.com/office/drawing/2014/main" xmlns="" id="{ED47BD4C-30E2-4A53-8964-4ECDEA9D4492}"/>
              </a:ext>
            </a:extLst>
          </p:cNvPr>
          <p:cNvGrpSpPr/>
          <p:nvPr/>
        </p:nvGrpSpPr>
        <p:grpSpPr>
          <a:xfrm>
            <a:off x="6287129" y="392572"/>
            <a:ext cx="2664259" cy="5216685"/>
            <a:chOff x="379170" y="401375"/>
            <a:chExt cx="2664259" cy="5216685"/>
          </a:xfrm>
        </p:grpSpPr>
        <p:sp>
          <p:nvSpPr>
            <p:cNvPr id="29" name="Rectangle 28">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 name="Picture 29">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31" name="Group 30">
            <a:extLst>
              <a:ext uri="{FF2B5EF4-FFF2-40B4-BE49-F238E27FC236}">
                <a16:creationId xmlns:a16="http://schemas.microsoft.com/office/drawing/2014/main" xmlns="" id="{ED47BD4C-30E2-4A53-8964-4ECDEA9D4492}"/>
              </a:ext>
            </a:extLst>
          </p:cNvPr>
          <p:cNvGrpSpPr/>
          <p:nvPr/>
        </p:nvGrpSpPr>
        <p:grpSpPr>
          <a:xfrm>
            <a:off x="6288272" y="398944"/>
            <a:ext cx="2664259" cy="5216685"/>
            <a:chOff x="379170" y="401375"/>
            <a:chExt cx="2664259" cy="5216685"/>
          </a:xfrm>
        </p:grpSpPr>
        <p:sp>
          <p:nvSpPr>
            <p:cNvPr id="32" name="Rectangle 31">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32">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38" name="Group 37">
            <a:extLst>
              <a:ext uri="{FF2B5EF4-FFF2-40B4-BE49-F238E27FC236}">
                <a16:creationId xmlns:a16="http://schemas.microsoft.com/office/drawing/2014/main" xmlns="" id="{6B53A077-D8EC-4776-A663-E64AD0178169}"/>
              </a:ext>
            </a:extLst>
          </p:cNvPr>
          <p:cNvGrpSpPr/>
          <p:nvPr/>
        </p:nvGrpSpPr>
        <p:grpSpPr>
          <a:xfrm>
            <a:off x="9222160" y="346343"/>
            <a:ext cx="2664259" cy="5296065"/>
            <a:chOff x="368391" y="335277"/>
            <a:chExt cx="2664259" cy="5296065"/>
          </a:xfrm>
        </p:grpSpPr>
        <p:sp>
          <p:nvSpPr>
            <p:cNvPr id="39" name="Rectangle 38">
              <a:extLst>
                <a:ext uri="{FF2B5EF4-FFF2-40B4-BE49-F238E27FC236}">
                  <a16:creationId xmlns:a16="http://schemas.microsoft.com/office/drawing/2014/main" xmlns="" id="{AFC91450-0D5F-4B2D-9F4E-DA68B200410D}"/>
                </a:ext>
              </a:extLst>
            </p:cNvPr>
            <p:cNvSpPr/>
            <p:nvPr/>
          </p:nvSpPr>
          <p:spPr>
            <a:xfrm>
              <a:off x="368391" y="374970"/>
              <a:ext cx="2664259" cy="5216685"/>
            </a:xfrm>
            <a:prstGeom prst="rect">
              <a:avLst/>
            </a:prstGeom>
            <a:solidFill>
              <a:srgbClr val="40A73E">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xmlns="" id="{B38F9F0F-3C87-49B9-8C52-6553FAB14483}"/>
                </a:ext>
              </a:extLst>
            </p:cNvPr>
            <p:cNvSpPr txBox="1"/>
            <p:nvPr/>
          </p:nvSpPr>
          <p:spPr>
            <a:xfrm>
              <a:off x="368391" y="335277"/>
              <a:ext cx="2664259" cy="5296065"/>
            </a:xfrm>
            <a:prstGeom prst="rect">
              <a:avLst/>
            </a:prstGeom>
            <a:noFill/>
          </p:spPr>
          <p:txBody>
            <a:bodyPr wrap="square" rtlCol="0">
              <a:spAutoFit/>
            </a:bodyPr>
            <a:lstStyle/>
            <a:p>
              <a:pPr algn="ctr">
                <a:lnSpc>
                  <a:spcPts val="3000"/>
                </a:lnSpc>
                <a:spcAft>
                  <a:spcPts val="2400"/>
                </a:spcAft>
              </a:pPr>
              <a:r>
                <a:rPr lang="en-GB" sz="2000" b="1" dirty="0"/>
                <a:t>Positive message</a:t>
              </a:r>
            </a:p>
            <a:p>
              <a:pPr algn="ctr">
                <a:lnSpc>
                  <a:spcPts val="3000"/>
                </a:lnSpc>
                <a:spcAft>
                  <a:spcPts val="2400"/>
                </a:spcAft>
              </a:pPr>
              <a:r>
                <a:rPr lang="en-GB" sz="2000" dirty="0"/>
                <a:t>Does this work?</a:t>
              </a:r>
            </a:p>
            <a:p>
              <a:pPr algn="ctr">
                <a:lnSpc>
                  <a:spcPts val="3000"/>
                </a:lnSpc>
                <a:spcAft>
                  <a:spcPts val="2400"/>
                </a:spcAft>
              </a:pPr>
              <a:r>
                <a:rPr lang="en-GB" sz="2000" dirty="0"/>
                <a:t>“This (</a:t>
              </a:r>
              <a:r>
                <a:rPr lang="en-GB" sz="2000" dirty="0" smtClean="0"/>
                <a:t>SABA </a:t>
              </a:r>
              <a:r>
                <a:rPr lang="en-GB" sz="2000" dirty="0"/>
                <a:t>inhaler) should last you 6 months; come back if you still have symptoms or if you run out before the six months because that indicates that something is wrong and your asthma may not be fully controlled.”</a:t>
              </a:r>
            </a:p>
          </p:txBody>
        </p:sp>
      </p:grpSp>
      <p:grpSp>
        <p:nvGrpSpPr>
          <p:cNvPr id="44" name="Group 43">
            <a:extLst>
              <a:ext uri="{FF2B5EF4-FFF2-40B4-BE49-F238E27FC236}">
                <a16:creationId xmlns:a16="http://schemas.microsoft.com/office/drawing/2014/main" xmlns="" id="{ED47BD4C-30E2-4A53-8964-4ECDEA9D4492}"/>
              </a:ext>
            </a:extLst>
          </p:cNvPr>
          <p:cNvGrpSpPr/>
          <p:nvPr/>
        </p:nvGrpSpPr>
        <p:grpSpPr>
          <a:xfrm>
            <a:off x="9223686" y="398943"/>
            <a:ext cx="2664259" cy="5216685"/>
            <a:chOff x="379170" y="401375"/>
            <a:chExt cx="2664259" cy="5216685"/>
          </a:xfrm>
        </p:grpSpPr>
        <p:sp>
          <p:nvSpPr>
            <p:cNvPr id="45" name="Rectangle 44">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45">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grpSp>
        <p:nvGrpSpPr>
          <p:cNvPr id="47" name="Group 46">
            <a:extLst>
              <a:ext uri="{FF2B5EF4-FFF2-40B4-BE49-F238E27FC236}">
                <a16:creationId xmlns:a16="http://schemas.microsoft.com/office/drawing/2014/main" xmlns="" id="{ED47BD4C-30E2-4A53-8964-4ECDEA9D4492}"/>
              </a:ext>
            </a:extLst>
          </p:cNvPr>
          <p:cNvGrpSpPr/>
          <p:nvPr/>
        </p:nvGrpSpPr>
        <p:grpSpPr>
          <a:xfrm>
            <a:off x="9223685" y="395369"/>
            <a:ext cx="2664259" cy="5216685"/>
            <a:chOff x="379170" y="401375"/>
            <a:chExt cx="2664259" cy="5216685"/>
          </a:xfrm>
        </p:grpSpPr>
        <p:sp>
          <p:nvSpPr>
            <p:cNvPr id="48" name="Rectangle 47">
              <a:extLst>
                <a:ext uri="{FF2B5EF4-FFF2-40B4-BE49-F238E27FC236}">
                  <a16:creationId xmlns:a16="http://schemas.microsoft.com/office/drawing/2014/main" xmlns="" id="{3CADCB19-132A-4B82-A734-95B757E58D94}"/>
                </a:ext>
              </a:extLst>
            </p:cNvPr>
            <p:cNvSpPr/>
            <p:nvPr/>
          </p:nvSpPr>
          <p:spPr>
            <a:xfrm>
              <a:off x="379170" y="401375"/>
              <a:ext cx="2664259" cy="5216685"/>
            </a:xfrm>
            <a:prstGeom prst="rect">
              <a:avLst/>
            </a:prstGeom>
            <a:solidFill>
              <a:srgbClr val="40A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 name="Picture 48">
              <a:extLst>
                <a:ext uri="{FF2B5EF4-FFF2-40B4-BE49-F238E27FC236}">
                  <a16:creationId xmlns:a16="http://schemas.microsoft.com/office/drawing/2014/main" xmlns="" id="{C38FDDBD-EB10-42CA-9B4D-7D15F76991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266" y="546646"/>
              <a:ext cx="2418507" cy="955992"/>
            </a:xfrm>
            <a:prstGeom prst="rect">
              <a:avLst/>
            </a:prstGeom>
          </p:spPr>
        </p:pic>
      </p:grpSp>
    </p:spTree>
    <p:extLst>
      <p:ext uri="{BB962C8B-B14F-4D97-AF65-F5344CB8AC3E}">
        <p14:creationId xmlns:p14="http://schemas.microsoft.com/office/powerpoint/2010/main" val="12298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750"/>
                                        <p:tgtEl>
                                          <p:spTgt spid="4"/>
                                        </p:tgtEl>
                                      </p:cBhvr>
                                    </p:animEffect>
                                    <p:anim calcmode="lin" valueType="num">
                                      <p:cBhvr>
                                        <p:cTn id="7" dur="75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750"/>
                                        <p:tgtEl>
                                          <p:spTgt spid="4"/>
                                        </p:tgtEl>
                                        <p:attrNameLst>
                                          <p:attrName>ppt_h</p:attrName>
                                        </p:attrNameLst>
                                      </p:cBhvr>
                                      <p:tavLst>
                                        <p:tav tm="0">
                                          <p:val>
                                            <p:strVal val="ppt_h"/>
                                          </p:val>
                                        </p:tav>
                                        <p:tav tm="100000">
                                          <p:val>
                                            <p:strVal val="ppt_h"/>
                                          </p:val>
                                        </p:tav>
                                      </p:tavLst>
                                    </p:anim>
                                    <p:set>
                                      <p:cBhvr>
                                        <p:cTn id="9" dur="1" fill="hold">
                                          <p:stCondLst>
                                            <p:cond delay="749"/>
                                          </p:stCondLst>
                                        </p:cTn>
                                        <p:tgtEl>
                                          <p:spTgt spid="4"/>
                                        </p:tgtEl>
                                        <p:attrNameLst>
                                          <p:attrName>style.visibility</p:attrName>
                                        </p:attrNameLst>
                                      </p:cBhvr>
                                      <p:to>
                                        <p:strVal val="hidden"/>
                                      </p:to>
                                    </p:set>
                                  </p:childTnLst>
                                </p:cTn>
                              </p:par>
                              <p:par>
                                <p:cTn id="10" presetID="45"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750"/>
                                        <p:tgtEl>
                                          <p:spTgt spid="7"/>
                                        </p:tgtEl>
                                      </p:cBhvr>
                                    </p:animEffect>
                                    <p:anim calcmode="lin" valueType="num">
                                      <p:cBhvr>
                                        <p:cTn id="13" dur="750" fill="hold"/>
                                        <p:tgtEl>
                                          <p:spTgt spid="7"/>
                                        </p:tgtEl>
                                        <p:attrNameLst>
                                          <p:attrName>ppt_w</p:attrName>
                                        </p:attrNameLst>
                                      </p:cBhvr>
                                      <p:tavLst>
                                        <p:tav tm="0" fmla="#ppt_w*sin(2.5*pi*$)">
                                          <p:val>
                                            <p:fltVal val="0"/>
                                          </p:val>
                                        </p:tav>
                                        <p:tav tm="100000">
                                          <p:val>
                                            <p:fltVal val="1"/>
                                          </p:val>
                                        </p:tav>
                                      </p:tavLst>
                                    </p:anim>
                                    <p:anim calcmode="lin" valueType="num">
                                      <p:cBhvr>
                                        <p:cTn id="14" dur="75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xit" presetSubtype="0" fill="hold" nodeType="clickEffect">
                                  <p:stCondLst>
                                    <p:cond delay="0"/>
                                  </p:stCondLst>
                                  <p:childTnLst>
                                    <p:animEffect transition="out" filter="fade">
                                      <p:cBhvr>
                                        <p:cTn id="18" dur="750"/>
                                        <p:tgtEl>
                                          <p:spTgt spid="22"/>
                                        </p:tgtEl>
                                      </p:cBhvr>
                                    </p:animEffect>
                                    <p:anim calcmode="lin" valueType="num">
                                      <p:cBhvr>
                                        <p:cTn id="19" dur="750"/>
                                        <p:tgtEl>
                                          <p:spTgt spid="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750"/>
                                        <p:tgtEl>
                                          <p:spTgt spid="22"/>
                                        </p:tgtEl>
                                        <p:attrNameLst>
                                          <p:attrName>ppt_h</p:attrName>
                                        </p:attrNameLst>
                                      </p:cBhvr>
                                      <p:tavLst>
                                        <p:tav tm="0">
                                          <p:val>
                                            <p:strVal val="ppt_h"/>
                                          </p:val>
                                        </p:tav>
                                        <p:tav tm="100000">
                                          <p:val>
                                            <p:strVal val="ppt_h"/>
                                          </p:val>
                                        </p:tav>
                                      </p:tavLst>
                                    </p:anim>
                                    <p:set>
                                      <p:cBhvr>
                                        <p:cTn id="21" dur="1" fill="hold">
                                          <p:stCondLst>
                                            <p:cond delay="749"/>
                                          </p:stCondLst>
                                        </p:cTn>
                                        <p:tgtEl>
                                          <p:spTgt spid="22"/>
                                        </p:tgtEl>
                                        <p:attrNameLst>
                                          <p:attrName>style.visibility</p:attrName>
                                        </p:attrNameLst>
                                      </p:cBhvr>
                                      <p:to>
                                        <p:strVal val="hidden"/>
                                      </p:to>
                                    </p:set>
                                  </p:childTnLst>
                                </p:cTn>
                              </p:par>
                              <p:par>
                                <p:cTn id="22" presetID="45"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750"/>
                                        <p:tgtEl>
                                          <p:spTgt spid="10"/>
                                        </p:tgtEl>
                                      </p:cBhvr>
                                    </p:animEffect>
                                    <p:anim calcmode="lin" valueType="num">
                                      <p:cBhvr>
                                        <p:cTn id="25" dur="750" fill="hold"/>
                                        <p:tgtEl>
                                          <p:spTgt spid="10"/>
                                        </p:tgtEl>
                                        <p:attrNameLst>
                                          <p:attrName>ppt_w</p:attrName>
                                        </p:attrNameLst>
                                      </p:cBhvr>
                                      <p:tavLst>
                                        <p:tav tm="0" fmla="#ppt_w*sin(2.5*pi*$)">
                                          <p:val>
                                            <p:fltVal val="0"/>
                                          </p:val>
                                        </p:tav>
                                        <p:tav tm="100000">
                                          <p:val>
                                            <p:fltVal val="1"/>
                                          </p:val>
                                        </p:tav>
                                      </p:tavLst>
                                    </p:anim>
                                    <p:anim calcmode="lin" valueType="num">
                                      <p:cBhvr>
                                        <p:cTn id="26" dur="750" fill="hold"/>
                                        <p:tgtEl>
                                          <p:spTgt spid="10"/>
                                        </p:tgtEl>
                                        <p:attrNameLst>
                                          <p:attrName>ppt_h</p:attrName>
                                        </p:attrNameLst>
                                      </p:cBhvr>
                                      <p:tavLst>
                                        <p:tav tm="0">
                                          <p:val>
                                            <p:strVal val="#ppt_h"/>
                                          </p:val>
                                        </p:tav>
                                        <p:tav tm="100000">
                                          <p:val>
                                            <p:strVal val="#ppt_h"/>
                                          </p:val>
                                        </p:tav>
                                      </p:tavLst>
                                    </p:anim>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5" presetClass="exit" presetSubtype="0" fill="hold" nodeType="clickEffect">
                                  <p:stCondLst>
                                    <p:cond delay="0"/>
                                  </p:stCondLst>
                                  <p:childTnLst>
                                    <p:animEffect transition="out" filter="fade">
                                      <p:cBhvr>
                                        <p:cTn id="32" dur="750"/>
                                        <p:tgtEl>
                                          <p:spTgt spid="28"/>
                                        </p:tgtEl>
                                      </p:cBhvr>
                                    </p:animEffect>
                                    <p:anim calcmode="lin" valueType="num">
                                      <p:cBhvr>
                                        <p:cTn id="33" dur="750"/>
                                        <p:tgtEl>
                                          <p:spTgt spid="2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4" dur="750"/>
                                        <p:tgtEl>
                                          <p:spTgt spid="28"/>
                                        </p:tgtEl>
                                        <p:attrNameLst>
                                          <p:attrName>ppt_h</p:attrName>
                                        </p:attrNameLst>
                                      </p:cBhvr>
                                      <p:tavLst>
                                        <p:tav tm="0">
                                          <p:val>
                                            <p:strVal val="ppt_h"/>
                                          </p:val>
                                        </p:tav>
                                        <p:tav tm="100000">
                                          <p:val>
                                            <p:strVal val="ppt_h"/>
                                          </p:val>
                                        </p:tav>
                                      </p:tavLst>
                                    </p:anim>
                                    <p:set>
                                      <p:cBhvr>
                                        <p:cTn id="35" dur="1" fill="hold">
                                          <p:stCondLst>
                                            <p:cond delay="749"/>
                                          </p:stCondLst>
                                        </p:cTn>
                                        <p:tgtEl>
                                          <p:spTgt spid="28"/>
                                        </p:tgtEl>
                                        <p:attrNameLst>
                                          <p:attrName>style.visibility</p:attrName>
                                        </p:attrNameLst>
                                      </p:cBhvr>
                                      <p:to>
                                        <p:strVal val="hidden"/>
                                      </p:to>
                                    </p:set>
                                  </p:childTnLst>
                                </p:cTn>
                              </p:par>
                              <p:par>
                                <p:cTn id="36" presetID="45" presetClass="entr" presetSubtype="0" fill="hold"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750"/>
                                        <p:tgtEl>
                                          <p:spTgt spid="13"/>
                                        </p:tgtEl>
                                      </p:cBhvr>
                                    </p:animEffect>
                                    <p:anim calcmode="lin" valueType="num">
                                      <p:cBhvr>
                                        <p:cTn id="39" dur="750" fill="hold"/>
                                        <p:tgtEl>
                                          <p:spTgt spid="13"/>
                                        </p:tgtEl>
                                        <p:attrNameLst>
                                          <p:attrName>ppt_w</p:attrName>
                                        </p:attrNameLst>
                                      </p:cBhvr>
                                      <p:tavLst>
                                        <p:tav tm="0" fmla="#ppt_w*sin(2.5*pi*$)">
                                          <p:val>
                                            <p:fltVal val="0"/>
                                          </p:val>
                                        </p:tav>
                                        <p:tav tm="100000">
                                          <p:val>
                                            <p:fltVal val="1"/>
                                          </p:val>
                                        </p:tav>
                                      </p:tavLst>
                                    </p:anim>
                                    <p:anim calcmode="lin" valueType="num">
                                      <p:cBhvr>
                                        <p:cTn id="40" dur="750" fill="hold"/>
                                        <p:tgtEl>
                                          <p:spTgt spid="13"/>
                                        </p:tgtEl>
                                        <p:attrNameLst>
                                          <p:attrName>ppt_h</p:attrName>
                                        </p:attrNameLst>
                                      </p:cBhvr>
                                      <p:tavLst>
                                        <p:tav tm="0">
                                          <p:val>
                                            <p:strVal val="#ppt_h"/>
                                          </p:val>
                                        </p:tav>
                                        <p:tav tm="100000">
                                          <p:val>
                                            <p:strVal val="#ppt_h"/>
                                          </p:val>
                                        </p:tav>
                                      </p:tavLst>
                                    </p:anim>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5" presetClass="exit" presetSubtype="0" fill="hold" nodeType="clickEffect">
                                  <p:stCondLst>
                                    <p:cond delay="0"/>
                                  </p:stCondLst>
                                  <p:childTnLst>
                                    <p:animEffect transition="out" filter="fade">
                                      <p:cBhvr>
                                        <p:cTn id="46" dur="750"/>
                                        <p:tgtEl>
                                          <p:spTgt spid="44"/>
                                        </p:tgtEl>
                                      </p:cBhvr>
                                    </p:animEffect>
                                    <p:anim calcmode="lin" valueType="num">
                                      <p:cBhvr>
                                        <p:cTn id="47" dur="750"/>
                                        <p:tgtEl>
                                          <p:spTgt spid="4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8" dur="750"/>
                                        <p:tgtEl>
                                          <p:spTgt spid="44"/>
                                        </p:tgtEl>
                                        <p:attrNameLst>
                                          <p:attrName>ppt_h</p:attrName>
                                        </p:attrNameLst>
                                      </p:cBhvr>
                                      <p:tavLst>
                                        <p:tav tm="0">
                                          <p:val>
                                            <p:strVal val="ppt_h"/>
                                          </p:val>
                                        </p:tav>
                                        <p:tav tm="100000">
                                          <p:val>
                                            <p:strVal val="ppt_h"/>
                                          </p:val>
                                        </p:tav>
                                      </p:tavLst>
                                    </p:anim>
                                    <p:set>
                                      <p:cBhvr>
                                        <p:cTn id="49" dur="1" fill="hold">
                                          <p:stCondLst>
                                            <p:cond delay="749"/>
                                          </p:stCondLst>
                                        </p:cTn>
                                        <p:tgtEl>
                                          <p:spTgt spid="44"/>
                                        </p:tgtEl>
                                        <p:attrNameLst>
                                          <p:attrName>style.visibility</p:attrName>
                                        </p:attrNameLst>
                                      </p:cBhvr>
                                      <p:to>
                                        <p:strVal val="hidden"/>
                                      </p:to>
                                    </p:set>
                                  </p:childTnLst>
                                </p:cTn>
                              </p:par>
                              <p:par>
                                <p:cTn id="50" presetID="1" presetClass="entr" presetSubtype="0" fill="hold" nodeType="withEffect">
                                  <p:stCondLst>
                                    <p:cond delay="0"/>
                                  </p:stCondLst>
                                  <p:childTnLst>
                                    <p:set>
                                      <p:cBhvr>
                                        <p:cTn id="51" dur="1" fill="hold">
                                          <p:stCondLst>
                                            <p:cond delay="0"/>
                                          </p:stCondLst>
                                        </p:cTn>
                                        <p:tgtEl>
                                          <p:spTgt spid="31"/>
                                        </p:tgtEl>
                                        <p:attrNameLst>
                                          <p:attrName>style.visibility</p:attrName>
                                        </p:attrNameLst>
                                      </p:cBhvr>
                                      <p:to>
                                        <p:strVal val="visible"/>
                                      </p:to>
                                    </p:set>
                                  </p:childTnLst>
                                </p:cTn>
                              </p:par>
                              <p:par>
                                <p:cTn id="52" presetID="45" presetClass="entr" presetSubtype="0" fill="hold" nodeType="with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750"/>
                                        <p:tgtEl>
                                          <p:spTgt spid="38"/>
                                        </p:tgtEl>
                                      </p:cBhvr>
                                    </p:animEffect>
                                    <p:anim calcmode="lin" valueType="num">
                                      <p:cBhvr>
                                        <p:cTn id="55" dur="750" fill="hold"/>
                                        <p:tgtEl>
                                          <p:spTgt spid="38"/>
                                        </p:tgtEl>
                                        <p:attrNameLst>
                                          <p:attrName>ppt_w</p:attrName>
                                        </p:attrNameLst>
                                      </p:cBhvr>
                                      <p:tavLst>
                                        <p:tav tm="0" fmla="#ppt_w*sin(2.5*pi*$)">
                                          <p:val>
                                            <p:fltVal val="0"/>
                                          </p:val>
                                        </p:tav>
                                        <p:tav tm="100000">
                                          <p:val>
                                            <p:fltVal val="1"/>
                                          </p:val>
                                        </p:tav>
                                      </p:tavLst>
                                    </p:anim>
                                    <p:anim calcmode="lin" valueType="num">
                                      <p:cBhvr>
                                        <p:cTn id="56" dur="75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2979" y="4979058"/>
            <a:ext cx="9532883" cy="2031325"/>
          </a:xfrm>
          <a:prstGeom prst="rect">
            <a:avLst/>
          </a:prstGeom>
          <a:noFill/>
        </p:spPr>
        <p:txBody>
          <a:bodyPr wrap="square" rtlCol="0">
            <a:spAutoFit/>
          </a:bodyPr>
          <a:lstStyle/>
          <a:p>
            <a:pPr algn="ctr"/>
            <a:r>
              <a:rPr lang="en-GB" sz="1400" dirty="0"/>
              <a:t>This resource has been produced as part of the PCRS Asthma Right Care (ARC) initiative, which is part of a wider global social movement initiated by the IPCRG; see   </a:t>
            </a:r>
            <a:r>
              <a:rPr lang="en-GB" sz="1400" u="sng" dirty="0">
                <a:hlinkClick r:id="rId2"/>
              </a:rPr>
              <a:t>https://www.pcrs-uk.org/arc</a:t>
            </a:r>
            <a:r>
              <a:rPr lang="en-GB" sz="1400" dirty="0"/>
              <a:t> for further information.  The PCRS is grateful to AstraZeneca for supporting the ARC initiative in the UK through an educational grant and secondment of a programme manager. AstraZeneca played no part in the creation of the resource</a:t>
            </a:r>
            <a:r>
              <a:rPr lang="en-GB" sz="1400" dirty="0" smtClean="0"/>
              <a:t>.</a:t>
            </a:r>
          </a:p>
          <a:p>
            <a:pPr algn="ctr"/>
            <a:endParaRPr lang="en-GB" sz="1400" dirty="0"/>
          </a:p>
          <a:p>
            <a:pPr algn="ctr"/>
            <a:r>
              <a:rPr lang="en-GB" sz="1400" dirty="0"/>
              <a:t> </a:t>
            </a:r>
            <a:r>
              <a:rPr lang="en-GB" sz="1400" dirty="0">
                <a:solidFill>
                  <a:srgbClr val="002060"/>
                </a:solidFill>
              </a:rPr>
              <a:t>Primary Care Respiratory Society. Charity Number 1098117 Company Number 4298947 VAT Registration Number 866 1543 09 Registered office </a:t>
            </a:r>
            <a:r>
              <a:rPr lang="en-GB" sz="1400" dirty="0" err="1">
                <a:solidFill>
                  <a:srgbClr val="002060"/>
                </a:solidFill>
              </a:rPr>
              <a:t>Miria</a:t>
            </a:r>
            <a:r>
              <a:rPr lang="en-GB" sz="1400" dirty="0">
                <a:solidFill>
                  <a:srgbClr val="002060"/>
                </a:solidFill>
              </a:rPr>
              <a:t> House, 1683b High Street, </a:t>
            </a:r>
            <a:r>
              <a:rPr lang="en-GB" sz="1400" dirty="0" err="1">
                <a:solidFill>
                  <a:srgbClr val="002060"/>
                </a:solidFill>
              </a:rPr>
              <a:t>Knowle</a:t>
            </a:r>
            <a:r>
              <a:rPr lang="en-GB" sz="1400" dirty="0">
                <a:solidFill>
                  <a:srgbClr val="002060"/>
                </a:solidFill>
              </a:rPr>
              <a:t>, B93 0LL Telephone +44 (0)1675 477600 Email </a:t>
            </a:r>
            <a:r>
              <a:rPr lang="en-GB" sz="1400" u="sng" dirty="0">
                <a:solidFill>
                  <a:srgbClr val="002060"/>
                </a:solidFill>
                <a:hlinkClick r:id="rId3"/>
              </a:rPr>
              <a:t>info@pcrs-uk.org</a:t>
            </a:r>
            <a:r>
              <a:rPr lang="en-GB" sz="1400" dirty="0">
                <a:solidFill>
                  <a:srgbClr val="002060"/>
                </a:solidFill>
              </a:rPr>
              <a:t> Website </a:t>
            </a:r>
            <a:r>
              <a:rPr lang="en-GB" sz="1400" u="sng" dirty="0">
                <a:solidFill>
                  <a:srgbClr val="002060"/>
                </a:solidFill>
                <a:hlinkClick r:id="rId4"/>
              </a:rPr>
              <a:t>https://www.pcrs-uk.org</a:t>
            </a:r>
            <a:endParaRPr lang="en-GB" sz="1400" dirty="0">
              <a:solidFill>
                <a:srgbClr val="002060"/>
              </a:solidFill>
            </a:endParaRPr>
          </a:p>
          <a:p>
            <a:endParaRPr lang="en-GB" sz="1400" dirty="0"/>
          </a:p>
        </p:txBody>
      </p:sp>
    </p:spTree>
    <p:extLst>
      <p:ext uri="{BB962C8B-B14F-4D97-AF65-F5344CB8AC3E}">
        <p14:creationId xmlns:p14="http://schemas.microsoft.com/office/powerpoint/2010/main" val="2132350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434</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Tricia Bryant</dc:creator>
  <cp:lastModifiedBy>Tricia Bryant</cp:lastModifiedBy>
  <cp:revision>23</cp:revision>
  <dcterms:created xsi:type="dcterms:W3CDTF">2019-11-05T14:50:41Z</dcterms:created>
  <dcterms:modified xsi:type="dcterms:W3CDTF">2019-11-22T10:44:06Z</dcterms:modified>
</cp:coreProperties>
</file>